
<file path=[Content_Types].xml><?xml version="1.0" encoding="utf-8"?>
<Types xmlns="http://schemas.openxmlformats.org/package/2006/content-types">
  <Default Extension="emf" ContentType="image/x-emf"/>
  <Default Extension="jpg" ContentType="image/jpeg"/>
  <Default Extension="mkv" ContentType="video/unknown"/>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93455" r:id="rId4"/>
  </p:sldMasterIdLst>
  <p:notesMasterIdLst>
    <p:notesMasterId r:id="rId104"/>
  </p:notesMasterIdLst>
  <p:handoutMasterIdLst>
    <p:handoutMasterId r:id="rId105"/>
  </p:handoutMasterIdLst>
  <p:sldIdLst>
    <p:sldId id="314" r:id="rId5"/>
    <p:sldId id="382" r:id="rId6"/>
    <p:sldId id="349" r:id="rId7"/>
    <p:sldId id="383" r:id="rId8"/>
    <p:sldId id="384" r:id="rId9"/>
    <p:sldId id="328" r:id="rId10"/>
    <p:sldId id="441" r:id="rId11"/>
    <p:sldId id="353" r:id="rId12"/>
    <p:sldId id="422" r:id="rId13"/>
    <p:sldId id="489" r:id="rId14"/>
    <p:sldId id="450" r:id="rId15"/>
    <p:sldId id="490" r:id="rId16"/>
    <p:sldId id="479" r:id="rId17"/>
    <p:sldId id="491" r:id="rId18"/>
    <p:sldId id="477" r:id="rId19"/>
    <p:sldId id="478" r:id="rId20"/>
    <p:sldId id="400" r:id="rId21"/>
    <p:sldId id="482" r:id="rId22"/>
    <p:sldId id="449" r:id="rId23"/>
    <p:sldId id="385" r:id="rId24"/>
    <p:sldId id="492" r:id="rId25"/>
    <p:sldId id="401" r:id="rId26"/>
    <p:sldId id="402" r:id="rId27"/>
    <p:sldId id="403" r:id="rId28"/>
    <p:sldId id="408" r:id="rId29"/>
    <p:sldId id="409" r:id="rId30"/>
    <p:sldId id="410" r:id="rId31"/>
    <p:sldId id="393" r:id="rId32"/>
    <p:sldId id="411" r:id="rId33"/>
    <p:sldId id="471" r:id="rId34"/>
    <p:sldId id="472" r:id="rId35"/>
    <p:sldId id="414" r:id="rId36"/>
    <p:sldId id="337" r:id="rId37"/>
    <p:sldId id="456" r:id="rId38"/>
    <p:sldId id="455" r:id="rId39"/>
    <p:sldId id="488" r:id="rId40"/>
    <p:sldId id="466" r:id="rId41"/>
    <p:sldId id="484" r:id="rId42"/>
    <p:sldId id="487" r:id="rId43"/>
    <p:sldId id="485" r:id="rId44"/>
    <p:sldId id="453" r:id="rId45"/>
    <p:sldId id="481" r:id="rId46"/>
    <p:sldId id="454" r:id="rId47"/>
    <p:sldId id="468" r:id="rId48"/>
    <p:sldId id="469" r:id="rId49"/>
    <p:sldId id="486" r:id="rId50"/>
    <p:sldId id="322" r:id="rId51"/>
    <p:sldId id="462" r:id="rId52"/>
    <p:sldId id="463" r:id="rId53"/>
    <p:sldId id="464" r:id="rId54"/>
    <p:sldId id="480" r:id="rId55"/>
    <p:sldId id="483" r:id="rId56"/>
    <p:sldId id="445" r:id="rId57"/>
    <p:sldId id="366" r:id="rId58"/>
    <p:sldId id="419" r:id="rId59"/>
    <p:sldId id="420" r:id="rId60"/>
    <p:sldId id="425" r:id="rId61"/>
    <p:sldId id="412" r:id="rId62"/>
    <p:sldId id="413" r:id="rId63"/>
    <p:sldId id="426" r:id="rId64"/>
    <p:sldId id="375" r:id="rId65"/>
    <p:sldId id="359" r:id="rId66"/>
    <p:sldId id="358" r:id="rId67"/>
    <p:sldId id="427" r:id="rId68"/>
    <p:sldId id="376" r:id="rId69"/>
    <p:sldId id="362" r:id="rId70"/>
    <p:sldId id="429" r:id="rId71"/>
    <p:sldId id="417" r:id="rId72"/>
    <p:sldId id="372" r:id="rId73"/>
    <p:sldId id="388" r:id="rId74"/>
    <p:sldId id="398" r:id="rId75"/>
    <p:sldId id="371" r:id="rId76"/>
    <p:sldId id="381" r:id="rId77"/>
    <p:sldId id="389" r:id="rId78"/>
    <p:sldId id="390" r:id="rId79"/>
    <p:sldId id="391" r:id="rId80"/>
    <p:sldId id="392" r:id="rId81"/>
    <p:sldId id="394" r:id="rId82"/>
    <p:sldId id="395" r:id="rId83"/>
    <p:sldId id="396" r:id="rId84"/>
    <p:sldId id="397" r:id="rId85"/>
    <p:sldId id="378" r:id="rId86"/>
    <p:sldId id="379" r:id="rId87"/>
    <p:sldId id="428" r:id="rId88"/>
    <p:sldId id="446" r:id="rId89"/>
    <p:sldId id="448" r:id="rId90"/>
    <p:sldId id="444" r:id="rId91"/>
    <p:sldId id="374" r:id="rId92"/>
    <p:sldId id="347" r:id="rId93"/>
    <p:sldId id="430" r:id="rId94"/>
    <p:sldId id="442" r:id="rId95"/>
    <p:sldId id="443" r:id="rId96"/>
    <p:sldId id="423" r:id="rId97"/>
    <p:sldId id="424" r:id="rId98"/>
    <p:sldId id="418" r:id="rId99"/>
    <p:sldId id="421" r:id="rId100"/>
    <p:sldId id="399" r:id="rId101"/>
    <p:sldId id="333" r:id="rId102"/>
    <p:sldId id="415" r:id="rId10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A3D422E1-D5C2-4A1C-ADBD-B4B88E847A23}">
          <p14:sldIdLst>
            <p14:sldId id="314"/>
            <p14:sldId id="382"/>
          </p14:sldIdLst>
        </p14:section>
        <p14:section name="Serverless Background" id="{0931E364-F614-4689-BB10-D80F0C3DB9CE}">
          <p14:sldIdLst>
            <p14:sldId id="349"/>
            <p14:sldId id="383"/>
            <p14:sldId id="384"/>
            <p14:sldId id="328"/>
            <p14:sldId id="441"/>
            <p14:sldId id="353"/>
            <p14:sldId id="422"/>
            <p14:sldId id="489"/>
          </p14:sldIdLst>
        </p14:section>
        <p14:section name="My work" id="{C0954A82-03EB-4D85-8D41-A4C9C0AE1A18}">
          <p14:sldIdLst>
            <p14:sldId id="450"/>
            <p14:sldId id="490"/>
          </p14:sldIdLst>
        </p14:section>
        <p14:section name="Short works" id="{6DDB10CF-24D5-4899-B484-C6C82AFC7CF2}">
          <p14:sldIdLst>
            <p14:sldId id="479"/>
            <p14:sldId id="491"/>
            <p14:sldId id="477"/>
            <p14:sldId id="478"/>
          </p14:sldIdLst>
        </p14:section>
        <p14:section name="Iluvatar" id="{197C034F-EA16-4A6C-85FE-B437BEC833B1}">
          <p14:sldIdLst>
            <p14:sldId id="400"/>
            <p14:sldId id="482"/>
            <p14:sldId id="449"/>
            <p14:sldId id="385"/>
            <p14:sldId id="492"/>
            <p14:sldId id="401"/>
            <p14:sldId id="402"/>
            <p14:sldId id="403"/>
            <p14:sldId id="408"/>
            <p14:sldId id="409"/>
            <p14:sldId id="410"/>
            <p14:sldId id="393"/>
            <p14:sldId id="411"/>
            <p14:sldId id="471"/>
            <p14:sldId id="472"/>
            <p14:sldId id="414"/>
          </p14:sldIdLst>
        </p14:section>
        <p14:section name="GPU" id="{76C5CE4C-E69A-4A00-8A89-452DAF3732CC}">
          <p14:sldIdLst>
            <p14:sldId id="337"/>
            <p14:sldId id="456"/>
            <p14:sldId id="455"/>
            <p14:sldId id="488"/>
            <p14:sldId id="466"/>
            <p14:sldId id="484"/>
            <p14:sldId id="487"/>
            <p14:sldId id="485"/>
            <p14:sldId id="453"/>
            <p14:sldId id="481"/>
            <p14:sldId id="454"/>
            <p14:sldId id="468"/>
            <p14:sldId id="469"/>
            <p14:sldId id="486"/>
          </p14:sldIdLst>
        </p14:section>
        <p14:section name="Ending" id="{D027DDD1-90E3-4543-AC7D-831CE37779C3}">
          <p14:sldIdLst>
            <p14:sldId id="322"/>
          </p14:sldIdLst>
        </p14:section>
        <p14:section name="Future Work" id="{CD20F516-29DF-4E25-B9ED-714711DEFABE}">
          <p14:sldIdLst>
            <p14:sldId id="462"/>
            <p14:sldId id="463"/>
            <p14:sldId id="464"/>
            <p14:sldId id="480"/>
          </p14:sldIdLst>
        </p14:section>
        <p14:section name="extra" id="{A4FA985E-D7D1-43F2-8CF0-448DB9B6B695}">
          <p14:sldIdLst>
            <p14:sldId id="483"/>
            <p14:sldId id="445"/>
            <p14:sldId id="366"/>
            <p14:sldId id="419"/>
            <p14:sldId id="420"/>
            <p14:sldId id="425"/>
            <p14:sldId id="412"/>
            <p14:sldId id="413"/>
            <p14:sldId id="426"/>
            <p14:sldId id="375"/>
            <p14:sldId id="359"/>
            <p14:sldId id="358"/>
            <p14:sldId id="427"/>
            <p14:sldId id="376"/>
            <p14:sldId id="362"/>
            <p14:sldId id="429"/>
            <p14:sldId id="417"/>
            <p14:sldId id="372"/>
          </p14:sldIdLst>
        </p14:section>
        <p14:section name="CH-RLU" id="{3F72CEE9-3F72-432A-B6C8-1C0614238869}">
          <p14:sldIdLst>
            <p14:sldId id="388"/>
            <p14:sldId id="398"/>
            <p14:sldId id="371"/>
            <p14:sldId id="381"/>
            <p14:sldId id="389"/>
            <p14:sldId id="390"/>
            <p14:sldId id="391"/>
            <p14:sldId id="392"/>
            <p14:sldId id="394"/>
            <p14:sldId id="395"/>
            <p14:sldId id="396"/>
            <p14:sldId id="397"/>
            <p14:sldId id="378"/>
            <p14:sldId id="379"/>
          </p14:sldIdLst>
        </p14:section>
        <p14:section name="Related" id="{61746F61-CBFD-41B4-85B1-ABAB665A11E6}">
          <p14:sldIdLst>
            <p14:sldId id="428"/>
            <p14:sldId id="446"/>
            <p14:sldId id="448"/>
            <p14:sldId id="444"/>
            <p14:sldId id="374"/>
            <p14:sldId id="347"/>
            <p14:sldId id="430"/>
            <p14:sldId id="442"/>
            <p14:sldId id="443"/>
            <p14:sldId id="423"/>
            <p14:sldId id="424"/>
            <p14:sldId id="418"/>
            <p14:sldId id="421"/>
          </p14:sldIdLst>
        </p14:section>
        <p14:section name="FaasCache" id="{DBCA77A1-D011-48F6-9693-E2D9D82B63F1}">
          <p14:sldIdLst>
            <p14:sldId id="399"/>
            <p14:sldId id="333"/>
            <p14:sldId id="415"/>
          </p14:sldIdLst>
        </p14:section>
      </p14:sectionLst>
    </p:ext>
    <p:ext uri="{EFAFB233-063F-42B5-8137-9DF3F51BA10A}">
      <p15:sldGuideLst xmlns:p15="http://schemas.microsoft.com/office/powerpoint/2012/main">
        <p15:guide id="1" orient="horz" pos="3185">
          <p15:clr>
            <a:srgbClr val="A4A3A4"/>
          </p15:clr>
        </p15:guide>
        <p15:guide id="2" pos="39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3C9C6F3-7195-381E-3910-AF65D2A39176}" name="Sharma, Prateek" initials="SP" userId="S::prateeks@iu.edu::922e19b3-bf3e-4c18-b6a1-8e442896ffca" providerId="AD"/>
</p188: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9696"/>
    <a:srgbClr val="9E9A95"/>
    <a:srgbClr val="252626"/>
    <a:srgbClr val="382E25"/>
    <a:srgbClr val="C17945"/>
    <a:srgbClr val="31526A"/>
    <a:srgbClr val="690304"/>
    <a:srgbClr val="A6A6A6"/>
    <a:srgbClr val="C6BFBB"/>
    <a:srgbClr val="EDEBE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01730E-FECC-B18D-24A3-DF38B8A0891A}" v="2" dt="2024-05-10T15:45:52.858"/>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9" d="100"/>
          <a:sy n="109" d="100"/>
        </p:scale>
        <p:origin x="702" y="522"/>
      </p:cViewPr>
      <p:guideLst>
        <p:guide orient="horz" pos="3185"/>
        <p:guide pos="392"/>
      </p:guideLst>
    </p:cSldViewPr>
  </p:slideViewPr>
  <p:notesTextViewPr>
    <p:cViewPr>
      <p:scale>
        <a:sx n="1" d="1"/>
        <a:sy n="1" d="1"/>
      </p:scale>
      <p:origin x="0" y="0"/>
    </p:cViewPr>
  </p:notesTextViewPr>
  <p:notesViewPr>
    <p:cSldViewPr snapToGrid="0">
      <p:cViewPr>
        <p:scale>
          <a:sx n="1" d="2"/>
          <a:sy n="1" d="2"/>
        </p:scale>
        <p:origin x="3480" y="9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microsoft.com/office/2018/10/relationships/authors" Target="authors.xml"/><Relationship Id="rId16" Type="http://schemas.openxmlformats.org/officeDocument/2006/relationships/slide" Target="slides/slide12.xml"/><Relationship Id="rId107" Type="http://schemas.openxmlformats.org/officeDocument/2006/relationships/viewProps" Target="viewProps.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theme" Target="theme/theme1.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tableStyles" Target="tableStyles.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notesMaster" Target="notesMasters/notesMaster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microsoft.com/office/2016/11/relationships/changesInfo" Target="changesInfos/changesInfo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uerst, Alex" userId="S::alfuerst@iu.edu::f14cad49-7c8c-4c33-8e27-d90652c9cc6a" providerId="AD" clId="Web-{E75D8263-92A1-EA6E-318F-ABFADC83B938}"/>
    <pc:docChg chg="modSld">
      <pc:chgData name="Fuerst, Alex" userId="S::alfuerst@iu.edu::f14cad49-7c8c-4c33-8e27-d90652c9cc6a" providerId="AD" clId="Web-{E75D8263-92A1-EA6E-318F-ABFADC83B938}" dt="2023-10-02T14:25:38.781" v="35" actId="1076"/>
      <pc:docMkLst>
        <pc:docMk/>
      </pc:docMkLst>
      <pc:sldChg chg="modSp">
        <pc:chgData name="Fuerst, Alex" userId="S::alfuerst@iu.edu::f14cad49-7c8c-4c33-8e27-d90652c9cc6a" providerId="AD" clId="Web-{E75D8263-92A1-EA6E-318F-ABFADC83B938}" dt="2023-10-02T14:25:38.781" v="35" actId="1076"/>
        <pc:sldMkLst>
          <pc:docMk/>
          <pc:sldMk cId="919017497" sldId="314"/>
        </pc:sldMkLst>
        <pc:spChg chg="mod">
          <ac:chgData name="Fuerst, Alex" userId="S::alfuerst@iu.edu::f14cad49-7c8c-4c33-8e27-d90652c9cc6a" providerId="AD" clId="Web-{E75D8263-92A1-EA6E-318F-ABFADC83B938}" dt="2023-10-02T14:25:33.296" v="34" actId="1076"/>
          <ac:spMkLst>
            <pc:docMk/>
            <pc:sldMk cId="919017497" sldId="314"/>
            <ac:spMk id="2" creationId="{00000000-0000-0000-0000-000000000000}"/>
          </ac:spMkLst>
        </pc:spChg>
        <pc:spChg chg="mod">
          <ac:chgData name="Fuerst, Alex" userId="S::alfuerst@iu.edu::f14cad49-7c8c-4c33-8e27-d90652c9cc6a" providerId="AD" clId="Web-{E75D8263-92A1-EA6E-318F-ABFADC83B938}" dt="2023-10-02T14:25:38.781" v="35" actId="1076"/>
          <ac:spMkLst>
            <pc:docMk/>
            <pc:sldMk cId="919017497" sldId="314"/>
            <ac:spMk id="4" creationId="{00000000-0000-0000-0000-000000000000}"/>
          </ac:spMkLst>
        </pc:spChg>
      </pc:sldChg>
      <pc:sldChg chg="modSp">
        <pc:chgData name="Fuerst, Alex" userId="S::alfuerst@iu.edu::f14cad49-7c8c-4c33-8e27-d90652c9cc6a" providerId="AD" clId="Web-{E75D8263-92A1-EA6E-318F-ABFADC83B938}" dt="2023-10-02T13:29:11.675" v="18" actId="14100"/>
        <pc:sldMkLst>
          <pc:docMk/>
          <pc:sldMk cId="1339705149" sldId="328"/>
        </pc:sldMkLst>
        <pc:spChg chg="mod">
          <ac:chgData name="Fuerst, Alex" userId="S::alfuerst@iu.edu::f14cad49-7c8c-4c33-8e27-d90652c9cc6a" providerId="AD" clId="Web-{E75D8263-92A1-EA6E-318F-ABFADC83B938}" dt="2023-10-02T13:29:11.675" v="18" actId="14100"/>
          <ac:spMkLst>
            <pc:docMk/>
            <pc:sldMk cId="1339705149" sldId="328"/>
            <ac:spMk id="6" creationId="{FB09413D-4A34-94D0-E1FC-CD098C92A0C1}"/>
          </ac:spMkLst>
        </pc:spChg>
      </pc:sldChg>
      <pc:sldChg chg="modSp">
        <pc:chgData name="Fuerst, Alex" userId="S::alfuerst@iu.edu::f14cad49-7c8c-4c33-8e27-d90652c9cc6a" providerId="AD" clId="Web-{E75D8263-92A1-EA6E-318F-ABFADC83B938}" dt="2023-10-02T13:28:48.268" v="5" actId="20577"/>
        <pc:sldMkLst>
          <pc:docMk/>
          <pc:sldMk cId="4049109577" sldId="396"/>
        </pc:sldMkLst>
        <pc:spChg chg="mod">
          <ac:chgData name="Fuerst, Alex" userId="S::alfuerst@iu.edu::f14cad49-7c8c-4c33-8e27-d90652c9cc6a" providerId="AD" clId="Web-{E75D8263-92A1-EA6E-318F-ABFADC83B938}" dt="2023-10-02T13:28:48.268" v="5" actId="20577"/>
          <ac:spMkLst>
            <pc:docMk/>
            <pc:sldMk cId="4049109577" sldId="396"/>
            <ac:spMk id="4" creationId="{4D81AC43-A9F4-45BF-3C43-9EC25C869198}"/>
          </ac:spMkLst>
        </pc:spChg>
      </pc:sldChg>
      <pc:sldChg chg="modSp">
        <pc:chgData name="Fuerst, Alex" userId="S::alfuerst@iu.edu::f14cad49-7c8c-4c33-8e27-d90652c9cc6a" providerId="AD" clId="Web-{E75D8263-92A1-EA6E-318F-ABFADC83B938}" dt="2023-10-02T13:46:05.086" v="29" actId="20577"/>
        <pc:sldMkLst>
          <pc:docMk/>
          <pc:sldMk cId="3214440610" sldId="434"/>
        </pc:sldMkLst>
        <pc:spChg chg="mod">
          <ac:chgData name="Fuerst, Alex" userId="S::alfuerst@iu.edu::f14cad49-7c8c-4c33-8e27-d90652c9cc6a" providerId="AD" clId="Web-{E75D8263-92A1-EA6E-318F-ABFADC83B938}" dt="2023-10-02T13:46:05.086" v="29" actId="20577"/>
          <ac:spMkLst>
            <pc:docMk/>
            <pc:sldMk cId="3214440610" sldId="434"/>
            <ac:spMk id="4" creationId="{1A15FF2B-B40D-DE4B-9981-5130833B588B}"/>
          </ac:spMkLst>
        </pc:spChg>
      </pc:sldChg>
      <pc:sldChg chg="modSp">
        <pc:chgData name="Fuerst, Alex" userId="S::alfuerst@iu.edu::f14cad49-7c8c-4c33-8e27-d90652c9cc6a" providerId="AD" clId="Web-{E75D8263-92A1-EA6E-318F-ABFADC83B938}" dt="2023-10-02T13:24:44.185" v="2" actId="20577"/>
        <pc:sldMkLst>
          <pc:docMk/>
          <pc:sldMk cId="846588063" sldId="448"/>
        </pc:sldMkLst>
        <pc:spChg chg="mod">
          <ac:chgData name="Fuerst, Alex" userId="S::alfuerst@iu.edu::f14cad49-7c8c-4c33-8e27-d90652c9cc6a" providerId="AD" clId="Web-{E75D8263-92A1-EA6E-318F-ABFADC83B938}" dt="2023-10-02T13:24:44.185" v="2" actId="20577"/>
          <ac:spMkLst>
            <pc:docMk/>
            <pc:sldMk cId="846588063" sldId="448"/>
            <ac:spMk id="4" creationId="{E99BB842-DA89-3B94-8CE7-909648695D28}"/>
          </ac:spMkLst>
        </pc:spChg>
      </pc:sldChg>
      <pc:sldChg chg="modSp">
        <pc:chgData name="Fuerst, Alex" userId="S::alfuerst@iu.edu::f14cad49-7c8c-4c33-8e27-d90652c9cc6a" providerId="AD" clId="Web-{E75D8263-92A1-EA6E-318F-ABFADC83B938}" dt="2023-10-02T13:32:04.491" v="21" actId="20577"/>
        <pc:sldMkLst>
          <pc:docMk/>
          <pc:sldMk cId="2950663414" sldId="449"/>
        </pc:sldMkLst>
        <pc:spChg chg="mod">
          <ac:chgData name="Fuerst, Alex" userId="S::alfuerst@iu.edu::f14cad49-7c8c-4c33-8e27-d90652c9cc6a" providerId="AD" clId="Web-{E75D8263-92A1-EA6E-318F-ABFADC83B938}" dt="2023-10-02T13:32:04.491" v="21" actId="20577"/>
          <ac:spMkLst>
            <pc:docMk/>
            <pc:sldMk cId="2950663414" sldId="449"/>
            <ac:spMk id="4" creationId="{09FF155A-59A9-9109-935D-CC30F73E1142}"/>
          </ac:spMkLst>
        </pc:spChg>
      </pc:sldChg>
    </pc:docChg>
  </pc:docChgLst>
  <pc:docChgLst>
    <pc:chgData name="Fuerst, Alex" userId="S::alfuerst@iu.edu::f14cad49-7c8c-4c33-8e27-d90652c9cc6a" providerId="AD" clId="Web-{0801730E-FECC-B18D-24A3-DF38B8A0891A}"/>
    <pc:docChg chg="modSld">
      <pc:chgData name="Fuerst, Alex" userId="S::alfuerst@iu.edu::f14cad49-7c8c-4c33-8e27-d90652c9cc6a" providerId="AD" clId="Web-{0801730E-FECC-B18D-24A3-DF38B8A0891A}" dt="2024-05-10T15:45:52.858" v="1" actId="1076"/>
      <pc:docMkLst>
        <pc:docMk/>
      </pc:docMkLst>
      <pc:sldChg chg="modSp">
        <pc:chgData name="Fuerst, Alex" userId="S::alfuerst@iu.edu::f14cad49-7c8c-4c33-8e27-d90652c9cc6a" providerId="AD" clId="Web-{0801730E-FECC-B18D-24A3-DF38B8A0891A}" dt="2024-05-10T15:45:52.858" v="1" actId="1076"/>
        <pc:sldMkLst>
          <pc:docMk/>
          <pc:sldMk cId="1627267035" sldId="384"/>
        </pc:sldMkLst>
        <pc:cxnChg chg="mod">
          <ac:chgData name="Fuerst, Alex" userId="S::alfuerst@iu.edu::f14cad49-7c8c-4c33-8e27-d90652c9cc6a" providerId="AD" clId="Web-{0801730E-FECC-B18D-24A3-DF38B8A0891A}" dt="2024-05-10T15:45:52.858" v="1" actId="1076"/>
          <ac:cxnSpMkLst>
            <pc:docMk/>
            <pc:sldMk cId="1627267035" sldId="384"/>
            <ac:cxnSpMk id="21" creationId="{E39008EE-C4F5-4AC3-97F9-B4D95DC41679}"/>
          </ac:cxnSpMkLst>
        </pc:cxn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Parallel Scaling</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Local</c:v>
                </c:pt>
              </c:strCache>
            </c:strRef>
          </c:tx>
          <c:spPr>
            <a:ln w="28575" cap="rnd">
              <a:solidFill>
                <a:schemeClr val="accent1"/>
              </a:solidFill>
              <a:round/>
            </a:ln>
            <a:effectLst/>
          </c:spPr>
          <c:marker>
            <c:symbol val="none"/>
          </c:marker>
          <c:cat>
            <c:numRef>
              <c:f>Sheet1!$A$2:$A$5</c:f>
              <c:numCache>
                <c:formatCode>General</c:formatCode>
                <c:ptCount val="4"/>
                <c:pt idx="0">
                  <c:v>1</c:v>
                </c:pt>
                <c:pt idx="1">
                  <c:v>48</c:v>
                </c:pt>
                <c:pt idx="2">
                  <c:v>384</c:v>
                </c:pt>
                <c:pt idx="3">
                  <c:v>8000</c:v>
                </c:pt>
              </c:numCache>
            </c:numRef>
          </c:cat>
          <c:val>
            <c:numRef>
              <c:f>Sheet1!$B$2:$B$5</c:f>
              <c:numCache>
                <c:formatCode>General</c:formatCode>
                <c:ptCount val="4"/>
                <c:pt idx="0">
                  <c:v>57500</c:v>
                </c:pt>
                <c:pt idx="1">
                  <c:v>2291</c:v>
                </c:pt>
              </c:numCache>
            </c:numRef>
          </c:val>
          <c:smooth val="0"/>
          <c:extLst>
            <c:ext xmlns:c16="http://schemas.microsoft.com/office/drawing/2014/chart" uri="{C3380CC4-5D6E-409C-BE32-E72D297353CC}">
              <c16:uniqueId val="{00000000-29E0-4788-B6F1-F558B183173C}"/>
            </c:ext>
          </c:extLst>
        </c:ser>
        <c:ser>
          <c:idx val="1"/>
          <c:order val="1"/>
          <c:tx>
            <c:strRef>
              <c:f>Sheet1!$C$1</c:f>
              <c:strCache>
                <c:ptCount val="1"/>
                <c:pt idx="0">
                  <c:v>Distributed</c:v>
                </c:pt>
              </c:strCache>
            </c:strRef>
          </c:tx>
          <c:spPr>
            <a:ln w="28575" cap="rnd">
              <a:solidFill>
                <a:schemeClr val="accent2"/>
              </a:solidFill>
              <a:round/>
            </a:ln>
            <a:effectLst/>
          </c:spPr>
          <c:marker>
            <c:symbol val="none"/>
          </c:marker>
          <c:cat>
            <c:numRef>
              <c:f>Sheet1!$A$2:$A$5</c:f>
              <c:numCache>
                <c:formatCode>General</c:formatCode>
                <c:ptCount val="4"/>
                <c:pt idx="0">
                  <c:v>1</c:v>
                </c:pt>
                <c:pt idx="1">
                  <c:v>48</c:v>
                </c:pt>
                <c:pt idx="2">
                  <c:v>384</c:v>
                </c:pt>
                <c:pt idx="3">
                  <c:v>8000</c:v>
                </c:pt>
              </c:numCache>
            </c:numRef>
          </c:cat>
          <c:val>
            <c:numRef>
              <c:f>Sheet1!$C$2:$C$5</c:f>
              <c:numCache>
                <c:formatCode>General</c:formatCode>
                <c:ptCount val="4"/>
                <c:pt idx="1">
                  <c:v>2761</c:v>
                </c:pt>
                <c:pt idx="2">
                  <c:v>2538</c:v>
                </c:pt>
              </c:numCache>
            </c:numRef>
          </c:val>
          <c:smooth val="0"/>
          <c:extLst>
            <c:ext xmlns:c16="http://schemas.microsoft.com/office/drawing/2014/chart" uri="{C3380CC4-5D6E-409C-BE32-E72D297353CC}">
              <c16:uniqueId val="{00000001-219A-4F23-808E-E229EAD151F9}"/>
            </c:ext>
          </c:extLst>
        </c:ser>
        <c:ser>
          <c:idx val="2"/>
          <c:order val="2"/>
          <c:tx>
            <c:strRef>
              <c:f>Sheet1!$D$1</c:f>
              <c:strCache>
                <c:ptCount val="1"/>
                <c:pt idx="0">
                  <c:v>Lambda</c:v>
                </c:pt>
              </c:strCache>
            </c:strRef>
          </c:tx>
          <c:spPr>
            <a:ln w="28575" cap="rnd">
              <a:solidFill>
                <a:schemeClr val="accent3"/>
              </a:solidFill>
              <a:round/>
            </a:ln>
            <a:effectLst/>
          </c:spPr>
          <c:marker>
            <c:symbol val="none"/>
          </c:marker>
          <c:cat>
            <c:numRef>
              <c:f>Sheet1!$A$2:$A$5</c:f>
              <c:numCache>
                <c:formatCode>General</c:formatCode>
                <c:ptCount val="4"/>
                <c:pt idx="0">
                  <c:v>1</c:v>
                </c:pt>
                <c:pt idx="1">
                  <c:v>48</c:v>
                </c:pt>
                <c:pt idx="2">
                  <c:v>384</c:v>
                </c:pt>
                <c:pt idx="3">
                  <c:v>8000</c:v>
                </c:pt>
              </c:numCache>
            </c:numRef>
          </c:cat>
          <c:val>
            <c:numRef>
              <c:f>Sheet1!$D$2:$D$5</c:f>
              <c:numCache>
                <c:formatCode>General</c:formatCode>
                <c:ptCount val="4"/>
                <c:pt idx="2">
                  <c:v>2457</c:v>
                </c:pt>
                <c:pt idx="3">
                  <c:v>1135</c:v>
                </c:pt>
              </c:numCache>
            </c:numRef>
          </c:val>
          <c:smooth val="0"/>
          <c:extLst>
            <c:ext xmlns:c16="http://schemas.microsoft.com/office/drawing/2014/chart" uri="{C3380CC4-5D6E-409C-BE32-E72D297353CC}">
              <c16:uniqueId val="{00000002-219A-4F23-808E-E229EAD151F9}"/>
            </c:ext>
          </c:extLst>
        </c:ser>
        <c:dLbls>
          <c:showLegendKey val="0"/>
          <c:showVal val="0"/>
          <c:showCatName val="0"/>
          <c:showSerName val="0"/>
          <c:showPercent val="0"/>
          <c:showBubbleSize val="0"/>
        </c:dLbls>
        <c:smooth val="0"/>
        <c:axId val="1924909775"/>
        <c:axId val="1924911855"/>
      </c:lineChart>
      <c:catAx>
        <c:axId val="1924909775"/>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Workers</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24911855"/>
        <c:crosses val="autoZero"/>
        <c:auto val="1"/>
        <c:lblAlgn val="ctr"/>
        <c:lblOffset val="100"/>
        <c:noMultiLvlLbl val="0"/>
      </c:catAx>
      <c:valAx>
        <c:axId val="1924911855"/>
        <c:scaling>
          <c:logBase val="10"/>
          <c:orientation val="minMax"/>
          <c:min val="1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Time (seconds)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2490977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87859BD-4604-2843-976C-9F2DEE3C79DB}" type="datetimeFigureOut">
              <a:rPr lang="en-US" smtClean="0"/>
              <a:t>6/10/2024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B64456-6A4C-DF40-836A-7ED7CB7228F1}" type="slidenum">
              <a:rPr lang="en-US" smtClean="0"/>
              <a:t>‹#›</a:t>
            </a:fld>
            <a:endParaRPr lang="en-US"/>
          </a:p>
        </p:txBody>
      </p:sp>
    </p:spTree>
    <p:extLst>
      <p:ext uri="{BB962C8B-B14F-4D97-AF65-F5344CB8AC3E}">
        <p14:creationId xmlns:p14="http://schemas.microsoft.com/office/powerpoint/2010/main" val="2632783248"/>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svg>
</file>

<file path=ppt/media/image38.png>
</file>

<file path=ppt/media/image39.png>
</file>

<file path=ppt/media/image390.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6.jpg>
</file>

<file path=ppt/media/image7.png>
</file>

<file path=ppt/media/image8.png>
</file>

<file path=ppt/media/image9.png>
</file>

<file path=ppt/media/image90.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E108F45-8DB7-E449-85E4-EC04F96DF3AA}" type="datetimeFigureOut">
              <a:rPr lang="en-US" smtClean="0"/>
              <a:t>6/10/2024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06D261-4ACC-5E49-97C5-9D8FD2D9A3AF}" type="slidenum">
              <a:rPr lang="en-US" smtClean="0"/>
              <a:t>‹#›</a:t>
            </a:fld>
            <a:endParaRPr lang="en-US"/>
          </a:p>
        </p:txBody>
      </p:sp>
    </p:spTree>
    <p:extLst>
      <p:ext uri="{BB962C8B-B14F-4D97-AF65-F5344CB8AC3E}">
        <p14:creationId xmlns:p14="http://schemas.microsoft.com/office/powerpoint/2010/main" val="194734559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a:t>
            </a:fld>
            <a:endParaRPr lang="en-US"/>
          </a:p>
        </p:txBody>
      </p:sp>
    </p:spTree>
    <p:extLst>
      <p:ext uri="{BB962C8B-B14F-4D97-AF65-F5344CB8AC3E}">
        <p14:creationId xmlns:p14="http://schemas.microsoft.com/office/powerpoint/2010/main" val="30569308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Put queue section of worker diagram here</a:t>
            </a:r>
          </a:p>
          <a:p>
            <a:r>
              <a:rPr lang="en-US">
                <a:cs typeface="Calibri"/>
              </a:rPr>
              <a:t>PS: Emphasizing per-worker instead of shared queue here is important. </a:t>
            </a:r>
          </a:p>
          <a:p>
            <a:r>
              <a:rPr lang="en-US">
                <a:cs typeface="Calibri"/>
              </a:rPr>
              <a:t>Discussing the concurrency regulation mechanism is also crucial. </a:t>
            </a:r>
          </a:p>
          <a:p>
            <a:endParaRPr lang="en-US">
              <a:cs typeface="Calibri"/>
            </a:endParaRPr>
          </a:p>
        </p:txBody>
      </p:sp>
      <p:sp>
        <p:nvSpPr>
          <p:cNvPr id="4" name="Slide Number Placeholder 3"/>
          <p:cNvSpPr>
            <a:spLocks noGrp="1"/>
          </p:cNvSpPr>
          <p:nvPr>
            <p:ph type="sldNum" sz="quarter" idx="5"/>
          </p:nvPr>
        </p:nvSpPr>
        <p:spPr/>
        <p:txBody>
          <a:bodyPr/>
          <a:lstStyle/>
          <a:p>
            <a:fld id="{A35224CB-79E1-4F14-85C0-9E1B478DA79C}" type="slidenum">
              <a:rPr lang="en-US" smtClean="0"/>
              <a:t>25</a:t>
            </a:fld>
            <a:endParaRPr lang="en-US"/>
          </a:p>
        </p:txBody>
      </p:sp>
    </p:spTree>
    <p:extLst>
      <p:ext uri="{BB962C8B-B14F-4D97-AF65-F5344CB8AC3E}">
        <p14:creationId xmlns:p14="http://schemas.microsoft.com/office/powerpoint/2010/main" val="18764269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E2E latency </a:t>
            </a:r>
          </a:p>
        </p:txBody>
      </p:sp>
      <p:sp>
        <p:nvSpPr>
          <p:cNvPr id="4" name="Slide Number Placeholder 3"/>
          <p:cNvSpPr>
            <a:spLocks noGrp="1"/>
          </p:cNvSpPr>
          <p:nvPr>
            <p:ph type="sldNum" sz="quarter" idx="5"/>
          </p:nvPr>
        </p:nvSpPr>
        <p:spPr/>
        <p:txBody>
          <a:bodyPr/>
          <a:lstStyle/>
          <a:p>
            <a:fld id="{A35224CB-79E1-4F14-85C0-9E1B478DA79C}" type="slidenum">
              <a:rPr lang="en-US" smtClean="0"/>
              <a:t>27</a:t>
            </a:fld>
            <a:endParaRPr lang="en-US"/>
          </a:p>
        </p:txBody>
      </p:sp>
    </p:spTree>
    <p:extLst>
      <p:ext uri="{BB962C8B-B14F-4D97-AF65-F5344CB8AC3E}">
        <p14:creationId xmlns:p14="http://schemas.microsoft.com/office/powerpoint/2010/main" val="14873969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Mention speedup is WARM TIME</a:t>
            </a:r>
          </a:p>
        </p:txBody>
      </p:sp>
      <p:sp>
        <p:nvSpPr>
          <p:cNvPr id="4" name="Slide Number Placeholder 3"/>
          <p:cNvSpPr>
            <a:spLocks noGrp="1"/>
          </p:cNvSpPr>
          <p:nvPr>
            <p:ph type="sldNum" sz="quarter" idx="5"/>
          </p:nvPr>
        </p:nvSpPr>
        <p:spPr/>
        <p:txBody>
          <a:bodyPr/>
          <a:lstStyle/>
          <a:p>
            <a:fld id="{9706D261-4ACC-5E49-97C5-9D8FD2D9A3AF}" type="slidenum">
              <a:rPr lang="en-US" smtClean="0"/>
              <a:t>34</a:t>
            </a:fld>
            <a:endParaRPr lang="en-US"/>
          </a:p>
        </p:txBody>
      </p:sp>
    </p:spTree>
    <p:extLst>
      <p:ext uri="{BB962C8B-B14F-4D97-AF65-F5344CB8AC3E}">
        <p14:creationId xmlns:p14="http://schemas.microsoft.com/office/powerpoint/2010/main" val="37734114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37</a:t>
            </a:fld>
            <a:endParaRPr lang="en-US"/>
          </a:p>
        </p:txBody>
      </p:sp>
    </p:spTree>
    <p:extLst>
      <p:ext uri="{BB962C8B-B14F-4D97-AF65-F5344CB8AC3E}">
        <p14:creationId xmlns:p14="http://schemas.microsoft.com/office/powerpoint/2010/main" val="227357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72</a:t>
            </a:fld>
            <a:endParaRPr lang="en-US"/>
          </a:p>
        </p:txBody>
      </p:sp>
    </p:spTree>
    <p:extLst>
      <p:ext uri="{BB962C8B-B14F-4D97-AF65-F5344CB8AC3E}">
        <p14:creationId xmlns:p14="http://schemas.microsoft.com/office/powerpoint/2010/main" val="25610780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88</a:t>
            </a:fld>
            <a:endParaRPr lang="en-US"/>
          </a:p>
        </p:txBody>
      </p:sp>
    </p:spTree>
    <p:extLst>
      <p:ext uri="{BB962C8B-B14F-4D97-AF65-F5344CB8AC3E}">
        <p14:creationId xmlns:p14="http://schemas.microsoft.com/office/powerpoint/2010/main" val="38841717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89</a:t>
            </a:fld>
            <a:endParaRPr lang="en-US"/>
          </a:p>
        </p:txBody>
      </p:sp>
    </p:spTree>
    <p:extLst>
      <p:ext uri="{BB962C8B-B14F-4D97-AF65-F5344CB8AC3E}">
        <p14:creationId xmlns:p14="http://schemas.microsoft.com/office/powerpoint/2010/main" val="1592382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4</a:t>
            </a:fld>
            <a:endParaRPr lang="en-US"/>
          </a:p>
        </p:txBody>
      </p:sp>
    </p:spTree>
    <p:extLst>
      <p:ext uri="{BB962C8B-B14F-4D97-AF65-F5344CB8AC3E}">
        <p14:creationId xmlns:p14="http://schemas.microsoft.com/office/powerpoint/2010/main" val="3416927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6</a:t>
            </a:fld>
            <a:endParaRPr lang="en-US"/>
          </a:p>
        </p:txBody>
      </p:sp>
    </p:spTree>
    <p:extLst>
      <p:ext uri="{BB962C8B-B14F-4D97-AF65-F5344CB8AC3E}">
        <p14:creationId xmlns:p14="http://schemas.microsoft.com/office/powerpoint/2010/main" val="26673067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Res </a:t>
            </a:r>
            <a:r>
              <a:rPr lang="en-US" err="1">
                <a:ea typeface="Calibri"/>
                <a:cs typeface="Calibri"/>
              </a:rPr>
              <a:t>mgmt</a:t>
            </a:r>
            <a:r>
              <a:rPr lang="en-US">
                <a:ea typeface="Calibri"/>
                <a:cs typeface="Calibri"/>
              </a:rPr>
              <a:t> . </a:t>
            </a:r>
            <a:r>
              <a:rPr lang="en-US" err="1">
                <a:ea typeface="Calibri"/>
                <a:cs typeface="Calibri"/>
              </a:rPr>
              <a:t>Bursty</a:t>
            </a:r>
            <a:r>
              <a:rPr lang="en-US">
                <a:ea typeface="Calibri"/>
                <a:cs typeface="Calibri"/>
              </a:rPr>
              <a:t> figure from QoS paper . Sandboxing and resource management latency. Figure of timeline </a:t>
            </a:r>
          </a:p>
        </p:txBody>
      </p:sp>
      <p:sp>
        <p:nvSpPr>
          <p:cNvPr id="4" name="Slide Number Placeholder 3"/>
          <p:cNvSpPr>
            <a:spLocks noGrp="1"/>
          </p:cNvSpPr>
          <p:nvPr>
            <p:ph type="sldNum" sz="quarter" idx="5"/>
          </p:nvPr>
        </p:nvSpPr>
        <p:spPr/>
        <p:txBody>
          <a:bodyPr/>
          <a:lstStyle/>
          <a:p>
            <a:fld id="{A35224CB-79E1-4F14-85C0-9E1B478DA79C}" type="slidenum">
              <a:rPr lang="en-US" smtClean="0"/>
              <a:t>7</a:t>
            </a:fld>
            <a:endParaRPr lang="en-US"/>
          </a:p>
        </p:txBody>
      </p:sp>
    </p:spTree>
    <p:extLst>
      <p:ext uri="{BB962C8B-B14F-4D97-AF65-F5344CB8AC3E}">
        <p14:creationId xmlns:p14="http://schemas.microsoft.com/office/powerpoint/2010/main" val="1570436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12</a:t>
            </a:fld>
            <a:endParaRPr lang="en-US"/>
          </a:p>
        </p:txBody>
      </p:sp>
    </p:spTree>
    <p:extLst>
      <p:ext uri="{BB962C8B-B14F-4D97-AF65-F5344CB8AC3E}">
        <p14:creationId xmlns:p14="http://schemas.microsoft.com/office/powerpoint/2010/main" val="1103534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ea typeface="Calibri"/>
                <a:cs typeface="Calibri"/>
              </a:rPr>
              <a:t>FaaS</a:t>
            </a:r>
            <a:r>
              <a:rPr lang="en-US">
                <a:ea typeface="Calibri"/>
                <a:cs typeface="Calibri"/>
              </a:rPr>
              <a:t> control planes </a:t>
            </a:r>
          </a:p>
          <a:p>
            <a:r>
              <a:rPr lang="en-US">
                <a:ea typeface="Calibri"/>
                <a:cs typeface="Calibri"/>
              </a:rPr>
              <a:t>Comment that AWS/GCP/Azure see overheads of 40-50 </a:t>
            </a:r>
            <a:r>
              <a:rPr lang="en-US" err="1">
                <a:ea typeface="Calibri"/>
                <a:cs typeface="Calibri"/>
              </a:rPr>
              <a:t>ms</a:t>
            </a:r>
            <a:r>
              <a:rPr lang="en-US">
                <a:ea typeface="Calibri"/>
                <a:cs typeface="Calibri"/>
              </a:rPr>
              <a:t> too</a:t>
            </a:r>
          </a:p>
        </p:txBody>
      </p:sp>
      <p:sp>
        <p:nvSpPr>
          <p:cNvPr id="4" name="Slide Number Placeholder 3"/>
          <p:cNvSpPr>
            <a:spLocks noGrp="1"/>
          </p:cNvSpPr>
          <p:nvPr>
            <p:ph type="sldNum" sz="quarter" idx="5"/>
          </p:nvPr>
        </p:nvSpPr>
        <p:spPr/>
        <p:txBody>
          <a:bodyPr/>
          <a:lstStyle/>
          <a:p>
            <a:fld id="{A35224CB-79E1-4F14-85C0-9E1B478DA79C}" type="slidenum">
              <a:rPr lang="en-US" smtClean="0"/>
              <a:t>20</a:t>
            </a:fld>
            <a:endParaRPr lang="en-US"/>
          </a:p>
        </p:txBody>
      </p:sp>
    </p:spTree>
    <p:extLst>
      <p:ext uri="{BB962C8B-B14F-4D97-AF65-F5344CB8AC3E}">
        <p14:creationId xmlns:p14="http://schemas.microsoft.com/office/powerpoint/2010/main" val="19796469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3. Handling </a:t>
            </a:r>
            <a:r>
              <a:rPr lang="en-US" err="1">
                <a:ea typeface="Calibri"/>
                <a:cs typeface="Calibri"/>
              </a:rPr>
              <a:t>overcommittment</a:t>
            </a:r>
            <a:r>
              <a:rPr lang="en-US">
                <a:ea typeface="Calibri"/>
                <a:cs typeface="Calibri"/>
              </a:rPr>
              <a:t> and overload via per-worker queue . Replace regulator by concurrency control </a:t>
            </a:r>
          </a:p>
        </p:txBody>
      </p:sp>
      <p:sp>
        <p:nvSpPr>
          <p:cNvPr id="4" name="Slide Number Placeholder 3"/>
          <p:cNvSpPr>
            <a:spLocks noGrp="1"/>
          </p:cNvSpPr>
          <p:nvPr>
            <p:ph type="sldNum" sz="quarter" idx="5"/>
          </p:nvPr>
        </p:nvSpPr>
        <p:spPr/>
        <p:txBody>
          <a:bodyPr/>
          <a:lstStyle/>
          <a:p>
            <a:fld id="{A35224CB-79E1-4F14-85C0-9E1B478DA79C}" type="slidenum">
              <a:rPr lang="en-US" smtClean="0"/>
              <a:t>22</a:t>
            </a:fld>
            <a:endParaRPr lang="en-US"/>
          </a:p>
        </p:txBody>
      </p:sp>
    </p:spTree>
    <p:extLst>
      <p:ext uri="{BB962C8B-B14F-4D97-AF65-F5344CB8AC3E}">
        <p14:creationId xmlns:p14="http://schemas.microsoft.com/office/powerpoint/2010/main" val="10108968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PS: Too abstract. </a:t>
            </a:r>
            <a:r>
              <a:rPr lang="en-US" err="1">
                <a:cs typeface="Calibri"/>
              </a:rPr>
              <a:t>Containerd</a:t>
            </a:r>
            <a:r>
              <a:rPr lang="en-US">
                <a:cs typeface="Calibri"/>
              </a:rPr>
              <a:t> also for performance. Some high vs. Low level containerization tradeoffs here (Docker has most functionality but slow, rolling our own container library would provide most optimization opportunities but time consuming, etc)</a:t>
            </a:r>
          </a:p>
        </p:txBody>
      </p:sp>
      <p:sp>
        <p:nvSpPr>
          <p:cNvPr id="4" name="Slide Number Placeholder 3"/>
          <p:cNvSpPr>
            <a:spLocks noGrp="1"/>
          </p:cNvSpPr>
          <p:nvPr>
            <p:ph type="sldNum" sz="quarter" idx="5"/>
          </p:nvPr>
        </p:nvSpPr>
        <p:spPr/>
        <p:txBody>
          <a:bodyPr/>
          <a:lstStyle/>
          <a:p>
            <a:fld id="{A35224CB-79E1-4F14-85C0-9E1B478DA79C}" type="slidenum">
              <a:rPr lang="en-US" smtClean="0"/>
              <a:t>23</a:t>
            </a:fld>
            <a:endParaRPr lang="en-US"/>
          </a:p>
        </p:txBody>
      </p:sp>
    </p:spTree>
    <p:extLst>
      <p:ext uri="{BB962C8B-B14F-4D97-AF65-F5344CB8AC3E}">
        <p14:creationId xmlns:p14="http://schemas.microsoft.com/office/powerpoint/2010/main" val="39375330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Put queue section of worker diagram here</a:t>
            </a:r>
          </a:p>
          <a:p>
            <a:r>
              <a:rPr lang="en-US">
                <a:cs typeface="Calibri"/>
              </a:rPr>
              <a:t>PS: Emphasizing per-worker instead of shared queue here is important. </a:t>
            </a:r>
            <a:endParaRPr lang="en-US">
              <a:ea typeface="Calibri"/>
              <a:cs typeface="Calibri"/>
            </a:endParaRPr>
          </a:p>
          <a:p>
            <a:r>
              <a:rPr lang="en-US">
                <a:cs typeface="Calibri"/>
              </a:rPr>
              <a:t>Discussing the concurrency regulation mechanism is also crucial. </a:t>
            </a:r>
            <a:endParaRPr lang="en-US">
              <a:ea typeface="Calibri"/>
              <a:cs typeface="Calibri"/>
            </a:endParaRPr>
          </a:p>
          <a:p>
            <a:r>
              <a:rPr lang="en-US">
                <a:ea typeface="Calibri"/>
                <a:cs typeface="Calibri"/>
              </a:rPr>
              <a:t>EEDF equation. </a:t>
            </a:r>
            <a:endParaRPr lang="en-US">
              <a:cs typeface="Calibri"/>
            </a:endParaRPr>
          </a:p>
        </p:txBody>
      </p:sp>
      <p:sp>
        <p:nvSpPr>
          <p:cNvPr id="4" name="Slide Number Placeholder 3"/>
          <p:cNvSpPr>
            <a:spLocks noGrp="1"/>
          </p:cNvSpPr>
          <p:nvPr>
            <p:ph type="sldNum" sz="quarter" idx="5"/>
          </p:nvPr>
        </p:nvSpPr>
        <p:spPr/>
        <p:txBody>
          <a:bodyPr/>
          <a:lstStyle/>
          <a:p>
            <a:fld id="{A35224CB-79E1-4F14-85C0-9E1B478DA79C}" type="slidenum">
              <a:rPr lang="en-US" smtClean="0"/>
              <a:t>24</a:t>
            </a:fld>
            <a:endParaRPr lang="en-US"/>
          </a:p>
        </p:txBody>
      </p:sp>
    </p:spTree>
    <p:extLst>
      <p:ext uri="{BB962C8B-B14F-4D97-AF65-F5344CB8AC3E}">
        <p14:creationId xmlns:p14="http://schemas.microsoft.com/office/powerpoint/2010/main" val="41081147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633304" y="-648376"/>
            <a:ext cx="733465" cy="2367520"/>
            <a:chOff x="685136" y="-246616"/>
            <a:chExt cx="733465" cy="2367520"/>
          </a:xfrm>
        </p:grpSpPr>
        <p:sp>
          <p:nvSpPr>
            <p:cNvPr id="6" name="Rectangle 5"/>
            <p:cNvSpPr/>
            <p:nvPr userDrawn="1"/>
          </p:nvSpPr>
          <p:spPr>
            <a:xfrm>
              <a:off x="685136" y="-246616"/>
              <a:ext cx="733465" cy="2367520"/>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7308" y="1380149"/>
              <a:ext cx="489120" cy="620806"/>
            </a:xfrm>
            <a:prstGeom prst="rect">
              <a:avLst/>
            </a:prstGeom>
          </p:spPr>
        </p:pic>
      </p:grpSp>
      <p:sp>
        <p:nvSpPr>
          <p:cNvPr id="11" name="Text Placeholder 19"/>
          <p:cNvSpPr>
            <a:spLocks noGrp="1"/>
          </p:cNvSpPr>
          <p:nvPr userDrawn="1">
            <p:ph type="body" sz="quarter" idx="10" hasCustomPrompt="1"/>
          </p:nvPr>
        </p:nvSpPr>
        <p:spPr>
          <a:xfrm>
            <a:off x="530694" y="4709821"/>
            <a:ext cx="7734222" cy="277654"/>
          </a:xfrm>
        </p:spPr>
        <p:txBody>
          <a:bodyPr anchor="ctr">
            <a:noAutofit/>
          </a:bodyPr>
          <a:lstStyle>
            <a:lvl1pPr marL="0" indent="0">
              <a:buNone/>
              <a:defRPr sz="1100" b="1" spc="80" baseline="0">
                <a:solidFill>
                  <a:srgbClr val="A6A6A6"/>
                </a:solidFill>
                <a:latin typeface="Arial"/>
                <a:cs typeface="Arial"/>
              </a:defRPr>
            </a:lvl1pPr>
          </a:lstStyle>
          <a:p>
            <a:pPr lvl="0"/>
            <a:r>
              <a:rPr lang="en-US"/>
              <a:t>INDIANA UNIVERSITY BLOOMINGTON</a:t>
            </a:r>
          </a:p>
        </p:txBody>
      </p:sp>
      <p:sp>
        <p:nvSpPr>
          <p:cNvPr id="9" name="Text Placeholder 19"/>
          <p:cNvSpPr>
            <a:spLocks noGrp="1"/>
          </p:cNvSpPr>
          <p:nvPr>
            <p:ph type="body" sz="quarter" idx="11" hasCustomPrompt="1"/>
          </p:nvPr>
        </p:nvSpPr>
        <p:spPr>
          <a:xfrm>
            <a:off x="530694" y="2443859"/>
            <a:ext cx="7734222" cy="252412"/>
          </a:xfrm>
        </p:spPr>
        <p:txBody>
          <a:bodyPr anchor="ctr">
            <a:noAutofit/>
          </a:bodyPr>
          <a:lstStyle>
            <a:lvl1pPr marL="0" indent="0">
              <a:buNone/>
              <a:defRPr sz="1800" b="0" spc="0" baseline="0">
                <a:solidFill>
                  <a:srgbClr val="A6A6A6"/>
                </a:solidFill>
                <a:latin typeface="Arial"/>
                <a:cs typeface="Arial"/>
              </a:defRPr>
            </a:lvl1pPr>
          </a:lstStyle>
          <a:p>
            <a:pPr lvl="0"/>
            <a:r>
              <a:rPr lang="en-US"/>
              <a:t>SUBHEAD OR NAME OF SCHOOL, DEPARTMENT, OR UNIT</a:t>
            </a:r>
          </a:p>
        </p:txBody>
      </p:sp>
      <p:sp>
        <p:nvSpPr>
          <p:cNvPr id="4" name="Title 3">
            <a:extLst>
              <a:ext uri="{FF2B5EF4-FFF2-40B4-BE49-F238E27FC236}">
                <a16:creationId xmlns:a16="http://schemas.microsoft.com/office/drawing/2014/main" id="{A046430A-2FD6-4598-9415-7D41FF51CA47}"/>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256653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660B13"/>
        </a:solidFill>
        <a:effectLst/>
      </p:bgPr>
    </p:bg>
    <p:spTree>
      <p:nvGrpSpPr>
        <p:cNvPr id="1" name=""/>
        <p:cNvGrpSpPr/>
        <p:nvPr/>
      </p:nvGrpSpPr>
      <p:grpSpPr>
        <a:xfrm>
          <a:off x="0" y="0"/>
          <a:ext cx="0" cy="0"/>
          <a:chOff x="0" y="0"/>
          <a:chExt cx="0" cy="0"/>
        </a:xfrm>
      </p:grpSpPr>
      <p:sp>
        <p:nvSpPr>
          <p:cNvPr id="2" name="TextBox 1"/>
          <p:cNvSpPr txBox="1"/>
          <p:nvPr userDrawn="1"/>
        </p:nvSpPr>
        <p:spPr>
          <a:xfrm>
            <a:off x="1378689" y="2390509"/>
            <a:ext cx="184666" cy="369332"/>
          </a:xfrm>
          <a:prstGeom prst="rect">
            <a:avLst/>
          </a:prstGeom>
          <a:noFill/>
        </p:spPr>
        <p:txBody>
          <a:bodyPr wrap="none" rtlCol="0">
            <a:spAutoFit/>
          </a:bodyPr>
          <a:lstStyle/>
          <a:p>
            <a:endParaRPr lang="en-US"/>
          </a:p>
        </p:txBody>
      </p:sp>
      <p:sp>
        <p:nvSpPr>
          <p:cNvPr id="10" name="TextBox 9"/>
          <p:cNvSpPr txBox="1"/>
          <p:nvPr userDrawn="1"/>
        </p:nvSpPr>
        <p:spPr>
          <a:xfrm>
            <a:off x="1378689" y="2390509"/>
            <a:ext cx="184666" cy="369332"/>
          </a:xfrm>
          <a:prstGeom prst="rect">
            <a:avLst/>
          </a:prstGeom>
          <a:noFill/>
        </p:spPr>
        <p:txBody>
          <a:bodyPr wrap="none" rtlCol="0">
            <a:spAutoFit/>
          </a:bodyPr>
          <a:lstStyle/>
          <a:p>
            <a:endParaRPr lang="en-US"/>
          </a:p>
        </p:txBody>
      </p:sp>
      <p:sp>
        <p:nvSpPr>
          <p:cNvPr id="11" name="TextBox 10"/>
          <p:cNvSpPr txBox="1"/>
          <p:nvPr userDrawn="1"/>
        </p:nvSpPr>
        <p:spPr>
          <a:xfrm>
            <a:off x="1378689" y="2390509"/>
            <a:ext cx="184666" cy="369332"/>
          </a:xfrm>
          <a:prstGeom prst="rect">
            <a:avLst/>
          </a:prstGeom>
          <a:noFill/>
        </p:spPr>
        <p:txBody>
          <a:bodyPr wrap="none" rtlCol="0">
            <a:spAutoFit/>
          </a:bodyPr>
          <a:lstStyle/>
          <a:p>
            <a:endParaRPr lang="en-US"/>
          </a:p>
        </p:txBody>
      </p:sp>
      <p:sp>
        <p:nvSpPr>
          <p:cNvPr id="14" name="Title 13"/>
          <p:cNvSpPr>
            <a:spLocks noGrp="1"/>
          </p:cNvSpPr>
          <p:nvPr>
            <p:ph type="title" hasCustomPrompt="1"/>
          </p:nvPr>
        </p:nvSpPr>
        <p:spPr>
          <a:xfrm>
            <a:off x="506694" y="2274522"/>
            <a:ext cx="6802482" cy="656910"/>
          </a:xfrm>
        </p:spPr>
        <p:txBody>
          <a:bodyPr anchor="ctr">
            <a:noAutofit/>
          </a:bodyPr>
          <a:lstStyle>
            <a:lvl1pPr>
              <a:defRPr sz="4000" b="1" i="0" spc="0" baseline="0">
                <a:solidFill>
                  <a:srgbClr val="FFFFFF"/>
                </a:solidFill>
                <a:latin typeface="Arial"/>
                <a:cs typeface="Arial"/>
              </a:defRPr>
            </a:lvl1pPr>
          </a:lstStyle>
          <a:p>
            <a:r>
              <a:rPr lang="en-US"/>
              <a:t>Section Heading</a:t>
            </a:r>
          </a:p>
        </p:txBody>
      </p:sp>
      <p:sp>
        <p:nvSpPr>
          <p:cNvPr id="20" name="Text Placeholder 19"/>
          <p:cNvSpPr>
            <a:spLocks noGrp="1"/>
          </p:cNvSpPr>
          <p:nvPr>
            <p:ph type="body" sz="quarter" idx="10" hasCustomPrompt="1"/>
          </p:nvPr>
        </p:nvSpPr>
        <p:spPr>
          <a:xfrm>
            <a:off x="526131" y="2031339"/>
            <a:ext cx="3700462" cy="252412"/>
          </a:xfrm>
        </p:spPr>
        <p:txBody>
          <a:bodyPr anchor="ctr">
            <a:noAutofit/>
          </a:bodyPr>
          <a:lstStyle>
            <a:lvl1pPr marL="0" indent="0">
              <a:buNone/>
              <a:defRPr sz="1400" b="1" i="0" spc="50" baseline="0">
                <a:solidFill>
                  <a:srgbClr val="A6A6A6"/>
                </a:solidFill>
                <a:latin typeface="Arial"/>
                <a:cs typeface="Arial"/>
              </a:defRPr>
            </a:lvl1pPr>
          </a:lstStyle>
          <a:p>
            <a:pPr lvl="0"/>
            <a:r>
              <a:rPr lang="en-US"/>
              <a:t>SECTION NUMBER OR SUBTITLE</a:t>
            </a:r>
          </a:p>
        </p:txBody>
      </p:sp>
      <p:sp>
        <p:nvSpPr>
          <p:cNvPr id="4" name="Rectangle 3"/>
          <p:cNvSpPr/>
          <p:nvPr userDrawn="1"/>
        </p:nvSpPr>
        <p:spPr>
          <a:xfrm>
            <a:off x="-14942" y="2032000"/>
            <a:ext cx="148614" cy="836706"/>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785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only: whit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9827" y="421795"/>
            <a:ext cx="8004391" cy="699065"/>
          </a:xfrm>
        </p:spPr>
        <p:txBody>
          <a:bodyPr>
            <a:normAutofit/>
          </a:bodyPr>
          <a:lstStyle>
            <a:lvl1pPr>
              <a:defRPr sz="3000" b="1" i="0" cap="none" spc="0">
                <a:solidFill>
                  <a:srgbClr val="404041"/>
                </a:solidFill>
                <a:latin typeface="Arial"/>
                <a:cs typeface="Arial"/>
              </a:defRPr>
            </a:lvl1pPr>
          </a:lstStyle>
          <a:p>
            <a:r>
              <a:rPr lang="en-US"/>
              <a:t>Click to edit master title style</a:t>
            </a:r>
          </a:p>
        </p:txBody>
      </p:sp>
      <p:sp>
        <p:nvSpPr>
          <p:cNvPr id="5" name="Rectangle 4"/>
          <p:cNvSpPr/>
          <p:nvPr userDrawn="1"/>
        </p:nvSpPr>
        <p:spPr>
          <a:xfrm>
            <a:off x="0" y="568092"/>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a:t>SECTION TITLE OR SUBTITLE</a:t>
            </a:r>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a:p>
        </p:txBody>
      </p:sp>
      <p:sp>
        <p:nvSpPr>
          <p:cNvPr id="7" name="Text Placeholder 2"/>
          <p:cNvSpPr>
            <a:spLocks noGrp="1"/>
          </p:cNvSpPr>
          <p:nvPr>
            <p:ph idx="1" hasCustomPrompt="1"/>
          </p:nvPr>
        </p:nvSpPr>
        <p:spPr>
          <a:xfrm>
            <a:off x="518824" y="1629404"/>
            <a:ext cx="8015594" cy="2810633"/>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a:t>Click to edit master subtitle style</a:t>
            </a:r>
          </a:p>
        </p:txBody>
      </p:sp>
      <p:grpSp>
        <p:nvGrpSpPr>
          <p:cNvPr id="12" name="Group 11"/>
          <p:cNvGrpSpPr/>
          <p:nvPr userDrawn="1"/>
        </p:nvGrpSpPr>
        <p:grpSpPr>
          <a:xfrm>
            <a:off x="-30788" y="4661517"/>
            <a:ext cx="9228667" cy="528963"/>
            <a:chOff x="-30788" y="4661517"/>
            <a:chExt cx="9228667" cy="528963"/>
          </a:xfrm>
        </p:grpSpPr>
        <p:sp>
          <p:nvSpPr>
            <p:cNvPr id="14" name="Rectangle 13"/>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21" name="TextBox 20"/>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
        <p:nvSpPr>
          <p:cNvPr id="17" name="Slide Number Placeholder 3">
            <a:extLst>
              <a:ext uri="{FF2B5EF4-FFF2-40B4-BE49-F238E27FC236}">
                <a16:creationId xmlns:a16="http://schemas.microsoft.com/office/drawing/2014/main" id="{C256BC95-028C-41BB-A022-512566EA5635}"/>
              </a:ext>
            </a:extLst>
          </p:cNvPr>
          <p:cNvSpPr>
            <a:spLocks noGrp="1"/>
          </p:cNvSpPr>
          <p:nvPr>
            <p:ph type="sldNum" sz="quarter" idx="4"/>
          </p:nvPr>
        </p:nvSpPr>
        <p:spPr>
          <a:xfrm>
            <a:off x="10958" y="4801834"/>
            <a:ext cx="529827" cy="274637"/>
          </a:xfrm>
          <a:prstGeom prst="rect">
            <a:avLst/>
          </a:prstGeom>
        </p:spPr>
        <p:txBody>
          <a:bodyPr vert="horz" lIns="91440" tIns="45720" rIns="91440" bIns="45720" rtlCol="0" anchor="ctr"/>
          <a:lstStyle>
            <a:lvl1pPr algn="r">
              <a:defRPr sz="1200">
                <a:solidFill>
                  <a:schemeClr val="bg1"/>
                </a:solidFill>
              </a:defRPr>
            </a:lvl1pPr>
          </a:lstStyle>
          <a:p>
            <a:pPr algn="l"/>
            <a:fld id="{DFAB4A35-254A-4129-B508-C0D4E219414D}" type="slidenum">
              <a:rPr lang="en-US" smtClean="0"/>
              <a:pPr algn="l"/>
              <a:t>‹#›</a:t>
            </a:fld>
            <a:endParaRPr lang="en-US"/>
          </a:p>
        </p:txBody>
      </p:sp>
    </p:spTree>
    <p:extLst>
      <p:ext uri="{BB962C8B-B14F-4D97-AF65-F5344CB8AC3E}">
        <p14:creationId xmlns:p14="http://schemas.microsoft.com/office/powerpoint/2010/main" val="3682060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and photo: whit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25303" y="464386"/>
            <a:ext cx="4560579" cy="779318"/>
          </a:xfrm>
          <a:prstGeom prst="rect">
            <a:avLst/>
          </a:prstGeom>
        </p:spPr>
        <p:txBody>
          <a:bodyPr vert="horz" lIns="91440" tIns="45720" rIns="91440" bIns="45720" rtlCol="0" anchor="ctr">
            <a:noAutofit/>
          </a:bodyPr>
          <a:lstStyle>
            <a:lvl1pPr>
              <a:defRPr sz="3000" b="1" i="0" spc="0">
                <a:solidFill>
                  <a:srgbClr val="404041"/>
                </a:solidFill>
                <a:latin typeface="Arial"/>
                <a:cs typeface="Arial"/>
              </a:defRPr>
            </a:lvl1pPr>
          </a:lstStyle>
          <a:p>
            <a:r>
              <a:rPr lang="en-US"/>
              <a:t>Click to edit master title style</a:t>
            </a:r>
          </a:p>
        </p:txBody>
      </p:sp>
      <p:sp>
        <p:nvSpPr>
          <p:cNvPr id="8" name="Text Placeholder 2"/>
          <p:cNvSpPr>
            <a:spLocks noGrp="1"/>
          </p:cNvSpPr>
          <p:nvPr>
            <p:ph idx="1"/>
          </p:nvPr>
        </p:nvSpPr>
        <p:spPr>
          <a:xfrm>
            <a:off x="525303" y="1629405"/>
            <a:ext cx="4560579" cy="2792362"/>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rgbClr val="404041"/>
                </a:solidFill>
                <a:latin typeface="Arial"/>
                <a:cs typeface="Arial"/>
              </a:defRPr>
            </a:lvl1pPr>
            <a:lvl2pPr marL="742950" indent="-285750">
              <a:lnSpc>
                <a:spcPct val="100000"/>
              </a:lnSpc>
              <a:buFont typeface="Arial"/>
              <a:buChar char="•"/>
              <a:defRPr sz="1800">
                <a:solidFill>
                  <a:srgbClr val="404041"/>
                </a:solidFill>
                <a:latin typeface="Arial"/>
                <a:cs typeface="Arial"/>
              </a:defRPr>
            </a:lvl2pPr>
            <a:lvl3pPr marL="1143000" indent="-228600">
              <a:lnSpc>
                <a:spcPct val="100000"/>
              </a:lnSpc>
              <a:buFont typeface="Arial"/>
              <a:buChar char="•"/>
              <a:defRPr sz="1800">
                <a:solidFill>
                  <a:srgbClr val="404041"/>
                </a:solidFill>
                <a:latin typeface="Arial"/>
                <a:cs typeface="Arial"/>
              </a:defRPr>
            </a:lvl3pPr>
            <a:lvl4pPr marL="1600200" indent="-228600">
              <a:lnSpc>
                <a:spcPct val="100000"/>
              </a:lnSpc>
              <a:buFont typeface="Arial"/>
              <a:buChar char="•"/>
              <a:defRPr sz="1800">
                <a:solidFill>
                  <a:srgbClr val="404041"/>
                </a:solidFill>
                <a:latin typeface="Arial"/>
                <a:cs typeface="Arial"/>
              </a:defRPr>
            </a:lvl4pPr>
            <a:lvl5pPr marL="2057400" indent="-228600">
              <a:lnSpc>
                <a:spcPct val="100000"/>
              </a:lnSpc>
              <a:buFont typeface="Arial"/>
              <a:buChar char="•"/>
              <a:defRPr sz="1800">
                <a:solidFill>
                  <a:srgbClr val="40404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Picture Placeholder 9"/>
          <p:cNvSpPr>
            <a:spLocks noGrp="1"/>
          </p:cNvSpPr>
          <p:nvPr>
            <p:ph type="pic" sz="quarter" idx="10"/>
          </p:nvPr>
        </p:nvSpPr>
        <p:spPr>
          <a:xfrm>
            <a:off x="5573058" y="0"/>
            <a:ext cx="3570941" cy="5143500"/>
          </a:xfrm>
        </p:spPr>
        <p:txBody>
          <a:bodyPr/>
          <a:lstStyle/>
          <a:p>
            <a:r>
              <a:rPr lang="en-US"/>
              <a:t>Click icon to add picture</a:t>
            </a:r>
          </a:p>
        </p:txBody>
      </p:sp>
      <p:sp>
        <p:nvSpPr>
          <p:cNvPr id="17" name="Rectangle 16"/>
          <p:cNvSpPr/>
          <p:nvPr userDrawn="1"/>
        </p:nvSpPr>
        <p:spPr>
          <a:xfrm>
            <a:off x="0"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1" name="Rectangle 10"/>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
        <p:nvSpPr>
          <p:cNvPr id="13" name="Slide Number Placeholder 3">
            <a:extLst>
              <a:ext uri="{FF2B5EF4-FFF2-40B4-BE49-F238E27FC236}">
                <a16:creationId xmlns:a16="http://schemas.microsoft.com/office/drawing/2014/main" id="{FE900A15-B5E6-4A58-87A4-F7166012CD51}"/>
              </a:ext>
            </a:extLst>
          </p:cNvPr>
          <p:cNvSpPr>
            <a:spLocks noGrp="1"/>
          </p:cNvSpPr>
          <p:nvPr>
            <p:ph type="sldNum" sz="quarter" idx="4"/>
          </p:nvPr>
        </p:nvSpPr>
        <p:spPr>
          <a:xfrm>
            <a:off x="10958" y="4801834"/>
            <a:ext cx="529827" cy="274637"/>
          </a:xfrm>
          <a:prstGeom prst="rect">
            <a:avLst/>
          </a:prstGeom>
        </p:spPr>
        <p:txBody>
          <a:bodyPr vert="horz" lIns="91440" tIns="45720" rIns="91440" bIns="45720" rtlCol="0" anchor="ctr"/>
          <a:lstStyle>
            <a:lvl1pPr algn="r">
              <a:defRPr sz="1200">
                <a:solidFill>
                  <a:schemeClr val="tx1"/>
                </a:solidFill>
              </a:defRPr>
            </a:lvl1pPr>
          </a:lstStyle>
          <a:p>
            <a:pPr algn="l"/>
            <a:fld id="{DFAB4A35-254A-4129-B508-C0D4E219414D}" type="slidenum">
              <a:rPr lang="en-US" smtClean="0"/>
              <a:pPr algn="l"/>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only: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3348" y="459270"/>
            <a:ext cx="8004409" cy="699065"/>
          </a:xfrm>
        </p:spPr>
        <p:txBody>
          <a:bodyPr>
            <a:normAutofit/>
          </a:bodyPr>
          <a:lstStyle>
            <a:lvl1pPr>
              <a:defRPr sz="3000" b="1" i="0" cap="none" spc="0">
                <a:solidFill>
                  <a:schemeClr val="bg1"/>
                </a:solidFill>
                <a:latin typeface="Arial"/>
                <a:cs typeface="Arial"/>
              </a:defRPr>
            </a:lvl1pPr>
          </a:lstStyle>
          <a:p>
            <a:r>
              <a:rPr lang="en-US"/>
              <a:t>Click to edit master title style</a:t>
            </a:r>
          </a:p>
        </p:txBody>
      </p:sp>
      <p:sp>
        <p:nvSpPr>
          <p:cNvPr id="3" name="Subtitle 2"/>
          <p:cNvSpPr>
            <a:spLocks noGrp="1"/>
          </p:cNvSpPr>
          <p:nvPr>
            <p:ph type="subTitle" idx="1"/>
          </p:nvPr>
        </p:nvSpPr>
        <p:spPr>
          <a:xfrm>
            <a:off x="523348" y="1630404"/>
            <a:ext cx="8011069" cy="2818769"/>
          </a:xfrm>
        </p:spPr>
        <p:txBody>
          <a:bodyPr>
            <a:normAutofit/>
          </a:bodyPr>
          <a:lstStyle>
            <a:lvl1pPr marL="342900" indent="-342900" algn="l">
              <a:lnSpc>
                <a:spcPct val="100000"/>
              </a:lnSpc>
              <a:buFont typeface="+mj-lt"/>
              <a:buAutoNum type="arabicPeriod"/>
              <a:defRPr sz="1800" spc="0">
                <a:solidFill>
                  <a:schemeClr val="bg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a:t>SECTION TITLE OR SUBTITLE</a:t>
            </a:r>
          </a:p>
        </p:txBody>
      </p:sp>
      <p:sp>
        <p:nvSpPr>
          <p:cNvPr id="23" name="Rectangle 22"/>
          <p:cNvSpPr/>
          <p:nvPr userDrawn="1"/>
        </p:nvSpPr>
        <p:spPr>
          <a:xfrm>
            <a:off x="0" y="620557"/>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Group 10"/>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
        <p:nvSpPr>
          <p:cNvPr id="17" name="Slide Number Placeholder 3">
            <a:extLst>
              <a:ext uri="{FF2B5EF4-FFF2-40B4-BE49-F238E27FC236}">
                <a16:creationId xmlns:a16="http://schemas.microsoft.com/office/drawing/2014/main" id="{7F1C3759-42BF-4F92-AA87-F6922F33B354}"/>
              </a:ext>
            </a:extLst>
          </p:cNvPr>
          <p:cNvSpPr>
            <a:spLocks noGrp="1"/>
          </p:cNvSpPr>
          <p:nvPr>
            <p:ph type="sldNum" sz="quarter" idx="4"/>
          </p:nvPr>
        </p:nvSpPr>
        <p:spPr>
          <a:xfrm>
            <a:off x="10958" y="4801834"/>
            <a:ext cx="529827" cy="274637"/>
          </a:xfrm>
          <a:prstGeom prst="rect">
            <a:avLst/>
          </a:prstGeom>
        </p:spPr>
        <p:txBody>
          <a:bodyPr vert="horz" lIns="91440" tIns="45720" rIns="91440" bIns="45720" rtlCol="0" anchor="ctr"/>
          <a:lstStyle>
            <a:lvl1pPr algn="r">
              <a:defRPr sz="1200">
                <a:solidFill>
                  <a:schemeClr val="bg1"/>
                </a:solidFill>
              </a:defRPr>
            </a:lvl1pPr>
          </a:lstStyle>
          <a:p>
            <a:pPr algn="l"/>
            <a:fld id="{DFAB4A35-254A-4129-B508-C0D4E219414D}" type="slidenum">
              <a:rPr lang="en-US" smtClean="0"/>
              <a:pPr algn="l"/>
              <a:t>‹#›</a:t>
            </a:fld>
            <a:endParaRPr lang="en-US"/>
          </a:p>
        </p:txBody>
      </p:sp>
    </p:spTree>
    <p:extLst>
      <p:ext uri="{BB962C8B-B14F-4D97-AF65-F5344CB8AC3E}">
        <p14:creationId xmlns:p14="http://schemas.microsoft.com/office/powerpoint/2010/main" val="1728351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and photo: black">
    <p:bg>
      <p:bgPr>
        <a:solidFill>
          <a:srgbClr val="252626"/>
        </a:solidFill>
        <a:effectLst/>
      </p:bgPr>
    </p:bg>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30124" y="464386"/>
            <a:ext cx="4560579" cy="779318"/>
          </a:xfrm>
          <a:prstGeom prst="rect">
            <a:avLst/>
          </a:prstGeom>
        </p:spPr>
        <p:txBody>
          <a:bodyPr vert="horz" lIns="91440" tIns="45720" rIns="91440" bIns="45720" rtlCol="0" anchor="ctr">
            <a:noAutofit/>
          </a:bodyPr>
          <a:lstStyle>
            <a:lvl1pPr>
              <a:defRPr sz="3000" b="1" i="0" spc="0">
                <a:solidFill>
                  <a:schemeClr val="bg1"/>
                </a:solidFill>
                <a:latin typeface="Arial"/>
                <a:cs typeface="Arial"/>
              </a:defRPr>
            </a:lvl1pPr>
          </a:lstStyle>
          <a:p>
            <a:r>
              <a:rPr lang="en-US"/>
              <a:t>Click to edit master title style</a:t>
            </a:r>
          </a:p>
        </p:txBody>
      </p:sp>
      <p:sp>
        <p:nvSpPr>
          <p:cNvPr id="8" name="Text Placeholder 2"/>
          <p:cNvSpPr>
            <a:spLocks noGrp="1"/>
          </p:cNvSpPr>
          <p:nvPr>
            <p:ph idx="1"/>
          </p:nvPr>
        </p:nvSpPr>
        <p:spPr>
          <a:xfrm>
            <a:off x="530124" y="1629404"/>
            <a:ext cx="4560579" cy="2801497"/>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chemeClr val="bg1"/>
                </a:solidFill>
                <a:latin typeface="Arial"/>
                <a:cs typeface="Arial"/>
              </a:defRPr>
            </a:lvl1pPr>
            <a:lvl2pPr marL="742950" indent="-285750">
              <a:lnSpc>
                <a:spcPct val="100000"/>
              </a:lnSpc>
              <a:buFont typeface="Arial"/>
              <a:buChar char="•"/>
              <a:defRPr sz="1800">
                <a:solidFill>
                  <a:schemeClr val="bg1"/>
                </a:solidFill>
                <a:latin typeface="Arial"/>
                <a:cs typeface="Arial"/>
              </a:defRPr>
            </a:lvl2pPr>
            <a:lvl3pPr marL="1143000" indent="-228600">
              <a:lnSpc>
                <a:spcPct val="100000"/>
              </a:lnSpc>
              <a:buFont typeface="Arial"/>
              <a:buChar char="•"/>
              <a:defRPr sz="1800">
                <a:solidFill>
                  <a:schemeClr val="bg1"/>
                </a:solidFill>
                <a:latin typeface="Arial"/>
                <a:cs typeface="Arial"/>
              </a:defRPr>
            </a:lvl3pPr>
            <a:lvl4pPr marL="1600200" indent="-228600">
              <a:lnSpc>
                <a:spcPct val="100000"/>
              </a:lnSpc>
              <a:buFont typeface="Arial"/>
              <a:buChar char="•"/>
              <a:defRPr sz="1800">
                <a:solidFill>
                  <a:schemeClr val="bg1"/>
                </a:solidFill>
                <a:latin typeface="Arial"/>
                <a:cs typeface="Arial"/>
              </a:defRPr>
            </a:lvl4pPr>
            <a:lvl5pPr marL="2057400" indent="-228600">
              <a:lnSpc>
                <a:spcPct val="100000"/>
              </a:lnSpc>
              <a:buFont typeface="Arial"/>
              <a:buChar char="•"/>
              <a:defRPr sz="1800">
                <a:solidFill>
                  <a:schemeClr val="bg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Picture Placeholder 9"/>
          <p:cNvSpPr>
            <a:spLocks noGrp="1"/>
          </p:cNvSpPr>
          <p:nvPr>
            <p:ph type="pic" sz="quarter" idx="10"/>
          </p:nvPr>
        </p:nvSpPr>
        <p:spPr>
          <a:xfrm>
            <a:off x="5564909" y="0"/>
            <a:ext cx="3570941" cy="5143500"/>
          </a:xfrm>
        </p:spPr>
        <p:txBody>
          <a:bodyPr/>
          <a:lstStyle/>
          <a:p>
            <a:r>
              <a:rPr lang="en-US"/>
              <a:t>Click icon to add picture</a:t>
            </a:r>
          </a:p>
        </p:txBody>
      </p:sp>
      <p:sp>
        <p:nvSpPr>
          <p:cNvPr id="13" name="Rectangle 12"/>
          <p:cNvSpPr/>
          <p:nvPr userDrawn="1"/>
        </p:nvSpPr>
        <p:spPr>
          <a:xfrm>
            <a:off x="-15847"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2" name="Rectangle 11"/>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
        <p:nvSpPr>
          <p:cNvPr id="11" name="Slide Number Placeholder 3">
            <a:extLst>
              <a:ext uri="{FF2B5EF4-FFF2-40B4-BE49-F238E27FC236}">
                <a16:creationId xmlns:a16="http://schemas.microsoft.com/office/drawing/2014/main" id="{D40ED9BB-99D6-41C7-843F-EFC5F1B3BD69}"/>
              </a:ext>
            </a:extLst>
          </p:cNvPr>
          <p:cNvSpPr>
            <a:spLocks noGrp="1"/>
          </p:cNvSpPr>
          <p:nvPr>
            <p:ph type="sldNum" sz="quarter" idx="4"/>
          </p:nvPr>
        </p:nvSpPr>
        <p:spPr>
          <a:xfrm>
            <a:off x="10958" y="4801834"/>
            <a:ext cx="529827" cy="274637"/>
          </a:xfrm>
          <a:prstGeom prst="rect">
            <a:avLst/>
          </a:prstGeom>
        </p:spPr>
        <p:txBody>
          <a:bodyPr vert="horz" lIns="91440" tIns="45720" rIns="91440" bIns="45720" rtlCol="0" anchor="ctr"/>
          <a:lstStyle>
            <a:lvl1pPr algn="r">
              <a:defRPr sz="1200">
                <a:solidFill>
                  <a:schemeClr val="bg1"/>
                </a:solidFill>
              </a:defRPr>
            </a:lvl1pPr>
          </a:lstStyle>
          <a:p>
            <a:pPr algn="l"/>
            <a:fld id="{DFAB4A35-254A-4129-B508-C0D4E219414D}" type="slidenum">
              <a:rPr lang="en-US" smtClean="0"/>
              <a:pPr algn="l"/>
              <a:t>‹#›</a:t>
            </a:fld>
            <a:endParaRPr lang="en-US"/>
          </a:p>
        </p:txBody>
      </p:sp>
    </p:spTree>
    <p:extLst>
      <p:ext uri="{BB962C8B-B14F-4D97-AF65-F5344CB8AC3E}">
        <p14:creationId xmlns:p14="http://schemas.microsoft.com/office/powerpoint/2010/main" val="114336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with footer: white">
    <p:spTree>
      <p:nvGrpSpPr>
        <p:cNvPr id="1" name=""/>
        <p:cNvGrpSpPr/>
        <p:nvPr/>
      </p:nvGrpSpPr>
      <p:grpSpPr>
        <a:xfrm>
          <a:off x="0" y="0"/>
          <a:ext cx="0" cy="0"/>
          <a:chOff x="0" y="0"/>
          <a:chExt cx="0" cy="0"/>
        </a:xfrm>
      </p:grpSpPr>
      <p:grpSp>
        <p:nvGrpSpPr>
          <p:cNvPr id="8" name="Group 7"/>
          <p:cNvGrpSpPr/>
          <p:nvPr userDrawn="1"/>
        </p:nvGrpSpPr>
        <p:grpSpPr>
          <a:xfrm>
            <a:off x="-30788" y="4661517"/>
            <a:ext cx="9228667" cy="528963"/>
            <a:chOff x="-30788" y="4661517"/>
            <a:chExt cx="9228667" cy="528963"/>
          </a:xfrm>
        </p:grpSpPr>
        <p:sp>
          <p:nvSpPr>
            <p:cNvPr id="9" name="Rectangle 8"/>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2" name="TextBox 11"/>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
        <p:nvSpPr>
          <p:cNvPr id="7" name="Slide Number Placeholder 3">
            <a:extLst>
              <a:ext uri="{FF2B5EF4-FFF2-40B4-BE49-F238E27FC236}">
                <a16:creationId xmlns:a16="http://schemas.microsoft.com/office/drawing/2014/main" id="{9A4332D7-5BDD-497C-996D-93CD0E2E720A}"/>
              </a:ext>
            </a:extLst>
          </p:cNvPr>
          <p:cNvSpPr>
            <a:spLocks noGrp="1"/>
          </p:cNvSpPr>
          <p:nvPr>
            <p:ph type="sldNum" sz="quarter" idx="4"/>
          </p:nvPr>
        </p:nvSpPr>
        <p:spPr>
          <a:xfrm>
            <a:off x="10958" y="4801834"/>
            <a:ext cx="529827" cy="274637"/>
          </a:xfrm>
          <a:prstGeom prst="rect">
            <a:avLst/>
          </a:prstGeom>
        </p:spPr>
        <p:txBody>
          <a:bodyPr vert="horz" lIns="91440" tIns="45720" rIns="91440" bIns="45720" rtlCol="0" anchor="ctr"/>
          <a:lstStyle>
            <a:lvl1pPr algn="r">
              <a:defRPr sz="1200">
                <a:solidFill>
                  <a:schemeClr val="bg1"/>
                </a:solidFill>
              </a:defRPr>
            </a:lvl1pPr>
          </a:lstStyle>
          <a:p>
            <a:pPr algn="l"/>
            <a:fld id="{DFAB4A35-254A-4129-B508-C0D4E219414D}" type="slidenum">
              <a:rPr lang="en-US" smtClean="0"/>
              <a:pPr algn="l"/>
              <a:t>‹#›</a:t>
            </a:fld>
            <a:endParaRPr lang="en-US"/>
          </a:p>
        </p:txBody>
      </p:sp>
    </p:spTree>
    <p:extLst>
      <p:ext uri="{BB962C8B-B14F-4D97-AF65-F5344CB8AC3E}">
        <p14:creationId xmlns:p14="http://schemas.microsoft.com/office/powerpoint/2010/main" val="1315652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with footer: black">
    <p:bg>
      <p:bgPr>
        <a:solidFill>
          <a:srgbClr val="252626"/>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
        <p:nvSpPr>
          <p:cNvPr id="7" name="Slide Number Placeholder 3">
            <a:extLst>
              <a:ext uri="{FF2B5EF4-FFF2-40B4-BE49-F238E27FC236}">
                <a16:creationId xmlns:a16="http://schemas.microsoft.com/office/drawing/2014/main" id="{C66C6BDF-E3D9-48AF-B427-316C75632FCD}"/>
              </a:ext>
            </a:extLst>
          </p:cNvPr>
          <p:cNvSpPr>
            <a:spLocks noGrp="1"/>
          </p:cNvSpPr>
          <p:nvPr>
            <p:ph type="sldNum" sz="quarter" idx="4"/>
          </p:nvPr>
        </p:nvSpPr>
        <p:spPr>
          <a:xfrm>
            <a:off x="10958" y="4801834"/>
            <a:ext cx="529827" cy="274637"/>
          </a:xfrm>
          <a:prstGeom prst="rect">
            <a:avLst/>
          </a:prstGeom>
        </p:spPr>
        <p:txBody>
          <a:bodyPr vert="horz" lIns="91440" tIns="45720" rIns="91440" bIns="45720" rtlCol="0" anchor="ctr"/>
          <a:lstStyle>
            <a:lvl1pPr algn="r">
              <a:defRPr sz="1200">
                <a:solidFill>
                  <a:schemeClr val="bg1"/>
                </a:solidFill>
              </a:defRPr>
            </a:lvl1pPr>
          </a:lstStyle>
          <a:p>
            <a:pPr algn="l"/>
            <a:fld id="{DFAB4A35-254A-4129-B508-C0D4E219414D}" type="slidenum">
              <a:rPr lang="en-US" smtClean="0"/>
              <a:pPr algn="l"/>
              <a:t>‹#›</a:t>
            </a:fld>
            <a:endParaRPr lang="en-US"/>
          </a:p>
        </p:txBody>
      </p:sp>
    </p:spTree>
    <p:extLst>
      <p:ext uri="{BB962C8B-B14F-4D97-AF65-F5344CB8AC3E}">
        <p14:creationId xmlns:p14="http://schemas.microsoft.com/office/powerpoint/2010/main" val="727036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losing slide with IUPUI lockup">
    <p:bg>
      <p:bgPr>
        <a:solidFill>
          <a:srgbClr val="690304"/>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idx="1"/>
          </p:nvPr>
        </p:nvSpPr>
        <p:spPr>
          <a:xfrm>
            <a:off x="536602" y="680397"/>
            <a:ext cx="7859185" cy="2721665"/>
          </a:xfrm>
          <a:prstGeom prst="rect">
            <a:avLst/>
          </a:prstGeom>
        </p:spPr>
        <p:txBody>
          <a:bodyPr vert="horz" lIns="91440" tIns="45720" rIns="91440" bIns="45720" rtlCol="0">
            <a:normAutofit/>
          </a:bodyPr>
          <a:lstStyle>
            <a:lvl1pPr marL="0" indent="0">
              <a:lnSpc>
                <a:spcPct val="100000"/>
              </a:lnSpc>
              <a:buNone/>
              <a:defRPr sz="1800">
                <a:solidFill>
                  <a:schemeClr val="bg1"/>
                </a:solidFill>
                <a:latin typeface="Arial"/>
                <a:cs typeface="Arial"/>
              </a:defRPr>
            </a:lvl1pPr>
            <a:lvl2pPr marL="457200" indent="0">
              <a:lnSpc>
                <a:spcPct val="100000"/>
              </a:lnSpc>
              <a:buNone/>
              <a:defRPr sz="1600">
                <a:solidFill>
                  <a:schemeClr val="bg1"/>
                </a:solidFill>
                <a:latin typeface="Arial"/>
                <a:cs typeface="Arial"/>
              </a:defRPr>
            </a:lvl2pPr>
            <a:lvl3pPr marL="914400" indent="0">
              <a:lnSpc>
                <a:spcPct val="100000"/>
              </a:lnSpc>
              <a:buNone/>
              <a:defRPr sz="1600">
                <a:solidFill>
                  <a:schemeClr val="bg1"/>
                </a:solidFill>
                <a:latin typeface="Arial"/>
                <a:cs typeface="Arial"/>
              </a:defRPr>
            </a:lvl3pPr>
            <a:lvl4pPr marL="1371600" indent="0">
              <a:lnSpc>
                <a:spcPct val="100000"/>
              </a:lnSpc>
              <a:buNone/>
              <a:defRPr sz="1600">
                <a:solidFill>
                  <a:schemeClr val="bg1"/>
                </a:solidFill>
                <a:latin typeface="Arial"/>
                <a:cs typeface="Arial"/>
              </a:defRPr>
            </a:lvl4pPr>
            <a:lvl5pPr>
              <a:lnSpc>
                <a:spcPct val="100000"/>
              </a:lnSpc>
              <a:defRPr sz="1600">
                <a:solidFill>
                  <a:schemeClr val="bg1"/>
                </a:solidFill>
                <a:latin typeface="Arial"/>
                <a:cs typeface="Arial"/>
              </a:defRPr>
            </a:lvl5pPr>
          </a:lstStyle>
          <a:p>
            <a:pPr lvl="0"/>
            <a:r>
              <a:rPr lang="en-US"/>
              <a:t>Click to edit Master text styles</a:t>
            </a:r>
          </a:p>
        </p:txBody>
      </p:sp>
      <p:sp>
        <p:nvSpPr>
          <p:cNvPr id="10" name="Rectangle 9"/>
          <p:cNvSpPr/>
          <p:nvPr userDrawn="1"/>
        </p:nvSpPr>
        <p:spPr>
          <a:xfrm>
            <a:off x="-15847" y="680397"/>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631042" y="4235585"/>
            <a:ext cx="536130" cy="922081"/>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28D10E6-FF8A-CC4E-B6D5-BFBD2D0FEC82}"/>
              </a:ext>
            </a:extLst>
          </p:cNvPr>
          <p:cNvPicPr>
            <a:picLocks noChangeAspect="1"/>
          </p:cNvPicPr>
          <p:nvPr userDrawn="1"/>
        </p:nvPicPr>
        <p:blipFill rotWithShape="1">
          <a:blip r:embed="rId2"/>
          <a:srcRect l="11083" t="-148" r="-1556" b="28718"/>
          <a:stretch/>
        </p:blipFill>
        <p:spPr>
          <a:xfrm>
            <a:off x="1240484" y="4147274"/>
            <a:ext cx="4622227" cy="457200"/>
          </a:xfrm>
          <a:prstGeom prst="rect">
            <a:avLst/>
          </a:prstGeom>
        </p:spPr>
      </p:pic>
      <p:pic>
        <p:nvPicPr>
          <p:cNvPr id="13" name="Picture 12" descr="tab-rg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20345" y="4326066"/>
            <a:ext cx="357525" cy="453783"/>
          </a:xfrm>
          <a:prstGeom prst="rect">
            <a:avLst/>
          </a:prstGeom>
        </p:spPr>
      </p:pic>
    </p:spTree>
    <p:extLst>
      <p:ext uri="{BB962C8B-B14F-4D97-AF65-F5344CB8AC3E}">
        <p14:creationId xmlns:p14="http://schemas.microsoft.com/office/powerpoint/2010/main" val="1189661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1892" y="634604"/>
            <a:ext cx="6802482"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61892" y="1589938"/>
            <a:ext cx="6802482" cy="32152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E90F1A10-1BB9-4912-8670-7BE8DCC06799}"/>
              </a:ext>
            </a:extLst>
          </p:cNvPr>
          <p:cNvSpPr>
            <a:spLocks noGrp="1"/>
          </p:cNvSpPr>
          <p:nvPr>
            <p:ph type="sldNum" sz="quarter" idx="4"/>
          </p:nvPr>
        </p:nvSpPr>
        <p:spPr>
          <a:xfrm>
            <a:off x="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DFAB4A35-254A-4129-B508-C0D4E219414D}" type="slidenum">
              <a:rPr lang="en-US" smtClean="0"/>
              <a:pPr algn="l"/>
              <a:t>‹#›</a:t>
            </a:fld>
            <a:endParaRPr lang="en-US"/>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69" r:id="rId1"/>
    <p:sldLayoutId id="2147493467" r:id="rId2"/>
    <p:sldLayoutId id="2147493472" r:id="rId3"/>
    <p:sldLayoutId id="2147493457" r:id="rId4"/>
    <p:sldLayoutId id="2147493456" r:id="rId5"/>
    <p:sldLayoutId id="2147493474" r:id="rId6"/>
    <p:sldLayoutId id="2147493475" r:id="rId7"/>
    <p:sldLayoutId id="2147493476" r:id="rId8"/>
    <p:sldLayoutId id="2147493477" r:id="rId9"/>
  </p:sldLayoutIdLst>
  <p:hf hdr="0" ftr="0" dt="0"/>
  <p:txStyles>
    <p:titleStyle>
      <a:lvl1pPr algn="l" defTabSz="457200" rtl="0" eaLnBrk="1" latinLnBrk="0" hangingPunct="1">
        <a:spcBef>
          <a:spcPct val="0"/>
        </a:spcBef>
        <a:buNone/>
        <a:defRPr sz="3200" b="1" i="0" kern="100" spc="0">
          <a:solidFill>
            <a:schemeClr val="tx1"/>
          </a:solidFill>
          <a:latin typeface="Arial"/>
          <a:ea typeface="+mj-ea"/>
          <a:cs typeface="Arial"/>
        </a:defRPr>
      </a:lvl1pPr>
    </p:titleStyle>
    <p:bodyStyle>
      <a:lvl1pPr marL="342900" indent="-34290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Char char="§"/>
        <a:defRPr sz="1800" kern="1200">
          <a:solidFill>
            <a:schemeClr val="tx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svg"/></Relationships>
</file>

<file path=ppt/slides/_rels/slide40.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hyperlink" Target="http://docs.simpeg.xyz/content/basic/getting_started_developers.html" TargetMode="External"/><Relationship Id="rId7" Type="http://schemas.openxmlformats.org/officeDocument/2006/relationships/image" Target="../media/image3.png"/><Relationship Id="rId2" Type="http://schemas.openxmlformats.org/officeDocument/2006/relationships/image" Target="../media/image34.png"/><Relationship Id="rId1" Type="http://schemas.openxmlformats.org/officeDocument/2006/relationships/slideLayout" Target="../slideLayouts/slideLayout3.xml"/><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5.png"/></Relationships>
</file>

<file path=ppt/slides/_rels/slide5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53.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3.xml"/><Relationship Id="rId4" Type="http://schemas.openxmlformats.org/officeDocument/2006/relationships/image" Target="../media/image56.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390.png"/><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6288" y="1795373"/>
            <a:ext cx="7734221" cy="1544220"/>
          </a:xfrm>
        </p:spPr>
        <p:txBody>
          <a:bodyPr vert="horz" lIns="91440" tIns="45720" rIns="91440" bIns="45720" rtlCol="0" anchor="ctr">
            <a:normAutofit/>
          </a:bodyPr>
          <a:lstStyle/>
          <a:p>
            <a:pPr algn="ctr"/>
            <a:r>
              <a:rPr lang="en-US" b="0" dirty="0">
                <a:solidFill>
                  <a:srgbClr val="CCCCCC"/>
                </a:solidFill>
                <a:effectLst/>
                <a:latin typeface="+mj-lt"/>
              </a:rPr>
              <a:t>Control Planes for Efficient Resource</a:t>
            </a:r>
            <a:br>
              <a:rPr lang="en-US" b="0" dirty="0">
                <a:effectLst/>
                <a:latin typeface="+mj-lt"/>
              </a:rPr>
            </a:br>
            <a:r>
              <a:rPr lang="en-US" b="0" dirty="0">
                <a:solidFill>
                  <a:srgbClr val="CCCCCC"/>
                </a:solidFill>
                <a:effectLst/>
                <a:latin typeface="+mj-lt"/>
              </a:rPr>
              <a:t> Allocation in Serverless Cloud Systems</a:t>
            </a:r>
            <a:br>
              <a:rPr lang="en-US" b="0" dirty="0">
                <a:effectLst/>
                <a:latin typeface="+mj-lt"/>
              </a:rPr>
            </a:br>
            <a:r>
              <a:rPr lang="en-US" sz="2400" b="0" dirty="0">
                <a:solidFill>
                  <a:srgbClr val="CCCCCC"/>
                </a:solidFill>
                <a:effectLst/>
                <a:latin typeface="+mj-lt"/>
              </a:rPr>
              <a:t>Thesis Defense</a:t>
            </a:r>
            <a:endParaRPr lang="en-US" b="0" dirty="0">
              <a:solidFill>
                <a:srgbClr val="CCCCCC"/>
              </a:solidFill>
              <a:effectLst/>
              <a:latin typeface="+mj-lt"/>
            </a:endParaRPr>
          </a:p>
        </p:txBody>
      </p:sp>
      <p:sp>
        <p:nvSpPr>
          <p:cNvPr id="3" name="Text Placeholder 2"/>
          <p:cNvSpPr>
            <a:spLocks noGrp="1"/>
          </p:cNvSpPr>
          <p:nvPr>
            <p:ph type="body" sz="quarter" idx="10"/>
          </p:nvPr>
        </p:nvSpPr>
        <p:spPr/>
        <p:txBody>
          <a:bodyPr/>
          <a:lstStyle/>
          <a:p>
            <a:r>
              <a:rPr lang="en-US"/>
              <a:t>INDIANA UNIVERSITY BLOOMINGTON</a:t>
            </a:r>
          </a:p>
        </p:txBody>
      </p:sp>
      <p:sp>
        <p:nvSpPr>
          <p:cNvPr id="4" name="Text Placeholder 3"/>
          <p:cNvSpPr>
            <a:spLocks noGrp="1"/>
          </p:cNvSpPr>
          <p:nvPr>
            <p:ph type="body" sz="quarter" idx="11"/>
          </p:nvPr>
        </p:nvSpPr>
        <p:spPr>
          <a:xfrm>
            <a:off x="552260" y="3898840"/>
            <a:ext cx="7734222" cy="252412"/>
          </a:xfrm>
        </p:spPr>
        <p:txBody>
          <a:bodyPr/>
          <a:lstStyle/>
          <a:p>
            <a:pPr algn="ctr"/>
            <a:r>
              <a:rPr lang="en-US" dirty="0"/>
              <a:t>Alex Fuerst; June 10</a:t>
            </a:r>
            <a:r>
              <a:rPr lang="en-US" baseline="30000" dirty="0"/>
              <a:t>th</a:t>
            </a:r>
            <a:r>
              <a:rPr lang="en-US"/>
              <a:t>, 2024</a:t>
            </a:r>
            <a:endParaRPr lang="en-US" dirty="0"/>
          </a:p>
          <a:p>
            <a:pPr algn="ctr">
              <a:spcAft>
                <a:spcPts val="0"/>
              </a:spcAft>
            </a:pPr>
            <a:r>
              <a:rPr lang="en-US" dirty="0"/>
              <a:t>Committee: </a:t>
            </a:r>
            <a:r>
              <a:rPr lang="en-US" dirty="0" err="1"/>
              <a:t>Dingwen</a:t>
            </a:r>
            <a:r>
              <a:rPr lang="en-US" dirty="0"/>
              <a:t> Tao, Eleftherios </a:t>
            </a:r>
            <a:r>
              <a:rPr lang="en-US" dirty="0" err="1"/>
              <a:t>Garyfallidis</a:t>
            </a:r>
            <a:r>
              <a:rPr lang="en-US" dirty="0"/>
              <a:t>,</a:t>
            </a:r>
          </a:p>
          <a:p>
            <a:pPr algn="ctr">
              <a:spcAft>
                <a:spcPts val="0"/>
              </a:spcAft>
            </a:pPr>
            <a:r>
              <a:rPr lang="en-US" dirty="0"/>
              <a:t>Martin </a:t>
            </a:r>
            <a:r>
              <a:rPr lang="en-US" dirty="0" err="1"/>
              <a:t>Swany</a:t>
            </a:r>
            <a:r>
              <a:rPr lang="en-US" dirty="0"/>
              <a:t>, Prateek Sharma (chair)</a:t>
            </a:r>
          </a:p>
        </p:txBody>
      </p:sp>
    </p:spTree>
    <p:extLst>
      <p:ext uri="{BB962C8B-B14F-4D97-AF65-F5344CB8AC3E}">
        <p14:creationId xmlns:p14="http://schemas.microsoft.com/office/powerpoint/2010/main" val="9190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984AD-7CB4-393D-7DB2-7DD603ABEA3C}"/>
              </a:ext>
            </a:extLst>
          </p:cNvPr>
          <p:cNvSpPr>
            <a:spLocks noGrp="1"/>
          </p:cNvSpPr>
          <p:nvPr>
            <p:ph type="ctrTitle"/>
          </p:nvPr>
        </p:nvSpPr>
        <p:spPr/>
        <p:txBody>
          <a:bodyPr/>
          <a:lstStyle/>
          <a:p>
            <a:r>
              <a:rPr lang="en-US" dirty="0"/>
              <a:t>Why care about </a:t>
            </a:r>
            <a:r>
              <a:rPr lang="en-US" dirty="0" err="1"/>
              <a:t>FaaS</a:t>
            </a:r>
            <a:r>
              <a:rPr lang="en-US" dirty="0"/>
              <a:t>?</a:t>
            </a:r>
          </a:p>
        </p:txBody>
      </p:sp>
      <p:sp>
        <p:nvSpPr>
          <p:cNvPr id="3" name="Text Placeholder 2">
            <a:extLst>
              <a:ext uri="{FF2B5EF4-FFF2-40B4-BE49-F238E27FC236}">
                <a16:creationId xmlns:a16="http://schemas.microsoft.com/office/drawing/2014/main" id="{EAECE3A7-C31C-6CF7-0130-4F13A1A89FBB}"/>
              </a:ext>
            </a:extLst>
          </p:cNvPr>
          <p:cNvSpPr>
            <a:spLocks noGrp="1"/>
          </p:cNvSpPr>
          <p:nvPr>
            <p:ph type="body" sz="quarter" idx="10"/>
          </p:nvPr>
        </p:nvSpPr>
        <p:spPr/>
        <p:txBody>
          <a:bodyPr/>
          <a:lstStyle/>
          <a:p>
            <a:r>
              <a:rPr lang="en-US" dirty="0"/>
              <a:t>Serverless</a:t>
            </a:r>
          </a:p>
        </p:txBody>
      </p:sp>
      <p:sp>
        <p:nvSpPr>
          <p:cNvPr id="4" name="Content Placeholder 3">
            <a:extLst>
              <a:ext uri="{FF2B5EF4-FFF2-40B4-BE49-F238E27FC236}">
                <a16:creationId xmlns:a16="http://schemas.microsoft.com/office/drawing/2014/main" id="{B0F29604-E80C-C158-2822-3BF697DD0518}"/>
              </a:ext>
            </a:extLst>
          </p:cNvPr>
          <p:cNvSpPr>
            <a:spLocks noGrp="1"/>
          </p:cNvSpPr>
          <p:nvPr>
            <p:ph idx="1"/>
          </p:nvPr>
        </p:nvSpPr>
        <p:spPr>
          <a:xfrm>
            <a:off x="275871" y="1257709"/>
            <a:ext cx="4430241" cy="2919436"/>
          </a:xfrm>
        </p:spPr>
        <p:txBody>
          <a:bodyPr>
            <a:normAutofit lnSpcReduction="10000"/>
          </a:bodyPr>
          <a:lstStyle/>
          <a:p>
            <a:pPr>
              <a:spcAft>
                <a:spcPts val="600"/>
              </a:spcAft>
            </a:pPr>
            <a:r>
              <a:rPr lang="en-US" dirty="0"/>
              <a:t>Tens of thousands of functions </a:t>
            </a:r>
          </a:p>
          <a:p>
            <a:pPr>
              <a:spcAft>
                <a:spcPts val="600"/>
              </a:spcAft>
            </a:pPr>
            <a:r>
              <a:rPr lang="en-US" dirty="0"/>
              <a:t>Billions of invocations per day</a:t>
            </a:r>
          </a:p>
          <a:p>
            <a:pPr>
              <a:spcAft>
                <a:spcPts val="600"/>
              </a:spcAft>
            </a:pPr>
            <a:r>
              <a:rPr lang="en-US" dirty="0"/>
              <a:t>Deployed in many different areas</a:t>
            </a:r>
          </a:p>
          <a:p>
            <a:pPr lvl="1">
              <a:spcAft>
                <a:spcPts val="600"/>
              </a:spcAft>
            </a:pPr>
            <a:r>
              <a:rPr lang="en-US" dirty="0"/>
              <a:t>Public platforms</a:t>
            </a:r>
          </a:p>
          <a:p>
            <a:pPr lvl="1">
              <a:spcAft>
                <a:spcPts val="600"/>
              </a:spcAft>
            </a:pPr>
            <a:r>
              <a:rPr lang="en-US" dirty="0"/>
              <a:t>Edge</a:t>
            </a:r>
          </a:p>
          <a:p>
            <a:pPr lvl="1">
              <a:spcAft>
                <a:spcPts val="600"/>
              </a:spcAft>
            </a:pPr>
            <a:r>
              <a:rPr lang="en-US" dirty="0"/>
              <a:t>High Performance Computing</a:t>
            </a:r>
          </a:p>
          <a:p>
            <a:pPr lvl="1">
              <a:spcAft>
                <a:spcPts val="600"/>
              </a:spcAft>
            </a:pPr>
            <a:r>
              <a:rPr lang="en-US" dirty="0"/>
              <a:t>Private internal systems</a:t>
            </a:r>
          </a:p>
          <a:p>
            <a:pPr lvl="1">
              <a:spcAft>
                <a:spcPts val="600"/>
              </a:spcAft>
            </a:pPr>
            <a:r>
              <a:rPr lang="en-US" dirty="0"/>
              <a:t>Open-sourced designs</a:t>
            </a:r>
          </a:p>
          <a:p>
            <a:pPr>
              <a:spcAft>
                <a:spcPts val="600"/>
              </a:spcAft>
            </a:pPr>
            <a:r>
              <a:rPr lang="en-US" dirty="0"/>
              <a:t>Adaptable to many different scenarios</a:t>
            </a:r>
          </a:p>
        </p:txBody>
      </p:sp>
      <p:sp>
        <p:nvSpPr>
          <p:cNvPr id="5" name="Slide Number Placeholder 4">
            <a:extLst>
              <a:ext uri="{FF2B5EF4-FFF2-40B4-BE49-F238E27FC236}">
                <a16:creationId xmlns:a16="http://schemas.microsoft.com/office/drawing/2014/main" id="{6175808F-0916-CD98-2282-C71298C28F1D}"/>
              </a:ext>
            </a:extLst>
          </p:cNvPr>
          <p:cNvSpPr>
            <a:spLocks noGrp="1"/>
          </p:cNvSpPr>
          <p:nvPr>
            <p:ph type="sldNum" sz="quarter" idx="4"/>
          </p:nvPr>
        </p:nvSpPr>
        <p:spPr/>
        <p:txBody>
          <a:bodyPr/>
          <a:lstStyle/>
          <a:p>
            <a:pPr algn="l"/>
            <a:fld id="{DFAB4A35-254A-4129-B508-C0D4E219414D}" type="slidenum">
              <a:rPr lang="en-US" smtClean="0"/>
              <a:pPr algn="l"/>
              <a:t>10</a:t>
            </a:fld>
            <a:endParaRPr lang="en-US"/>
          </a:p>
        </p:txBody>
      </p:sp>
      <p:grpSp>
        <p:nvGrpSpPr>
          <p:cNvPr id="8" name="Group 7">
            <a:extLst>
              <a:ext uri="{FF2B5EF4-FFF2-40B4-BE49-F238E27FC236}">
                <a16:creationId xmlns:a16="http://schemas.microsoft.com/office/drawing/2014/main" id="{2A4E7FE2-D53C-4089-CDA2-275F982F50E9}"/>
              </a:ext>
            </a:extLst>
          </p:cNvPr>
          <p:cNvGrpSpPr/>
          <p:nvPr/>
        </p:nvGrpSpPr>
        <p:grpSpPr>
          <a:xfrm>
            <a:off x="5177942" y="908777"/>
            <a:ext cx="4187288" cy="3812928"/>
            <a:chOff x="4833956" y="908777"/>
            <a:chExt cx="4187288" cy="3812928"/>
          </a:xfrm>
        </p:grpSpPr>
        <p:sp>
          <p:nvSpPr>
            <p:cNvPr id="6" name="Content Placeholder 3">
              <a:extLst>
                <a:ext uri="{FF2B5EF4-FFF2-40B4-BE49-F238E27FC236}">
                  <a16:creationId xmlns:a16="http://schemas.microsoft.com/office/drawing/2014/main" id="{51786449-31FC-F6EF-3AE4-F97E08DC498D}"/>
                </a:ext>
              </a:extLst>
            </p:cNvPr>
            <p:cNvSpPr txBox="1">
              <a:spLocks/>
            </p:cNvSpPr>
            <p:nvPr/>
          </p:nvSpPr>
          <p:spPr>
            <a:xfrm>
              <a:off x="4833956" y="1257708"/>
              <a:ext cx="4187288" cy="3463997"/>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pPr>
              <a:r>
                <a:rPr lang="en-US" dirty="0"/>
                <a:t>Netflix</a:t>
              </a:r>
            </a:p>
            <a:p>
              <a:pPr lvl="1">
                <a:spcAft>
                  <a:spcPts val="600"/>
                </a:spcAft>
              </a:pPr>
              <a:r>
                <a:rPr lang="en-US" dirty="0"/>
                <a:t>Video processing and analytics</a:t>
              </a:r>
            </a:p>
            <a:p>
              <a:pPr>
                <a:spcAft>
                  <a:spcPts val="600"/>
                </a:spcAft>
              </a:pPr>
              <a:r>
                <a:rPr lang="en-US" dirty="0"/>
                <a:t>Internet of Things</a:t>
              </a:r>
            </a:p>
            <a:p>
              <a:pPr>
                <a:spcAft>
                  <a:spcPts val="600"/>
                </a:spcAft>
              </a:pPr>
              <a:r>
                <a:rPr lang="en-US" dirty="0"/>
                <a:t>Event handling</a:t>
              </a:r>
            </a:p>
            <a:p>
              <a:pPr>
                <a:spcAft>
                  <a:spcPts val="600"/>
                </a:spcAft>
              </a:pPr>
              <a:r>
                <a:rPr lang="en-US" dirty="0"/>
                <a:t>Image processing</a:t>
              </a:r>
            </a:p>
            <a:p>
              <a:pPr>
                <a:spcAft>
                  <a:spcPts val="600"/>
                </a:spcAft>
              </a:pPr>
              <a:r>
                <a:rPr lang="en-US" dirty="0"/>
                <a:t>Web hosting</a:t>
              </a:r>
            </a:p>
            <a:p>
              <a:pPr>
                <a:spcAft>
                  <a:spcPts val="600"/>
                </a:spcAft>
              </a:pPr>
              <a:r>
                <a:rPr lang="en-US" dirty="0"/>
                <a:t>Machine learning inference</a:t>
              </a:r>
            </a:p>
            <a:p>
              <a:pPr>
                <a:spcAft>
                  <a:spcPts val="600"/>
                </a:spcAft>
              </a:pPr>
              <a:r>
                <a:rPr lang="en-US" dirty="0"/>
                <a:t>Mobile application handling</a:t>
              </a:r>
            </a:p>
            <a:p>
              <a:pPr>
                <a:spcAft>
                  <a:spcPts val="600"/>
                </a:spcAft>
              </a:pPr>
              <a:r>
                <a:rPr lang="en-US" dirty="0"/>
                <a:t>Monitoring</a:t>
              </a:r>
            </a:p>
          </p:txBody>
        </p:sp>
        <p:sp>
          <p:nvSpPr>
            <p:cNvPr id="7" name="TextBox 6">
              <a:extLst>
                <a:ext uri="{FF2B5EF4-FFF2-40B4-BE49-F238E27FC236}">
                  <a16:creationId xmlns:a16="http://schemas.microsoft.com/office/drawing/2014/main" id="{1B81EB28-AF25-2986-9F71-C61C549A9DEC}"/>
                </a:ext>
              </a:extLst>
            </p:cNvPr>
            <p:cNvSpPr txBox="1"/>
            <p:nvPr/>
          </p:nvSpPr>
          <p:spPr>
            <a:xfrm>
              <a:off x="5485545" y="908777"/>
              <a:ext cx="1941557" cy="369332"/>
            </a:xfrm>
            <a:prstGeom prst="rect">
              <a:avLst/>
            </a:prstGeom>
            <a:noFill/>
          </p:spPr>
          <p:txBody>
            <a:bodyPr wrap="none" rtlCol="0">
              <a:spAutoFit/>
            </a:bodyPr>
            <a:lstStyle/>
            <a:p>
              <a:pPr>
                <a:spcAft>
                  <a:spcPts val="600"/>
                </a:spcAft>
              </a:pPr>
              <a:r>
                <a:rPr lang="en-US" dirty="0"/>
                <a:t>Many Use Cases</a:t>
              </a:r>
            </a:p>
          </p:txBody>
        </p:sp>
      </p:grpSp>
      <p:sp>
        <p:nvSpPr>
          <p:cNvPr id="9" name="TextBox 8">
            <a:extLst>
              <a:ext uri="{FF2B5EF4-FFF2-40B4-BE49-F238E27FC236}">
                <a16:creationId xmlns:a16="http://schemas.microsoft.com/office/drawing/2014/main" id="{84520720-FD2D-A5A3-B030-509ECAC61D36}"/>
              </a:ext>
            </a:extLst>
          </p:cNvPr>
          <p:cNvSpPr txBox="1"/>
          <p:nvPr/>
        </p:nvSpPr>
        <p:spPr>
          <a:xfrm>
            <a:off x="1108896" y="4015822"/>
            <a:ext cx="3542271" cy="646331"/>
          </a:xfrm>
          <a:prstGeom prst="rect">
            <a:avLst/>
          </a:prstGeom>
          <a:noFill/>
        </p:spPr>
        <p:txBody>
          <a:bodyPr wrap="square" rtlCol="0">
            <a:spAutoFit/>
          </a:bodyPr>
          <a:lstStyle/>
          <a:p>
            <a:pPr marL="0" indent="0" algn="ctr">
              <a:spcAft>
                <a:spcPts val="0"/>
              </a:spcAft>
              <a:buNone/>
            </a:pPr>
            <a:r>
              <a:rPr lang="en-US" dirty="0">
                <a:solidFill>
                  <a:srgbClr val="FF0000"/>
                </a:solidFill>
              </a:rPr>
              <a:t>These varied use cases are</a:t>
            </a:r>
          </a:p>
          <a:p>
            <a:pPr marL="0" indent="0" algn="ctr">
              <a:spcAft>
                <a:spcPts val="0"/>
              </a:spcAft>
              <a:buNone/>
            </a:pPr>
            <a:r>
              <a:rPr lang="en-US" dirty="0">
                <a:solidFill>
                  <a:srgbClr val="FF0000"/>
                </a:solidFill>
              </a:rPr>
              <a:t>what we must support</a:t>
            </a:r>
            <a:endParaRPr lang="en-US" dirty="0"/>
          </a:p>
        </p:txBody>
      </p:sp>
    </p:spTree>
    <p:extLst>
      <p:ext uri="{BB962C8B-B14F-4D97-AF65-F5344CB8AC3E}">
        <p14:creationId xmlns:p14="http://schemas.microsoft.com/office/powerpoint/2010/main" val="1715889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E51BC-243D-4C81-806B-60C97CB73A84}"/>
              </a:ext>
            </a:extLst>
          </p:cNvPr>
          <p:cNvSpPr>
            <a:spLocks noGrp="1"/>
          </p:cNvSpPr>
          <p:nvPr>
            <p:ph type="ctrTitle"/>
          </p:nvPr>
        </p:nvSpPr>
        <p:spPr/>
        <p:txBody>
          <a:bodyPr/>
          <a:lstStyle/>
          <a:p>
            <a:r>
              <a:rPr lang="en-US"/>
              <a:t>My Work</a:t>
            </a:r>
          </a:p>
        </p:txBody>
      </p:sp>
      <p:sp>
        <p:nvSpPr>
          <p:cNvPr id="4" name="Text Placeholder 3">
            <a:extLst>
              <a:ext uri="{FF2B5EF4-FFF2-40B4-BE49-F238E27FC236}">
                <a16:creationId xmlns:a16="http://schemas.microsoft.com/office/drawing/2014/main" id="{86ABD35D-BB0D-4123-BCC8-561D491233E7}"/>
              </a:ext>
            </a:extLst>
          </p:cNvPr>
          <p:cNvSpPr>
            <a:spLocks noGrp="1"/>
          </p:cNvSpPr>
          <p:nvPr>
            <p:ph type="body" sz="quarter" idx="10"/>
          </p:nvPr>
        </p:nvSpPr>
        <p:spPr/>
        <p:txBody>
          <a:bodyPr/>
          <a:lstStyle/>
          <a:p>
            <a:endParaRPr lang="en-US"/>
          </a:p>
        </p:txBody>
      </p:sp>
      <p:sp>
        <p:nvSpPr>
          <p:cNvPr id="5" name="Slide Number Placeholder 4">
            <a:extLst>
              <a:ext uri="{FF2B5EF4-FFF2-40B4-BE49-F238E27FC236}">
                <a16:creationId xmlns:a16="http://schemas.microsoft.com/office/drawing/2014/main" id="{C2078E79-DDC4-4AF7-AD1A-B9C4849ECB67}"/>
              </a:ext>
            </a:extLst>
          </p:cNvPr>
          <p:cNvSpPr>
            <a:spLocks noGrp="1"/>
          </p:cNvSpPr>
          <p:nvPr>
            <p:ph type="sldNum" sz="quarter" idx="4"/>
          </p:nvPr>
        </p:nvSpPr>
        <p:spPr/>
        <p:txBody>
          <a:bodyPr/>
          <a:lstStyle/>
          <a:p>
            <a:pPr algn="l"/>
            <a:fld id="{DFAB4A35-254A-4129-B508-C0D4E219414D}" type="slidenum">
              <a:rPr lang="en-US" smtClean="0"/>
              <a:pPr algn="l"/>
              <a:t>11</a:t>
            </a:fld>
            <a:endParaRPr lang="en-US"/>
          </a:p>
        </p:txBody>
      </p:sp>
      <p:graphicFrame>
        <p:nvGraphicFramePr>
          <p:cNvPr id="6" name="Table 6">
            <a:extLst>
              <a:ext uri="{FF2B5EF4-FFF2-40B4-BE49-F238E27FC236}">
                <a16:creationId xmlns:a16="http://schemas.microsoft.com/office/drawing/2014/main" id="{F270A38D-C5D2-8259-7DE9-EDB95A02C8E1}"/>
              </a:ext>
            </a:extLst>
          </p:cNvPr>
          <p:cNvGraphicFramePr>
            <a:graphicFrameLocks noGrp="1"/>
          </p:cNvGraphicFramePr>
          <p:nvPr>
            <p:extLst>
              <p:ext uri="{D42A27DB-BD31-4B8C-83A1-F6EECF244321}">
                <p14:modId xmlns:p14="http://schemas.microsoft.com/office/powerpoint/2010/main" val="1434008334"/>
              </p:ext>
            </p:extLst>
          </p:nvPr>
        </p:nvGraphicFramePr>
        <p:xfrm>
          <a:off x="540783" y="1606973"/>
          <a:ext cx="8291644" cy="2777457"/>
        </p:xfrm>
        <a:graphic>
          <a:graphicData uri="http://schemas.openxmlformats.org/drawingml/2006/table">
            <a:tbl>
              <a:tblPr bandRow="1">
                <a:tableStyleId>{073A0DAA-6AF3-43AB-8588-CEC1D06C72B9}</a:tableStyleId>
              </a:tblPr>
              <a:tblGrid>
                <a:gridCol w="4145822">
                  <a:extLst>
                    <a:ext uri="{9D8B030D-6E8A-4147-A177-3AD203B41FA5}">
                      <a16:colId xmlns:a16="http://schemas.microsoft.com/office/drawing/2014/main" val="242882474"/>
                    </a:ext>
                  </a:extLst>
                </a:gridCol>
                <a:gridCol w="4145822">
                  <a:extLst>
                    <a:ext uri="{9D8B030D-6E8A-4147-A177-3AD203B41FA5}">
                      <a16:colId xmlns:a16="http://schemas.microsoft.com/office/drawing/2014/main" val="3719366893"/>
                    </a:ext>
                  </a:extLst>
                </a:gridCol>
              </a:tblGrid>
              <a:tr h="1020557">
                <a:tc>
                  <a:txBody>
                    <a:bodyPr/>
                    <a:lstStyle/>
                    <a:p>
                      <a:pPr algn="ctr"/>
                      <a:r>
                        <a:rPr lang="en-US" dirty="0" err="1"/>
                        <a:t>FaasCache</a:t>
                      </a:r>
                      <a:r>
                        <a:rPr lang="en-US" dirty="0"/>
                        <a:t> </a:t>
                      </a:r>
                    </a:p>
                    <a:p>
                      <a:pPr algn="ctr"/>
                      <a:r>
                        <a:rPr lang="en-US" dirty="0"/>
                        <a:t>(ASPLOS 21)</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CH-RLU Load-Balancing </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(HPDC ‘22)</a:t>
                      </a:r>
                    </a:p>
                    <a:p>
                      <a:pPr algn="ctr"/>
                      <a:endParaRPr lang="en-US" dirty="0"/>
                    </a:p>
                  </a:txBody>
                  <a:tcPr/>
                </a:tc>
                <a:extLst>
                  <a:ext uri="{0D108BD9-81ED-4DB2-BD59-A6C34878D82A}">
                    <a16:rowId xmlns:a16="http://schemas.microsoft.com/office/drawing/2014/main" val="3916431938"/>
                  </a:ext>
                </a:extLst>
              </a:tr>
              <a:tr h="1015592">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i="0" kern="1200">
                          <a:solidFill>
                            <a:schemeClr val="dk1"/>
                          </a:solidFill>
                          <a:effectLst/>
                          <a:latin typeface="+mn-lt"/>
                          <a:ea typeface="+mn-ea"/>
                          <a:cs typeface="+mn-cs"/>
                        </a:rPr>
                        <a:t>Ilúvatar serverless platform </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i="0" kern="1200">
                          <a:solidFill>
                            <a:schemeClr val="dk1"/>
                          </a:solidFill>
                          <a:effectLst/>
                          <a:latin typeface="+mn-lt"/>
                          <a:ea typeface="+mn-ea"/>
                          <a:cs typeface="+mn-cs"/>
                        </a:rPr>
                        <a:t>(HPDC ‘23)</a:t>
                      </a:r>
                      <a:endParaRPr lang="en-US"/>
                    </a:p>
                  </a:txBody>
                  <a:tcPr>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Black-Box GPU</a:t>
                      </a:r>
                      <a:br>
                        <a:rPr lang="en-US" dirty="0"/>
                      </a:br>
                      <a:r>
                        <a:rPr lang="en-US" dirty="0"/>
                        <a:t>Acceleration for Serverless</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(Submitted </a:t>
                      </a:r>
                      <a:r>
                        <a:rPr lang="en-US" dirty="0" err="1"/>
                        <a:t>EuroSys</a:t>
                      </a:r>
                      <a:r>
                        <a:rPr lang="en-US" dirty="0"/>
                        <a:t> ‘25)</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88835395"/>
                  </a:ext>
                </a:extLst>
              </a:tr>
              <a:tr h="741308">
                <a:tc>
                  <a:txBody>
                    <a:bodyPr/>
                    <a:lstStyle/>
                    <a:p>
                      <a:pPr algn="ctr"/>
                      <a:r>
                        <a:rPr lang="en-US" dirty="0"/>
                        <a:t>Cloud-Scale VM Deflation</a:t>
                      </a:r>
                    </a:p>
                    <a:p>
                      <a:pPr algn="ctr"/>
                      <a:r>
                        <a:rPr lang="en-US" dirty="0"/>
                        <a:t>(HPDC ’20)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Memory-harvesting VMs</a:t>
                      </a:r>
                    </a:p>
                    <a:p>
                      <a:pPr algn="ctr"/>
                      <a:r>
                        <a:rPr lang="en-US" dirty="0"/>
                        <a:t>(ASPLOS ’22)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60788821"/>
                  </a:ext>
                </a:extLst>
              </a:tr>
            </a:tbl>
          </a:graphicData>
        </a:graphic>
      </p:graphicFrame>
      <p:graphicFrame>
        <p:nvGraphicFramePr>
          <p:cNvPr id="7" name="Table 6">
            <a:extLst>
              <a:ext uri="{FF2B5EF4-FFF2-40B4-BE49-F238E27FC236}">
                <a16:creationId xmlns:a16="http://schemas.microsoft.com/office/drawing/2014/main" id="{C2EB23BF-73B9-0FDB-5472-FFDF48AE3B01}"/>
              </a:ext>
            </a:extLst>
          </p:cNvPr>
          <p:cNvGraphicFramePr>
            <a:graphicFrameLocks noGrp="1"/>
          </p:cNvGraphicFramePr>
          <p:nvPr>
            <p:extLst>
              <p:ext uri="{D42A27DB-BD31-4B8C-83A1-F6EECF244321}">
                <p14:modId xmlns:p14="http://schemas.microsoft.com/office/powerpoint/2010/main" val="2731205153"/>
              </p:ext>
            </p:extLst>
          </p:nvPr>
        </p:nvGraphicFramePr>
        <p:xfrm>
          <a:off x="521547" y="3657600"/>
          <a:ext cx="8310880" cy="726830"/>
        </p:xfrm>
        <a:graphic>
          <a:graphicData uri="http://schemas.openxmlformats.org/drawingml/2006/table">
            <a:tbl>
              <a:tblPr/>
              <a:tblGrid>
                <a:gridCol w="8310880">
                  <a:extLst>
                    <a:ext uri="{9D8B030D-6E8A-4147-A177-3AD203B41FA5}">
                      <a16:colId xmlns:a16="http://schemas.microsoft.com/office/drawing/2014/main" val="973115646"/>
                    </a:ext>
                  </a:extLst>
                </a:gridCol>
              </a:tblGrid>
              <a:tr h="726830">
                <a:tc>
                  <a:txBody>
                    <a:bodyPr/>
                    <a:lstStyle/>
                    <a:p>
                      <a:endParaRPr lang="en-US" dirty="0"/>
                    </a:p>
                  </a:txBody>
                  <a:tcPr>
                    <a:lnL w="38100" cmpd="sng">
                      <a:solidFill>
                        <a:schemeClr val="tx1"/>
                      </a:solidFill>
                      <a:prstDash val="sysDash"/>
                    </a:lnL>
                    <a:lnR w="38100" cmpd="sng">
                      <a:solidFill>
                        <a:schemeClr val="tx1"/>
                      </a:solidFill>
                      <a:prstDash val="sysDash"/>
                    </a:lnR>
                    <a:lnT w="38100" cmpd="sng">
                      <a:solidFill>
                        <a:schemeClr val="tx1"/>
                      </a:solidFill>
                      <a:prstDash val="sysDash"/>
                    </a:lnT>
                    <a:lnB w="38100" cmpd="sng">
                      <a:solidFill>
                        <a:schemeClr val="tx1"/>
                      </a:solidFill>
                      <a:prstDash val="sysDash"/>
                    </a:lnB>
                  </a:tcPr>
                </a:tc>
                <a:extLst>
                  <a:ext uri="{0D108BD9-81ED-4DB2-BD59-A6C34878D82A}">
                    <a16:rowId xmlns:a16="http://schemas.microsoft.com/office/drawing/2014/main" val="4036496678"/>
                  </a:ext>
                </a:extLst>
              </a:tr>
            </a:tbl>
          </a:graphicData>
        </a:graphic>
      </p:graphicFrame>
    </p:spTree>
    <p:extLst>
      <p:ext uri="{BB962C8B-B14F-4D97-AF65-F5344CB8AC3E}">
        <p14:creationId xmlns:p14="http://schemas.microsoft.com/office/powerpoint/2010/main" val="4655587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3BB42-5FFD-68E6-3276-BD32C60CE8A2}"/>
              </a:ext>
            </a:extLst>
          </p:cNvPr>
          <p:cNvSpPr>
            <a:spLocks noGrp="1"/>
          </p:cNvSpPr>
          <p:nvPr>
            <p:ph type="ctrTitle"/>
          </p:nvPr>
        </p:nvSpPr>
        <p:spPr/>
        <p:txBody>
          <a:bodyPr/>
          <a:lstStyle/>
          <a:p>
            <a:r>
              <a:rPr lang="en-US" dirty="0"/>
              <a:t>Questions to Answer</a:t>
            </a:r>
          </a:p>
        </p:txBody>
      </p:sp>
      <p:sp>
        <p:nvSpPr>
          <p:cNvPr id="3" name="Subtitle 2">
            <a:extLst>
              <a:ext uri="{FF2B5EF4-FFF2-40B4-BE49-F238E27FC236}">
                <a16:creationId xmlns:a16="http://schemas.microsoft.com/office/drawing/2014/main" id="{7C92F868-A19F-D879-2706-CF69BF1B426C}"/>
              </a:ext>
            </a:extLst>
          </p:cNvPr>
          <p:cNvSpPr>
            <a:spLocks noGrp="1"/>
          </p:cNvSpPr>
          <p:nvPr>
            <p:ph type="subTitle" idx="1"/>
          </p:nvPr>
        </p:nvSpPr>
        <p:spPr/>
        <p:txBody>
          <a:bodyPr/>
          <a:lstStyle/>
          <a:p>
            <a:r>
              <a:rPr lang="en-US" dirty="0"/>
              <a:t>What techniques help individual invocations achieve minimum latency?</a:t>
            </a:r>
          </a:p>
          <a:p>
            <a:r>
              <a:rPr lang="en-US" dirty="0"/>
              <a:t>How must these change to keep global latency low as we scale to billions of invocations?</a:t>
            </a:r>
          </a:p>
          <a:p>
            <a:r>
              <a:rPr lang="en-US" dirty="0"/>
              <a:t>How do orchestration decisions by the platform impact latency?</a:t>
            </a:r>
          </a:p>
        </p:txBody>
      </p:sp>
      <p:sp>
        <p:nvSpPr>
          <p:cNvPr id="4" name="Text Placeholder 3">
            <a:extLst>
              <a:ext uri="{FF2B5EF4-FFF2-40B4-BE49-F238E27FC236}">
                <a16:creationId xmlns:a16="http://schemas.microsoft.com/office/drawing/2014/main" id="{7190B3FF-C965-F969-07E7-760A47D26F6C}"/>
              </a:ext>
            </a:extLst>
          </p:cNvPr>
          <p:cNvSpPr>
            <a:spLocks noGrp="1"/>
          </p:cNvSpPr>
          <p:nvPr>
            <p:ph type="body" sz="quarter" idx="10"/>
          </p:nvPr>
        </p:nvSpPr>
        <p:spPr/>
        <p:txBody>
          <a:bodyPr/>
          <a:lstStyle/>
          <a:p>
            <a:endParaRPr lang="en-US"/>
          </a:p>
        </p:txBody>
      </p:sp>
      <p:sp>
        <p:nvSpPr>
          <p:cNvPr id="5" name="Slide Number Placeholder 4">
            <a:extLst>
              <a:ext uri="{FF2B5EF4-FFF2-40B4-BE49-F238E27FC236}">
                <a16:creationId xmlns:a16="http://schemas.microsoft.com/office/drawing/2014/main" id="{53BE2B74-942A-596C-5BCB-0305377AF95B}"/>
              </a:ext>
            </a:extLst>
          </p:cNvPr>
          <p:cNvSpPr>
            <a:spLocks noGrp="1"/>
          </p:cNvSpPr>
          <p:nvPr>
            <p:ph type="sldNum" sz="quarter" idx="4"/>
          </p:nvPr>
        </p:nvSpPr>
        <p:spPr/>
        <p:txBody>
          <a:bodyPr/>
          <a:lstStyle/>
          <a:p>
            <a:pPr algn="l"/>
            <a:fld id="{DFAB4A35-254A-4129-B508-C0D4E219414D}" type="slidenum">
              <a:rPr lang="en-US" smtClean="0"/>
              <a:pPr algn="l"/>
              <a:t>12</a:t>
            </a:fld>
            <a:endParaRPr lang="en-US"/>
          </a:p>
        </p:txBody>
      </p:sp>
      <p:sp>
        <p:nvSpPr>
          <p:cNvPr id="6" name="TextBox 5">
            <a:extLst>
              <a:ext uri="{FF2B5EF4-FFF2-40B4-BE49-F238E27FC236}">
                <a16:creationId xmlns:a16="http://schemas.microsoft.com/office/drawing/2014/main" id="{F5736526-A0D0-0625-D88F-7A79B5E79009}"/>
              </a:ext>
            </a:extLst>
          </p:cNvPr>
          <p:cNvSpPr txBox="1"/>
          <p:nvPr/>
        </p:nvSpPr>
        <p:spPr>
          <a:xfrm>
            <a:off x="2226496" y="3656007"/>
            <a:ext cx="4214944" cy="646331"/>
          </a:xfrm>
          <a:prstGeom prst="rect">
            <a:avLst/>
          </a:prstGeom>
          <a:noFill/>
        </p:spPr>
        <p:txBody>
          <a:bodyPr wrap="square" rtlCol="0">
            <a:spAutoFit/>
          </a:bodyPr>
          <a:lstStyle/>
          <a:p>
            <a:pPr marL="0" indent="0" algn="ctr">
              <a:spcAft>
                <a:spcPts val="0"/>
              </a:spcAft>
              <a:buNone/>
            </a:pPr>
            <a:r>
              <a:rPr lang="en-US" i="1" dirty="0">
                <a:solidFill>
                  <a:srgbClr val="FF0000"/>
                </a:solidFill>
              </a:rPr>
              <a:t>Locality</a:t>
            </a:r>
            <a:r>
              <a:rPr lang="en-US" dirty="0">
                <a:solidFill>
                  <a:srgbClr val="FF0000"/>
                </a:solidFill>
              </a:rPr>
              <a:t> is #1 latency factor in </a:t>
            </a:r>
            <a:r>
              <a:rPr lang="en-US" dirty="0" err="1">
                <a:solidFill>
                  <a:srgbClr val="FF0000"/>
                </a:solidFill>
              </a:rPr>
              <a:t>FaaS</a:t>
            </a:r>
            <a:r>
              <a:rPr lang="en-US" dirty="0">
                <a:solidFill>
                  <a:srgbClr val="FF0000"/>
                </a:solidFill>
              </a:rPr>
              <a:t>.</a:t>
            </a:r>
          </a:p>
          <a:p>
            <a:pPr marL="0" indent="0" algn="ctr">
              <a:spcAft>
                <a:spcPts val="0"/>
              </a:spcAft>
              <a:buNone/>
            </a:pPr>
            <a:r>
              <a:rPr lang="en-US" dirty="0">
                <a:solidFill>
                  <a:srgbClr val="FF0000"/>
                </a:solidFill>
              </a:rPr>
              <a:t>Having code and data ready to run.</a:t>
            </a:r>
            <a:endParaRPr lang="en-US" dirty="0"/>
          </a:p>
        </p:txBody>
      </p:sp>
    </p:spTree>
    <p:extLst>
      <p:ext uri="{BB962C8B-B14F-4D97-AF65-F5344CB8AC3E}">
        <p14:creationId xmlns:p14="http://schemas.microsoft.com/office/powerpoint/2010/main" val="2935668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EA955-D39D-4ED0-BF27-F1F510A4415D}"/>
              </a:ext>
            </a:extLst>
          </p:cNvPr>
          <p:cNvSpPr>
            <a:spLocks noGrp="1"/>
          </p:cNvSpPr>
          <p:nvPr>
            <p:ph type="ctrTitle"/>
          </p:nvPr>
        </p:nvSpPr>
        <p:spPr/>
        <p:txBody>
          <a:bodyPr/>
          <a:lstStyle/>
          <a:p>
            <a:r>
              <a:rPr lang="en-US" dirty="0"/>
              <a:t>Mitigating Cold Starts w/ Keep-Alive</a:t>
            </a:r>
          </a:p>
        </p:txBody>
      </p:sp>
      <p:sp>
        <p:nvSpPr>
          <p:cNvPr id="4" name="Content Placeholder 3">
            <a:extLst>
              <a:ext uri="{FF2B5EF4-FFF2-40B4-BE49-F238E27FC236}">
                <a16:creationId xmlns:a16="http://schemas.microsoft.com/office/drawing/2014/main" id="{65B5F312-4506-4E27-9FB7-C5D1BA446AB2}"/>
              </a:ext>
            </a:extLst>
          </p:cNvPr>
          <p:cNvSpPr>
            <a:spLocks noGrp="1"/>
          </p:cNvSpPr>
          <p:nvPr>
            <p:ph idx="1"/>
          </p:nvPr>
        </p:nvSpPr>
        <p:spPr>
          <a:xfrm>
            <a:off x="525923" y="1144626"/>
            <a:ext cx="5425297" cy="3421522"/>
          </a:xfrm>
        </p:spPr>
        <p:txBody>
          <a:bodyPr vert="horz" lIns="91440" tIns="45720" rIns="91440" bIns="45720" rtlCol="0" anchor="t">
            <a:normAutofit/>
          </a:bodyPr>
          <a:lstStyle/>
          <a:p>
            <a:pPr>
              <a:spcAft>
                <a:spcPts val="600"/>
              </a:spcAft>
            </a:pPr>
            <a:r>
              <a:rPr lang="en-US" dirty="0"/>
              <a:t>Worker cannot keep every function in memory</a:t>
            </a:r>
          </a:p>
          <a:p>
            <a:pPr>
              <a:spcAft>
                <a:spcPts val="600"/>
              </a:spcAft>
            </a:pPr>
            <a:r>
              <a:rPr lang="en-US" dirty="0"/>
              <a:t>Decide what to remove when space is needed</a:t>
            </a:r>
          </a:p>
          <a:p>
            <a:pPr>
              <a:spcAft>
                <a:spcPts val="600"/>
              </a:spcAft>
            </a:pPr>
            <a:r>
              <a:rPr lang="en-US" dirty="0"/>
              <a:t>Function characteristics widely vary </a:t>
            </a:r>
          </a:p>
          <a:p>
            <a:pPr>
              <a:spcAft>
                <a:spcPts val="600"/>
              </a:spcAft>
            </a:pPr>
            <a:endParaRPr lang="en-US" dirty="0"/>
          </a:p>
          <a:p>
            <a:pPr>
              <a:spcAft>
                <a:spcPts val="600"/>
              </a:spcAft>
            </a:pPr>
            <a:endParaRPr lang="en-US" dirty="0"/>
          </a:p>
          <a:p>
            <a:pPr>
              <a:lnSpc>
                <a:spcPct val="150000"/>
              </a:lnSpc>
              <a:spcAft>
                <a:spcPts val="600"/>
              </a:spcAft>
            </a:pPr>
            <a:endParaRPr lang="en-US" dirty="0"/>
          </a:p>
          <a:p>
            <a:pPr>
              <a:spcAft>
                <a:spcPts val="600"/>
              </a:spcAft>
            </a:pPr>
            <a:r>
              <a:rPr lang="en-US" dirty="0"/>
              <a:t>Use Greedy-Dual cache analogy to decide evictions</a:t>
            </a:r>
          </a:p>
        </p:txBody>
      </p:sp>
      <p:sp>
        <p:nvSpPr>
          <p:cNvPr id="5" name="Slide Number Placeholder 4">
            <a:extLst>
              <a:ext uri="{FF2B5EF4-FFF2-40B4-BE49-F238E27FC236}">
                <a16:creationId xmlns:a16="http://schemas.microsoft.com/office/drawing/2014/main" id="{81B55D0C-2CA9-45B6-AB31-465AA30C3EDB}"/>
              </a:ext>
            </a:extLst>
          </p:cNvPr>
          <p:cNvSpPr>
            <a:spLocks noGrp="1"/>
          </p:cNvSpPr>
          <p:nvPr>
            <p:ph type="sldNum" sz="quarter" idx="4"/>
          </p:nvPr>
        </p:nvSpPr>
        <p:spPr/>
        <p:txBody>
          <a:bodyPr/>
          <a:lstStyle/>
          <a:p>
            <a:pPr algn="l"/>
            <a:fld id="{DFAB4A35-254A-4129-B508-C0D4E219414D}" type="slidenum">
              <a:rPr lang="en-US" smtClean="0"/>
              <a:pPr algn="l"/>
              <a:t>13</a:t>
            </a:fld>
            <a:endParaRPr lang="en-US"/>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2A03A439-2579-4F70-9451-6CABF38797C7}"/>
                  </a:ext>
                </a:extLst>
              </p:cNvPr>
              <p:cNvSpPr txBox="1"/>
              <p:nvPr/>
            </p:nvSpPr>
            <p:spPr>
              <a:xfrm>
                <a:off x="14840" y="4005447"/>
                <a:ext cx="5737115" cy="56586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𝐾𝑒𝑒𝑝𝐴𝑙𝑖𝑣𝑒𝑃𝑟𝑖𝑜𝑟𝑖𝑡𝑦</m:t>
                      </m:r>
                      <m:r>
                        <a:rPr lang="en-US" b="0" i="1" smtClean="0">
                          <a:latin typeface="Cambria Math" panose="02040503050406030204" pitchFamily="18" charset="0"/>
                        </a:rPr>
                        <m:t>=</m:t>
                      </m:r>
                      <m:r>
                        <a:rPr lang="en-US" b="0" i="1" smtClean="0">
                          <a:latin typeface="Cambria Math" panose="02040503050406030204" pitchFamily="18" charset="0"/>
                        </a:rPr>
                        <m:t>𝑅𝑒𝑐𝑒𝑛𝑐𝑦</m:t>
                      </m:r>
                      <m:r>
                        <a:rPr lang="en-US" b="0" i="1" smtClean="0">
                          <a:latin typeface="Cambria Math" panose="02040503050406030204" pitchFamily="18" charset="0"/>
                        </a:rPr>
                        <m:t>+ </m:t>
                      </m:r>
                      <m:f>
                        <m:fPr>
                          <m:ctrlPr>
                            <a:rPr lang="en-US" b="0" i="1" smtClean="0">
                              <a:latin typeface="Cambria Math" panose="02040503050406030204" pitchFamily="18" charset="0"/>
                            </a:rPr>
                          </m:ctrlPr>
                        </m:fPr>
                        <m:num>
                          <m:r>
                            <a:rPr lang="en-US" b="0" i="1" smtClean="0">
                              <a:latin typeface="Cambria Math" panose="02040503050406030204" pitchFamily="18" charset="0"/>
                            </a:rPr>
                            <m:t>𝐹𝑟𝑒𝑞𝑢𝑒𝑛𝑐𝑦</m:t>
                          </m:r>
                          <m:r>
                            <a:rPr lang="en-US" b="0" i="1" smtClean="0">
                              <a:latin typeface="Cambria Math" panose="02040503050406030204" pitchFamily="18" charset="0"/>
                            </a:rPr>
                            <m:t> ∗</m:t>
                          </m:r>
                          <m:r>
                            <a:rPr lang="en-US" b="0" i="1" smtClean="0">
                              <a:latin typeface="Cambria Math" panose="02040503050406030204" pitchFamily="18" charset="0"/>
                            </a:rPr>
                            <m:t>𝐼𝑛𝑖𝑡𝑇𝑖𝑚𝑒</m:t>
                          </m:r>
                        </m:num>
                        <m:den>
                          <m:r>
                            <a:rPr lang="en-US" b="0" i="1" smtClean="0">
                              <a:latin typeface="Cambria Math" panose="02040503050406030204" pitchFamily="18" charset="0"/>
                            </a:rPr>
                            <m:t>𝑀𝑒𝑚𝑜𝑟𝑦</m:t>
                          </m:r>
                        </m:den>
                      </m:f>
                    </m:oMath>
                  </m:oMathPara>
                </a14:m>
                <a:endParaRPr lang="en-US" dirty="0"/>
              </a:p>
            </p:txBody>
          </p:sp>
        </mc:Choice>
        <mc:Fallback xmlns="">
          <p:sp>
            <p:nvSpPr>
              <p:cNvPr id="7" name="TextBox 6">
                <a:extLst>
                  <a:ext uri="{FF2B5EF4-FFF2-40B4-BE49-F238E27FC236}">
                    <a16:creationId xmlns:a16="http://schemas.microsoft.com/office/drawing/2014/main" id="{2A03A439-2579-4F70-9451-6CABF38797C7}"/>
                  </a:ext>
                </a:extLst>
              </p:cNvPr>
              <p:cNvSpPr txBox="1">
                <a:spLocks noRot="1" noChangeAspect="1" noMove="1" noResize="1" noEditPoints="1" noAdjustHandles="1" noChangeArrowheads="1" noChangeShapeType="1" noTextEdit="1"/>
              </p:cNvSpPr>
              <p:nvPr/>
            </p:nvSpPr>
            <p:spPr>
              <a:xfrm>
                <a:off x="14840" y="4005447"/>
                <a:ext cx="5737115" cy="565861"/>
              </a:xfrm>
              <a:prstGeom prst="rect">
                <a:avLst/>
              </a:prstGeom>
              <a:blipFill>
                <a:blip r:embed="rId2"/>
                <a:stretch>
                  <a:fillRect/>
                </a:stretch>
              </a:blipFill>
            </p:spPr>
            <p:txBody>
              <a:bodyPr/>
              <a:lstStyle/>
              <a:p>
                <a:r>
                  <a:rPr lang="en-US">
                    <a:noFill/>
                  </a:rPr>
                  <a:t> </a:t>
                </a:r>
              </a:p>
            </p:txBody>
          </p:sp>
        </mc:Fallback>
      </mc:AlternateContent>
      <p:pic>
        <p:nvPicPr>
          <p:cNvPr id="9" name="Picture 8" descr="Chart, bar chart&#10;&#10;Description automatically generated">
            <a:extLst>
              <a:ext uri="{FF2B5EF4-FFF2-40B4-BE49-F238E27FC236}">
                <a16:creationId xmlns:a16="http://schemas.microsoft.com/office/drawing/2014/main" id="{2AC1DC02-AA57-7E79-D307-3564C99F44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1955" y="2014348"/>
            <a:ext cx="3235280" cy="2013963"/>
          </a:xfrm>
          <a:prstGeom prst="rect">
            <a:avLst/>
          </a:prstGeom>
        </p:spPr>
      </p:pic>
      <p:sp>
        <p:nvSpPr>
          <p:cNvPr id="10" name="Text Placeholder 9">
            <a:extLst>
              <a:ext uri="{FF2B5EF4-FFF2-40B4-BE49-F238E27FC236}">
                <a16:creationId xmlns:a16="http://schemas.microsoft.com/office/drawing/2014/main" id="{D3678870-B96C-D5FD-B042-A7B6812B3411}"/>
              </a:ext>
            </a:extLst>
          </p:cNvPr>
          <p:cNvSpPr>
            <a:spLocks noGrp="1"/>
          </p:cNvSpPr>
          <p:nvPr>
            <p:ph type="body" sz="quarter" idx="10"/>
          </p:nvPr>
        </p:nvSpPr>
        <p:spPr/>
        <p:txBody>
          <a:bodyPr/>
          <a:lstStyle/>
          <a:p>
            <a:r>
              <a:rPr lang="en-US" dirty="0"/>
              <a:t>Locality via Container Caching</a:t>
            </a:r>
          </a:p>
        </p:txBody>
      </p:sp>
      <p:graphicFrame>
        <p:nvGraphicFramePr>
          <p:cNvPr id="13" name="Table 12">
            <a:extLst>
              <a:ext uri="{FF2B5EF4-FFF2-40B4-BE49-F238E27FC236}">
                <a16:creationId xmlns:a16="http://schemas.microsoft.com/office/drawing/2014/main" id="{C9362F39-55B0-9684-4E92-BDB70B297437}"/>
              </a:ext>
            </a:extLst>
          </p:cNvPr>
          <p:cNvGraphicFramePr>
            <a:graphicFrameLocks noGrp="1"/>
          </p:cNvGraphicFramePr>
          <p:nvPr/>
        </p:nvGraphicFramePr>
        <p:xfrm>
          <a:off x="665483" y="2236138"/>
          <a:ext cx="4535830" cy="1107440"/>
        </p:xfrm>
        <a:graphic>
          <a:graphicData uri="http://schemas.openxmlformats.org/drawingml/2006/table">
            <a:tbl>
              <a:tblPr firstRow="1" bandRow="1">
                <a:tableStyleId>{5C22544A-7EE6-4342-B048-85BDC9FD1C3A}</a:tableStyleId>
              </a:tblPr>
              <a:tblGrid>
                <a:gridCol w="767810">
                  <a:extLst>
                    <a:ext uri="{9D8B030D-6E8A-4147-A177-3AD203B41FA5}">
                      <a16:colId xmlns:a16="http://schemas.microsoft.com/office/drawing/2014/main" val="258044629"/>
                    </a:ext>
                  </a:extLst>
                </a:gridCol>
                <a:gridCol w="1300480">
                  <a:extLst>
                    <a:ext uri="{9D8B030D-6E8A-4147-A177-3AD203B41FA5}">
                      <a16:colId xmlns:a16="http://schemas.microsoft.com/office/drawing/2014/main" val="2569628033"/>
                    </a:ext>
                  </a:extLst>
                </a:gridCol>
                <a:gridCol w="1103763">
                  <a:extLst>
                    <a:ext uri="{9D8B030D-6E8A-4147-A177-3AD203B41FA5}">
                      <a16:colId xmlns:a16="http://schemas.microsoft.com/office/drawing/2014/main" val="3565351218"/>
                    </a:ext>
                  </a:extLst>
                </a:gridCol>
                <a:gridCol w="1363777">
                  <a:extLst>
                    <a:ext uri="{9D8B030D-6E8A-4147-A177-3AD203B41FA5}">
                      <a16:colId xmlns:a16="http://schemas.microsoft.com/office/drawing/2014/main" val="881808089"/>
                    </a:ext>
                  </a:extLst>
                </a:gridCol>
              </a:tblGrid>
              <a:tr h="0">
                <a:tc>
                  <a:txBody>
                    <a:bodyPr/>
                    <a:lstStyle/>
                    <a:p>
                      <a:endParaRPr lang="en-US" dirty="0"/>
                    </a:p>
                  </a:txBody>
                  <a:tcPr/>
                </a:tc>
                <a:tc>
                  <a:txBody>
                    <a:bodyPr/>
                    <a:lstStyle/>
                    <a:p>
                      <a:r>
                        <a:rPr lang="en-US" dirty="0"/>
                        <a:t>Start time</a:t>
                      </a:r>
                    </a:p>
                  </a:txBody>
                  <a:tcPr/>
                </a:tc>
                <a:tc>
                  <a:txBody>
                    <a:bodyPr/>
                    <a:lstStyle/>
                    <a:p>
                      <a:r>
                        <a:rPr lang="en-US" dirty="0"/>
                        <a:t>Runtime</a:t>
                      </a:r>
                    </a:p>
                  </a:txBody>
                  <a:tcPr/>
                </a:tc>
                <a:tc>
                  <a:txBody>
                    <a:bodyPr/>
                    <a:lstStyle/>
                    <a:p>
                      <a:r>
                        <a:rPr lang="en-US" dirty="0"/>
                        <a:t>Memory</a:t>
                      </a:r>
                    </a:p>
                  </a:txBody>
                  <a:tcPr/>
                </a:tc>
                <a:extLst>
                  <a:ext uri="{0D108BD9-81ED-4DB2-BD59-A6C34878D82A}">
                    <a16:rowId xmlns:a16="http://schemas.microsoft.com/office/drawing/2014/main" val="116046304"/>
                  </a:ext>
                </a:extLst>
              </a:tr>
              <a:tr h="370840">
                <a:tc>
                  <a:txBody>
                    <a:bodyPr/>
                    <a:lstStyle/>
                    <a:p>
                      <a:r>
                        <a:rPr lang="en-US" dirty="0"/>
                        <a:t>ML</a:t>
                      </a:r>
                    </a:p>
                  </a:txBody>
                  <a:tcPr/>
                </a:tc>
                <a:tc>
                  <a:txBody>
                    <a:bodyPr/>
                    <a:lstStyle/>
                    <a:p>
                      <a:r>
                        <a:rPr lang="en-US" dirty="0"/>
                        <a:t>4.5 s</a:t>
                      </a:r>
                    </a:p>
                  </a:txBody>
                  <a:tcPr/>
                </a:tc>
                <a:tc>
                  <a:txBody>
                    <a:bodyPr/>
                    <a:lstStyle/>
                    <a:p>
                      <a:r>
                        <a:rPr lang="en-US" dirty="0"/>
                        <a:t>2 s</a:t>
                      </a:r>
                    </a:p>
                  </a:txBody>
                  <a:tcPr/>
                </a:tc>
                <a:tc>
                  <a:txBody>
                    <a:bodyPr/>
                    <a:lstStyle/>
                    <a:p>
                      <a:r>
                        <a:rPr lang="en-US" dirty="0"/>
                        <a:t>512 MB</a:t>
                      </a:r>
                    </a:p>
                  </a:txBody>
                  <a:tcPr/>
                </a:tc>
                <a:extLst>
                  <a:ext uri="{0D108BD9-81ED-4DB2-BD59-A6C34878D82A}">
                    <a16:rowId xmlns:a16="http://schemas.microsoft.com/office/drawing/2014/main" val="2052633978"/>
                  </a:ext>
                </a:extLst>
              </a:tr>
              <a:tr h="370840">
                <a:tc>
                  <a:txBody>
                    <a:bodyPr/>
                    <a:lstStyle/>
                    <a:p>
                      <a:r>
                        <a:rPr lang="en-US" dirty="0"/>
                        <a:t>Web</a:t>
                      </a:r>
                    </a:p>
                  </a:txBody>
                  <a:tcPr/>
                </a:tc>
                <a:tc>
                  <a:txBody>
                    <a:bodyPr/>
                    <a:lstStyle/>
                    <a:p>
                      <a:r>
                        <a:rPr lang="en-US" dirty="0"/>
                        <a:t>2 s</a:t>
                      </a:r>
                    </a:p>
                  </a:txBody>
                  <a:tcPr/>
                </a:tc>
                <a:tc>
                  <a:txBody>
                    <a:bodyPr/>
                    <a:lstStyle/>
                    <a:p>
                      <a:r>
                        <a:rPr lang="en-US" dirty="0"/>
                        <a:t>0.4 s</a:t>
                      </a:r>
                    </a:p>
                  </a:txBody>
                  <a:tcPr/>
                </a:tc>
                <a:tc>
                  <a:txBody>
                    <a:bodyPr/>
                    <a:lstStyle/>
                    <a:p>
                      <a:r>
                        <a:rPr lang="en-US" dirty="0"/>
                        <a:t>128 MB</a:t>
                      </a:r>
                    </a:p>
                  </a:txBody>
                  <a:tcPr/>
                </a:tc>
                <a:extLst>
                  <a:ext uri="{0D108BD9-81ED-4DB2-BD59-A6C34878D82A}">
                    <a16:rowId xmlns:a16="http://schemas.microsoft.com/office/drawing/2014/main" val="1189432583"/>
                  </a:ext>
                </a:extLst>
              </a:tr>
            </a:tbl>
          </a:graphicData>
        </a:graphic>
      </p:graphicFrame>
      <p:cxnSp>
        <p:nvCxnSpPr>
          <p:cNvPr id="8" name="Straight Arrow Connector 7">
            <a:extLst>
              <a:ext uri="{FF2B5EF4-FFF2-40B4-BE49-F238E27FC236}">
                <a16:creationId xmlns:a16="http://schemas.microsoft.com/office/drawing/2014/main" id="{C36324D4-49A1-2382-90D4-E6B6E437A181}"/>
              </a:ext>
            </a:extLst>
          </p:cNvPr>
          <p:cNvCxnSpPr/>
          <p:nvPr/>
        </p:nvCxnSpPr>
        <p:spPr>
          <a:xfrm flipV="1">
            <a:off x="7296017" y="2909455"/>
            <a:ext cx="1342825" cy="434123"/>
          </a:xfrm>
          <a:prstGeom prst="straightConnector1">
            <a:avLst/>
          </a:prstGeom>
          <a:ln>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FB940AEA-7ABA-C3BF-B449-3C001BEF3E34}"/>
              </a:ext>
            </a:extLst>
          </p:cNvPr>
          <p:cNvSpPr txBox="1"/>
          <p:nvPr/>
        </p:nvSpPr>
        <p:spPr>
          <a:xfrm>
            <a:off x="3661771" y="4708319"/>
            <a:ext cx="5553123" cy="461665"/>
          </a:xfrm>
          <a:prstGeom prst="rect">
            <a:avLst/>
          </a:prstGeom>
          <a:noFill/>
        </p:spPr>
        <p:txBody>
          <a:bodyPr wrap="none" rtlCol="0">
            <a:spAutoFit/>
          </a:bodyPr>
          <a:lstStyle/>
          <a:p>
            <a:r>
              <a:rPr lang="en-US" sz="800">
                <a:solidFill>
                  <a:schemeClr val="bg1"/>
                </a:solidFill>
              </a:rPr>
              <a:t>Fuerst, Alexander, and Prateek Sharma. "</a:t>
            </a:r>
            <a:r>
              <a:rPr lang="en-US" sz="800" err="1">
                <a:solidFill>
                  <a:schemeClr val="bg1"/>
                </a:solidFill>
              </a:rPr>
              <a:t>FaasCache</a:t>
            </a:r>
            <a:r>
              <a:rPr lang="en-US" sz="800">
                <a:solidFill>
                  <a:schemeClr val="bg1"/>
                </a:solidFill>
              </a:rPr>
              <a:t>: keeping serverless computing alive with greedy-dual caching." </a:t>
            </a:r>
          </a:p>
          <a:p>
            <a:r>
              <a:rPr lang="en-US" sz="800" i="1">
                <a:solidFill>
                  <a:schemeClr val="bg1"/>
                </a:solidFill>
              </a:rPr>
              <a:t>Proceedings of the 26th ACM International Conference on </a:t>
            </a:r>
          </a:p>
          <a:p>
            <a:r>
              <a:rPr lang="en-US" sz="800" i="1">
                <a:solidFill>
                  <a:schemeClr val="bg1"/>
                </a:solidFill>
              </a:rPr>
              <a:t>Architectural Support for Programming Languages and Operating Systems</a:t>
            </a:r>
            <a:r>
              <a:rPr lang="en-US" sz="800">
                <a:solidFill>
                  <a:schemeClr val="bg1"/>
                </a:solidFill>
              </a:rPr>
              <a:t>. 2021.</a:t>
            </a:r>
          </a:p>
        </p:txBody>
      </p:sp>
    </p:spTree>
    <p:extLst>
      <p:ext uri="{BB962C8B-B14F-4D97-AF65-F5344CB8AC3E}">
        <p14:creationId xmlns:p14="http://schemas.microsoft.com/office/powerpoint/2010/main" val="353708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0D46A-36F3-584E-541D-AD8CDC39B18C}"/>
              </a:ext>
            </a:extLst>
          </p:cNvPr>
          <p:cNvSpPr>
            <a:spLocks noGrp="1"/>
          </p:cNvSpPr>
          <p:nvPr>
            <p:ph type="title"/>
          </p:nvPr>
        </p:nvSpPr>
        <p:spPr/>
        <p:txBody>
          <a:bodyPr/>
          <a:lstStyle/>
          <a:p>
            <a:r>
              <a:rPr lang="en-US" dirty="0"/>
              <a:t>Load Balancer Worker Overloading</a:t>
            </a:r>
          </a:p>
        </p:txBody>
      </p:sp>
      <p:sp>
        <p:nvSpPr>
          <p:cNvPr id="5" name="Slide Number Placeholder 4">
            <a:extLst>
              <a:ext uri="{FF2B5EF4-FFF2-40B4-BE49-F238E27FC236}">
                <a16:creationId xmlns:a16="http://schemas.microsoft.com/office/drawing/2014/main" id="{34BF3164-1989-1526-2875-8C8C00EADDF8}"/>
              </a:ext>
            </a:extLst>
          </p:cNvPr>
          <p:cNvSpPr>
            <a:spLocks noGrp="1"/>
          </p:cNvSpPr>
          <p:nvPr>
            <p:ph type="sldNum" sz="quarter" idx="4"/>
          </p:nvPr>
        </p:nvSpPr>
        <p:spPr/>
        <p:txBody>
          <a:bodyPr/>
          <a:lstStyle/>
          <a:p>
            <a:pPr algn="l"/>
            <a:fld id="{DFAB4A35-254A-4129-B508-C0D4E219414D}" type="slidenum">
              <a:rPr lang="en-US" smtClean="0"/>
              <a:pPr algn="l"/>
              <a:t>14</a:t>
            </a:fld>
            <a:endParaRPr lang="en-US"/>
          </a:p>
        </p:txBody>
      </p:sp>
      <p:sp>
        <p:nvSpPr>
          <p:cNvPr id="6" name="Content Placeholder 3">
            <a:extLst>
              <a:ext uri="{FF2B5EF4-FFF2-40B4-BE49-F238E27FC236}">
                <a16:creationId xmlns:a16="http://schemas.microsoft.com/office/drawing/2014/main" id="{AC430B56-7A05-BB56-6FF8-599872069BE9}"/>
              </a:ext>
            </a:extLst>
          </p:cNvPr>
          <p:cNvSpPr>
            <a:spLocks noGrp="1"/>
          </p:cNvSpPr>
          <p:nvPr>
            <p:ph idx="1"/>
          </p:nvPr>
        </p:nvSpPr>
        <p:spPr>
          <a:xfrm>
            <a:off x="88572" y="1353511"/>
            <a:ext cx="5239386" cy="3538259"/>
          </a:xfrm>
        </p:spPr>
        <p:txBody>
          <a:bodyPr>
            <a:normAutofit/>
          </a:bodyPr>
          <a:lstStyle/>
          <a:p>
            <a:pPr>
              <a:spcAft>
                <a:spcPts val="600"/>
              </a:spcAft>
            </a:pPr>
            <a:r>
              <a:rPr lang="en-US" dirty="0"/>
              <a:t>LB tracks outstanding work to get ‘load’</a:t>
            </a:r>
          </a:p>
          <a:p>
            <a:pPr>
              <a:spcAft>
                <a:spcPts val="600"/>
              </a:spcAft>
            </a:pPr>
            <a:r>
              <a:rPr lang="en-US" dirty="0"/>
              <a:t>Functions are invoked at different frequencies</a:t>
            </a:r>
          </a:p>
          <a:p>
            <a:pPr>
              <a:spcAft>
                <a:spcPts val="600"/>
              </a:spcAft>
            </a:pPr>
            <a:r>
              <a:rPr lang="en-US" dirty="0"/>
              <a:t>Creates high variance on used resources</a:t>
            </a:r>
          </a:p>
          <a:p>
            <a:pPr>
              <a:spcAft>
                <a:spcPts val="600"/>
              </a:spcAft>
            </a:pPr>
            <a:r>
              <a:rPr lang="en-US" dirty="0"/>
              <a:t>20% of functions use 100x resources</a:t>
            </a:r>
          </a:p>
          <a:p>
            <a:pPr>
              <a:spcAft>
                <a:spcPts val="600"/>
              </a:spcAft>
            </a:pPr>
            <a:r>
              <a:rPr lang="en-US" dirty="0"/>
              <a:t>If server is “full” we forward to the next</a:t>
            </a:r>
          </a:p>
          <a:p>
            <a:pPr>
              <a:spcAft>
                <a:spcPts val="600"/>
              </a:spcAft>
            </a:pPr>
            <a:r>
              <a:rPr lang="en-US" dirty="0"/>
              <a:t>When under the load bound: pure locality</a:t>
            </a:r>
          </a:p>
          <a:p>
            <a:pPr>
              <a:spcAft>
                <a:spcPts val="600"/>
              </a:spcAft>
            </a:pPr>
            <a:r>
              <a:rPr lang="en-US" dirty="0"/>
              <a:t>Forwarding has a high but decaying probability of warm hit</a:t>
            </a:r>
          </a:p>
          <a:p>
            <a:pPr marL="0" indent="0" algn="ctr">
              <a:spcAft>
                <a:spcPts val="600"/>
              </a:spcAft>
              <a:buNone/>
            </a:pPr>
            <a:r>
              <a:rPr lang="en-US" dirty="0">
                <a:solidFill>
                  <a:srgbClr val="FF0000"/>
                </a:solidFill>
              </a:rPr>
              <a:t>Functions influence load differently</a:t>
            </a:r>
          </a:p>
        </p:txBody>
      </p:sp>
      <p:sp>
        <p:nvSpPr>
          <p:cNvPr id="8" name="Oval 7">
            <a:extLst>
              <a:ext uri="{FF2B5EF4-FFF2-40B4-BE49-F238E27FC236}">
                <a16:creationId xmlns:a16="http://schemas.microsoft.com/office/drawing/2014/main" id="{C3579FE3-4A70-CE5F-7D5D-DA8E696D6765}"/>
              </a:ext>
            </a:extLst>
          </p:cNvPr>
          <p:cNvSpPr/>
          <p:nvPr/>
        </p:nvSpPr>
        <p:spPr>
          <a:xfrm>
            <a:off x="5170472" y="891421"/>
            <a:ext cx="3641145" cy="3455039"/>
          </a:xfrm>
          <a:prstGeom prst="ellipse">
            <a:avLst/>
          </a:prstGeom>
          <a:noFill/>
          <a:ln w="5715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9" name="Rectangle 8">
            <a:extLst>
              <a:ext uri="{FF2B5EF4-FFF2-40B4-BE49-F238E27FC236}">
                <a16:creationId xmlns:a16="http://schemas.microsoft.com/office/drawing/2014/main" id="{841CD5A5-FA37-614F-A812-0375E705AADC}"/>
              </a:ext>
            </a:extLst>
          </p:cNvPr>
          <p:cNvSpPr/>
          <p:nvPr/>
        </p:nvSpPr>
        <p:spPr>
          <a:xfrm>
            <a:off x="5243512" y="1338217"/>
            <a:ext cx="857250" cy="69906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dirty="0"/>
              <a:t>2</a:t>
            </a:r>
          </a:p>
        </p:txBody>
      </p:sp>
      <p:sp>
        <p:nvSpPr>
          <p:cNvPr id="10" name="Rectangle 9">
            <a:extLst>
              <a:ext uri="{FF2B5EF4-FFF2-40B4-BE49-F238E27FC236}">
                <a16:creationId xmlns:a16="http://schemas.microsoft.com/office/drawing/2014/main" id="{01AB5F47-7001-D54D-0486-185D1847426F}"/>
              </a:ext>
            </a:extLst>
          </p:cNvPr>
          <p:cNvSpPr/>
          <p:nvPr/>
        </p:nvSpPr>
        <p:spPr>
          <a:xfrm>
            <a:off x="8092718" y="1359651"/>
            <a:ext cx="857250" cy="69906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0</a:t>
            </a:r>
          </a:p>
        </p:txBody>
      </p:sp>
      <p:sp>
        <p:nvSpPr>
          <p:cNvPr id="11" name="Rectangle 10">
            <a:extLst>
              <a:ext uri="{FF2B5EF4-FFF2-40B4-BE49-F238E27FC236}">
                <a16:creationId xmlns:a16="http://schemas.microsoft.com/office/drawing/2014/main" id="{54DD4BEB-508E-48D1-5987-9E3C4B311344}"/>
              </a:ext>
            </a:extLst>
          </p:cNvPr>
          <p:cNvSpPr/>
          <p:nvPr/>
        </p:nvSpPr>
        <p:spPr>
          <a:xfrm>
            <a:off x="6617468" y="3861094"/>
            <a:ext cx="857250" cy="69906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dirty="0"/>
              <a:t>1</a:t>
            </a:r>
          </a:p>
        </p:txBody>
      </p:sp>
      <p:sp>
        <p:nvSpPr>
          <p:cNvPr id="12" name="Oval 11">
            <a:extLst>
              <a:ext uri="{FF2B5EF4-FFF2-40B4-BE49-F238E27FC236}">
                <a16:creationId xmlns:a16="http://schemas.microsoft.com/office/drawing/2014/main" id="{1B3FBF06-826B-2769-17BA-F4F7094B3855}"/>
              </a:ext>
            </a:extLst>
          </p:cNvPr>
          <p:cNvSpPr/>
          <p:nvPr/>
        </p:nvSpPr>
        <p:spPr>
          <a:xfrm>
            <a:off x="6910557" y="620159"/>
            <a:ext cx="469624" cy="459841"/>
          </a:xfrm>
          <a:prstGeom prst="ellipse">
            <a:avLst/>
          </a:prstGeom>
          <a:solidFill>
            <a:schemeClr val="accent6">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3" name="Oval 12">
            <a:extLst>
              <a:ext uri="{FF2B5EF4-FFF2-40B4-BE49-F238E27FC236}">
                <a16:creationId xmlns:a16="http://schemas.microsoft.com/office/drawing/2014/main" id="{BAF06CC3-17A6-959F-5BB5-92D4060DA2D5}"/>
              </a:ext>
            </a:extLst>
          </p:cNvPr>
          <p:cNvSpPr/>
          <p:nvPr/>
        </p:nvSpPr>
        <p:spPr>
          <a:xfrm>
            <a:off x="4957227" y="2618940"/>
            <a:ext cx="469624" cy="459841"/>
          </a:xfrm>
          <a:prstGeom prst="ellipse">
            <a:avLst/>
          </a:prstGeom>
          <a:solidFill>
            <a:schemeClr val="accent5">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4" name="Oval 13">
            <a:extLst>
              <a:ext uri="{FF2B5EF4-FFF2-40B4-BE49-F238E27FC236}">
                <a16:creationId xmlns:a16="http://schemas.microsoft.com/office/drawing/2014/main" id="{DF238F03-FD04-7950-BF2D-EFD18A1450B4}"/>
              </a:ext>
            </a:extLst>
          </p:cNvPr>
          <p:cNvSpPr/>
          <p:nvPr/>
        </p:nvSpPr>
        <p:spPr>
          <a:xfrm>
            <a:off x="6230106" y="670545"/>
            <a:ext cx="469624" cy="459841"/>
          </a:xfrm>
          <a:prstGeom prst="ellipse">
            <a:avLst/>
          </a:prstGeom>
          <a:solidFill>
            <a:schemeClr val="accent2">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5" name="Oval 14">
            <a:extLst>
              <a:ext uri="{FF2B5EF4-FFF2-40B4-BE49-F238E27FC236}">
                <a16:creationId xmlns:a16="http://schemas.microsoft.com/office/drawing/2014/main" id="{C37C53F0-673F-4180-6CD9-13CFF61CC71E}"/>
              </a:ext>
            </a:extLst>
          </p:cNvPr>
          <p:cNvSpPr/>
          <p:nvPr/>
        </p:nvSpPr>
        <p:spPr>
          <a:xfrm>
            <a:off x="8510739" y="2778183"/>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6" name="Oval 15">
            <a:extLst>
              <a:ext uri="{FF2B5EF4-FFF2-40B4-BE49-F238E27FC236}">
                <a16:creationId xmlns:a16="http://schemas.microsoft.com/office/drawing/2014/main" id="{8AAA3297-273E-B70F-DA8E-FECF43C9DC2A}"/>
              </a:ext>
            </a:extLst>
          </p:cNvPr>
          <p:cNvSpPr/>
          <p:nvPr/>
        </p:nvSpPr>
        <p:spPr>
          <a:xfrm>
            <a:off x="8082114" y="3063523"/>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7" name="Oval 16">
            <a:extLst>
              <a:ext uri="{FF2B5EF4-FFF2-40B4-BE49-F238E27FC236}">
                <a16:creationId xmlns:a16="http://schemas.microsoft.com/office/drawing/2014/main" id="{B60F37E1-64D0-E76E-6C99-2F69A8F166CF}"/>
              </a:ext>
            </a:extLst>
          </p:cNvPr>
          <p:cNvSpPr/>
          <p:nvPr/>
        </p:nvSpPr>
        <p:spPr>
          <a:xfrm>
            <a:off x="8618697" y="3314760"/>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8" name="Oval 17">
            <a:extLst>
              <a:ext uri="{FF2B5EF4-FFF2-40B4-BE49-F238E27FC236}">
                <a16:creationId xmlns:a16="http://schemas.microsoft.com/office/drawing/2014/main" id="{809D626F-9E87-2011-3106-D2902CD53855}"/>
              </a:ext>
            </a:extLst>
          </p:cNvPr>
          <p:cNvSpPr/>
          <p:nvPr/>
        </p:nvSpPr>
        <p:spPr>
          <a:xfrm>
            <a:off x="7917465" y="3596447"/>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9" name="Oval 18">
            <a:extLst>
              <a:ext uri="{FF2B5EF4-FFF2-40B4-BE49-F238E27FC236}">
                <a16:creationId xmlns:a16="http://schemas.microsoft.com/office/drawing/2014/main" id="{F3DDE272-0B05-D648-55C6-658D202DB703}"/>
              </a:ext>
            </a:extLst>
          </p:cNvPr>
          <p:cNvSpPr/>
          <p:nvPr/>
        </p:nvSpPr>
        <p:spPr>
          <a:xfrm>
            <a:off x="8388107" y="3765563"/>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0" name="Oval 19">
            <a:extLst>
              <a:ext uri="{FF2B5EF4-FFF2-40B4-BE49-F238E27FC236}">
                <a16:creationId xmlns:a16="http://schemas.microsoft.com/office/drawing/2014/main" id="{0F31259C-CD48-B526-78AE-70975A3025AB}"/>
              </a:ext>
            </a:extLst>
          </p:cNvPr>
          <p:cNvSpPr/>
          <p:nvPr/>
        </p:nvSpPr>
        <p:spPr>
          <a:xfrm>
            <a:off x="5286362" y="2283807"/>
            <a:ext cx="469624" cy="459841"/>
          </a:xfrm>
          <a:prstGeom prst="ellipse">
            <a:avLst/>
          </a:prstGeom>
          <a:solidFill>
            <a:schemeClr val="accent5">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1" name="TextBox 20">
            <a:extLst>
              <a:ext uri="{FF2B5EF4-FFF2-40B4-BE49-F238E27FC236}">
                <a16:creationId xmlns:a16="http://schemas.microsoft.com/office/drawing/2014/main" id="{C323CF9B-BFAC-8D9E-B961-EC07986F9C36}"/>
              </a:ext>
            </a:extLst>
          </p:cNvPr>
          <p:cNvSpPr txBox="1"/>
          <p:nvPr/>
        </p:nvSpPr>
        <p:spPr>
          <a:xfrm>
            <a:off x="991014" y="4807514"/>
            <a:ext cx="5682966" cy="346249"/>
          </a:xfrm>
          <a:prstGeom prst="rect">
            <a:avLst/>
          </a:prstGeom>
          <a:noFill/>
        </p:spPr>
        <p:txBody>
          <a:bodyPr wrap="none" rtlCol="0">
            <a:spAutoFit/>
          </a:bodyPr>
          <a:lstStyle/>
          <a:p>
            <a:r>
              <a:rPr lang="en-US" sz="825" dirty="0">
                <a:latin typeface="Arial" panose="020B0604020202020204" pitchFamily="34" charset="0"/>
              </a:rPr>
              <a:t>[*] </a:t>
            </a:r>
            <a:r>
              <a:rPr lang="en-US" sz="825" dirty="0" err="1">
                <a:latin typeface="Arial" panose="020B0604020202020204" pitchFamily="34" charset="0"/>
              </a:rPr>
              <a:t>Mirrokni</a:t>
            </a:r>
            <a:r>
              <a:rPr lang="en-US" sz="825" dirty="0">
                <a:latin typeface="Arial" panose="020B0604020202020204" pitchFamily="34" charset="0"/>
              </a:rPr>
              <a:t>, V., </a:t>
            </a:r>
            <a:r>
              <a:rPr lang="en-US" sz="825" dirty="0" err="1">
                <a:latin typeface="Arial" panose="020B0604020202020204" pitchFamily="34" charset="0"/>
              </a:rPr>
              <a:t>Thorup</a:t>
            </a:r>
            <a:r>
              <a:rPr lang="en-US" sz="825" dirty="0">
                <a:latin typeface="Arial" panose="020B0604020202020204" pitchFamily="34" charset="0"/>
              </a:rPr>
              <a:t>, M., and </a:t>
            </a:r>
            <a:r>
              <a:rPr lang="en-US" sz="825" dirty="0" err="1">
                <a:latin typeface="Arial" panose="020B0604020202020204" pitchFamily="34" charset="0"/>
              </a:rPr>
              <a:t>Zadimoghaddam</a:t>
            </a:r>
            <a:r>
              <a:rPr lang="en-US" sz="825" dirty="0">
                <a:latin typeface="Arial" panose="020B0604020202020204" pitchFamily="34" charset="0"/>
              </a:rPr>
              <a:t>, </a:t>
            </a:r>
            <a:r>
              <a:rPr lang="en-US" sz="825" dirty="0" err="1">
                <a:latin typeface="Arial" panose="020B0604020202020204" pitchFamily="34" charset="0"/>
              </a:rPr>
              <a:t>M.Consistent</a:t>
            </a:r>
            <a:r>
              <a:rPr lang="en-US" sz="825" dirty="0">
                <a:latin typeface="Arial" panose="020B0604020202020204" pitchFamily="34" charset="0"/>
              </a:rPr>
              <a:t> hashing with bounded loads. </a:t>
            </a:r>
          </a:p>
          <a:p>
            <a:r>
              <a:rPr lang="en-US" sz="825" dirty="0" err="1">
                <a:latin typeface="Arial" panose="020B0604020202020204" pitchFamily="34" charset="0"/>
              </a:rPr>
              <a:t>InProceedings</a:t>
            </a:r>
            <a:r>
              <a:rPr lang="en-US" sz="825" dirty="0">
                <a:latin typeface="Arial" panose="020B0604020202020204" pitchFamily="34" charset="0"/>
              </a:rPr>
              <a:t> of the Twenty-Ninth Annual ACM-SIAM </a:t>
            </a:r>
            <a:r>
              <a:rPr lang="en-US" sz="825" dirty="0" err="1">
                <a:latin typeface="Arial" panose="020B0604020202020204" pitchFamily="34" charset="0"/>
              </a:rPr>
              <a:t>Symposiumon</a:t>
            </a:r>
            <a:r>
              <a:rPr lang="en-US" sz="825" dirty="0">
                <a:latin typeface="Arial" panose="020B0604020202020204" pitchFamily="34" charset="0"/>
              </a:rPr>
              <a:t> Discrete Algorithms(2018), SIAM, pp. 587–604.</a:t>
            </a:r>
            <a:endParaRPr lang="en-US" sz="825" dirty="0"/>
          </a:p>
        </p:txBody>
      </p:sp>
    </p:spTree>
    <p:extLst>
      <p:ext uri="{BB962C8B-B14F-4D97-AF65-F5344CB8AC3E}">
        <p14:creationId xmlns:p14="http://schemas.microsoft.com/office/powerpoint/2010/main" val="509726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37" presetClass="path" presetSubtype="0" accel="50000" decel="50000" fill="hold" grpId="1" nodeType="clickEffect">
                                  <p:stCondLst>
                                    <p:cond delay="0"/>
                                  </p:stCondLst>
                                  <p:childTnLst>
                                    <p:animMotion origin="layout" path="M -4.44444E-6 2.77556E-17 C 0.02188 0.01265 0.04549 -0.00247 0.06771 0.01111 C 0.08125 0.01975 0.11042 0.01728 0.12882 0.02778 C 0.14671 0.03796 0.16303 0.0821 0.17657 0.07315 C 0.20434 0.13086 0.19271 0.19877 0.21511 0.18549 " pathEditMode="relative" rAng="0" ptsTypes="AAAAA">
                                      <p:cBhvr>
                                        <p:cTn id="26" dur="2000" fill="hold"/>
                                        <p:tgtEl>
                                          <p:spTgt spid="14"/>
                                        </p:tgtEl>
                                        <p:attrNameLst>
                                          <p:attrName>ppt_x</p:attrName>
                                          <p:attrName>ppt_y</p:attrName>
                                        </p:attrNameLst>
                                      </p:cBhvr>
                                      <p:rCtr x="10747" y="9352"/>
                                    </p:animMotion>
                                  </p:childTnLst>
                                </p:cTn>
                              </p:par>
                              <p:par>
                                <p:cTn id="27" presetID="37" presetClass="path" presetSubtype="0" accel="50000" decel="50000" fill="hold" grpId="1" nodeType="withEffect">
                                  <p:stCondLst>
                                    <p:cond delay="0"/>
                                  </p:stCondLst>
                                  <p:childTnLst>
                                    <p:animMotion origin="layout" path="M -3.61111E-6 -3.45679E-6 L 0.0665 0.0392 C 0.08056 0.04815 0.09306 0.07469 0.10938 0.09013 C 0.12622 0.10587 0.15157 0.14167 0.16546 0.13272 C 0.18716 0.18889 0.16111 0.18426 0.18403 0.17068 " pathEditMode="relative" rAng="0" ptsTypes="AAAAA">
                                      <p:cBhvr>
                                        <p:cTn id="28" dur="2000" fill="hold"/>
                                        <p:tgtEl>
                                          <p:spTgt spid="12"/>
                                        </p:tgtEl>
                                        <p:attrNameLst>
                                          <p:attrName>ppt_x</p:attrName>
                                          <p:attrName>ppt_y</p:attrName>
                                        </p:attrNameLst>
                                      </p:cBhvr>
                                      <p:rCtr x="9201" y="8981"/>
                                    </p:animMotion>
                                  </p:childTnLst>
                                </p:cTn>
                              </p:par>
                              <p:par>
                                <p:cTn id="29" presetID="37" presetClass="path" presetSubtype="0" accel="50000" decel="50000" fill="hold" grpId="1" nodeType="withEffect">
                                  <p:stCondLst>
                                    <p:cond delay="0"/>
                                  </p:stCondLst>
                                  <p:childTnLst>
                                    <p:animMotion origin="layout" path="M -0.00017 -0.00123 C 0.02205 0.01235 -0.04063 -0.10864 -0.01823 -0.09506 C -0.00417 -0.08611 -0.01285 -0.12469 0.00278 -0.16358 C 0.0184 -0.20309 -0.00156 -0.17099 0.01215 -0.17994 C 0.03455 -0.19352 0.0059 -0.18642 0.02847 -0.19969 " pathEditMode="relative" rAng="0" ptsTypes="AAAAA">
                                      <p:cBhvr>
                                        <p:cTn id="30" dur="2000" fill="hold"/>
                                        <p:tgtEl>
                                          <p:spTgt spid="20"/>
                                        </p:tgtEl>
                                        <p:attrNameLst>
                                          <p:attrName>ppt_x</p:attrName>
                                          <p:attrName>ppt_y</p:attrName>
                                        </p:attrNameLst>
                                      </p:cBhvr>
                                      <p:rCtr x="278" y="-9877"/>
                                    </p:animMotion>
                                  </p:childTnLst>
                                </p:cTn>
                              </p:par>
                              <p:par>
                                <p:cTn id="31" presetID="37" presetClass="path" presetSubtype="0" accel="50000" decel="50000" fill="hold" grpId="1" nodeType="withEffect">
                                  <p:stCondLst>
                                    <p:cond delay="0"/>
                                  </p:stCondLst>
                                  <p:childTnLst>
                                    <p:animMotion origin="layout" path="M -0.0007 -0.00123 C 0.02153 0.01235 -0.01754 -0.10987 0.00486 -0.0966 C 0.01892 -0.08765 0.0033 -0.1 0.01146 -0.15463 C 0.01962 -0.20987 0.02448 -0.19135 0.03837 -0.2003 C 0.06094 -0.21358 0.06944 -0.18395 0.09219 -0.19722 " pathEditMode="relative" rAng="0" ptsTypes="AAAAA">
                                      <p:cBhvr>
                                        <p:cTn id="32" dur="2000" fill="hold"/>
                                        <p:tgtEl>
                                          <p:spTgt spid="13"/>
                                        </p:tgtEl>
                                        <p:attrNameLst>
                                          <p:attrName>ppt_x</p:attrName>
                                          <p:attrName>ppt_y</p:attrName>
                                        </p:attrNameLst>
                                      </p:cBhvr>
                                      <p:rCtr x="4566" y="-10062"/>
                                    </p:animMotion>
                                  </p:childTnLst>
                                </p:cTn>
                              </p:par>
                              <p:par>
                                <p:cTn id="33" presetID="37" presetClass="path" presetSubtype="0" accel="50000" decel="50000" fill="hold" grpId="1" nodeType="withEffect">
                                  <p:stCondLst>
                                    <p:cond delay="0"/>
                                  </p:stCondLst>
                                  <p:childTnLst>
                                    <p:animMotion origin="layout" path="M -0.00069 3.45679E-6 C 0.02171 0.01234 -0.04618 0.11728 -0.02378 0.13055 C -0.00972 0.1395 -0.06649 0.19475 -0.08507 0.2145 C -0.10364 0.23456 -0.14913 0.25926 -0.13507 0.25031 C -0.11267 0.23734 -0.18715 0.21882 -0.16458 0.20586 " pathEditMode="relative" rAng="0" ptsTypes="AAAAA">
                                      <p:cBhvr>
                                        <p:cTn id="34" dur="2000" fill="hold"/>
                                        <p:tgtEl>
                                          <p:spTgt spid="15"/>
                                        </p:tgtEl>
                                        <p:attrNameLst>
                                          <p:attrName>ppt_x</p:attrName>
                                          <p:attrName>ppt_y</p:attrName>
                                        </p:attrNameLst>
                                      </p:cBhvr>
                                      <p:rCtr x="-8177" y="12623"/>
                                    </p:animMotion>
                                  </p:childTnLst>
                                </p:cTn>
                              </p:par>
                              <p:par>
                                <p:cTn id="35" presetID="37" presetClass="path" presetSubtype="0" accel="50000" decel="50000" fill="hold" grpId="1" nodeType="withEffect">
                                  <p:stCondLst>
                                    <p:cond delay="0"/>
                                  </p:stCondLst>
                                  <p:childTnLst>
                                    <p:animMotion origin="layout" path="M -0.00017 -3.45679E-6 C 0.02205 0.01204 -0.0441 0.13889 -0.02188 0.15216 C -0.00781 0.16111 -0.06719 0.1963 -0.08229 0.19846 C -0.09722 0.20062 -0.12587 0.17469 -0.11198 0.16574 C -0.18507 0.12686 -0.19011 0.17562 -0.16754 0.16235 " pathEditMode="relative" rAng="0" ptsTypes="AAAAA">
                                      <p:cBhvr>
                                        <p:cTn id="36" dur="2000" fill="hold"/>
                                        <p:tgtEl>
                                          <p:spTgt spid="16"/>
                                        </p:tgtEl>
                                        <p:attrNameLst>
                                          <p:attrName>ppt_x</p:attrName>
                                          <p:attrName>ppt_y</p:attrName>
                                        </p:attrNameLst>
                                      </p:cBhvr>
                                      <p:rCtr x="-8733" y="9938"/>
                                    </p:animMotion>
                                  </p:childTnLst>
                                </p:cTn>
                              </p:par>
                              <p:par>
                                <p:cTn id="37" presetID="37" presetClass="path" presetSubtype="0" accel="50000" decel="50000" fill="hold" grpId="1" nodeType="withEffect">
                                  <p:stCondLst>
                                    <p:cond delay="0"/>
                                  </p:stCondLst>
                                  <p:childTnLst>
                                    <p:animMotion origin="layout" path="M -0.00034 2.83951E-6 C 0.02205 0.01296 -0.08524 0.07191 -0.06284 0.08549 C -0.04878 0.09444 -0.08003 0.1 -0.08698 0.10185 C -0.09375 0.10401 -0.11771 0.10648 -0.10382 0.09753 C -0.08142 0.08426 -0.14618 0.11265 -0.12361 0.09969 " pathEditMode="relative" rAng="0" ptsTypes="AAAAA">
                                      <p:cBhvr>
                                        <p:cTn id="38" dur="2000" fill="hold"/>
                                        <p:tgtEl>
                                          <p:spTgt spid="18"/>
                                        </p:tgtEl>
                                        <p:attrNameLst>
                                          <p:attrName>ppt_x</p:attrName>
                                          <p:attrName>ppt_y</p:attrName>
                                        </p:attrNameLst>
                                      </p:cBhvr>
                                      <p:rCtr x="-6250" y="5185"/>
                                    </p:animMotion>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6" end="6"/>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
                                            <p:txEl>
                                              <p:pRg st="5" end="5"/>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37" presetClass="path" presetSubtype="0" accel="50000" decel="50000" fill="hold" grpId="1" nodeType="clickEffect">
                                  <p:stCondLst>
                                    <p:cond delay="0"/>
                                  </p:stCondLst>
                                  <p:childTnLst>
                                    <p:animMotion origin="layout" path="M -0.00053 -0.00062 C 0.02204 0.01266 -0.22257 0.06605 -0.2 0.07932 C -0.18612 0.08858 -0.29028 0.00463 -0.32032 -0.05741 C -0.35035 -0.11913 -0.39445 -0.28302 -0.38039 -0.29197 C -0.35799 -0.30525 -0.37032 -0.44413 -0.34792 -0.4571 " pathEditMode="relative" rAng="0" ptsTypes="AAAAA">
                                      <p:cBhvr>
                                        <p:cTn id="50" dur="2000" fill="hold"/>
                                        <p:tgtEl>
                                          <p:spTgt spid="19"/>
                                        </p:tgtEl>
                                        <p:attrNameLst>
                                          <p:attrName>ppt_x</p:attrName>
                                          <p:attrName>ppt_y</p:attrName>
                                        </p:attrNameLst>
                                      </p:cBhvr>
                                      <p:rCtr x="-19045" y="-18796"/>
                                    </p:animMotion>
                                  </p:childTnLst>
                                </p:cTn>
                              </p:par>
                              <p:par>
                                <p:cTn id="51" presetID="37" presetClass="path" presetSubtype="0" accel="50000" decel="50000" fill="hold" grpId="1" nodeType="withEffect">
                                  <p:stCondLst>
                                    <p:cond delay="0"/>
                                  </p:stCondLst>
                                  <p:childTnLst>
                                    <p:animMotion origin="layout" path="M -0.00035 -0.00062 C 0.02187 0.01265 -0.28351 0.14043 -0.26111 0.15401 C -0.2474 0.16296 -0.40278 -0.13056 -0.39983 -0.24136 C -0.39688 -0.35216 -0.25781 -0.50247 -0.24375 -0.51142 C -0.22153 -0.52469 -0.06198 -0.38858 -0.03958 -0.40185 " pathEditMode="relative" rAng="0" ptsTypes="AAAAA">
                                      <p:cBhvr>
                                        <p:cTn id="52" dur="3000" fill="hold"/>
                                        <p:tgtEl>
                                          <p:spTgt spid="17"/>
                                        </p:tgtEl>
                                        <p:attrNameLst>
                                          <p:attrName>ppt_x</p:attrName>
                                          <p:attrName>ppt_y</p:attrName>
                                        </p:attrNameLst>
                                      </p:cBhvr>
                                      <p:rCtr x="-19913" y="-17840"/>
                                    </p:animMotion>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1F991-B986-5429-6DC6-3DB77E180B79}"/>
              </a:ext>
            </a:extLst>
          </p:cNvPr>
          <p:cNvSpPr>
            <a:spLocks noGrp="1"/>
          </p:cNvSpPr>
          <p:nvPr>
            <p:ph type="ctrTitle"/>
          </p:nvPr>
        </p:nvSpPr>
        <p:spPr/>
        <p:txBody>
          <a:bodyPr/>
          <a:lstStyle/>
          <a:p>
            <a:r>
              <a:rPr lang="en-US"/>
              <a:t>CH with Random Load Update</a:t>
            </a:r>
          </a:p>
        </p:txBody>
      </p:sp>
      <p:sp>
        <p:nvSpPr>
          <p:cNvPr id="3" name="Text Placeholder 2">
            <a:extLst>
              <a:ext uri="{FF2B5EF4-FFF2-40B4-BE49-F238E27FC236}">
                <a16:creationId xmlns:a16="http://schemas.microsoft.com/office/drawing/2014/main" id="{18345028-DD03-FC1F-7346-0D74B76CCBA1}"/>
              </a:ext>
            </a:extLst>
          </p:cNvPr>
          <p:cNvSpPr>
            <a:spLocks noGrp="1"/>
          </p:cNvSpPr>
          <p:nvPr>
            <p:ph type="body" sz="quarter" idx="10"/>
          </p:nvPr>
        </p:nvSpPr>
        <p:spPr/>
        <p:txBody>
          <a:bodyPr/>
          <a:lstStyle/>
          <a:p>
            <a:r>
              <a:rPr lang="en-US" dirty="0"/>
              <a:t>Locality via Load Balancing</a:t>
            </a:r>
          </a:p>
        </p:txBody>
      </p:sp>
      <p:sp>
        <p:nvSpPr>
          <p:cNvPr id="4" name="Content Placeholder 3">
            <a:extLst>
              <a:ext uri="{FF2B5EF4-FFF2-40B4-BE49-F238E27FC236}">
                <a16:creationId xmlns:a16="http://schemas.microsoft.com/office/drawing/2014/main" id="{13C4667C-9BB4-20EF-01F3-01F7BCE4BE39}"/>
              </a:ext>
            </a:extLst>
          </p:cNvPr>
          <p:cNvSpPr>
            <a:spLocks noGrp="1"/>
          </p:cNvSpPr>
          <p:nvPr>
            <p:ph idx="1"/>
          </p:nvPr>
        </p:nvSpPr>
        <p:spPr>
          <a:xfrm>
            <a:off x="518824" y="1368110"/>
            <a:ext cx="5453351" cy="3198724"/>
          </a:xfrm>
        </p:spPr>
        <p:txBody>
          <a:bodyPr/>
          <a:lstStyle/>
          <a:p>
            <a:pPr marL="0" indent="0">
              <a:spcAft>
                <a:spcPts val="900"/>
              </a:spcAft>
              <a:buNone/>
            </a:pPr>
            <a:r>
              <a:rPr lang="en-US" b="1"/>
              <a:t>RLU-Forward</a:t>
            </a:r>
            <a:r>
              <a:rPr lang="en-US"/>
              <a:t>(function, server)</a:t>
            </a:r>
          </a:p>
          <a:p>
            <a:pPr marL="0" indent="0">
              <a:spcAft>
                <a:spcPts val="900"/>
              </a:spcAft>
              <a:buNone/>
            </a:pPr>
            <a:r>
              <a:rPr lang="en-US"/>
              <a:t>	L = </a:t>
            </a:r>
            <a:r>
              <a:rPr lang="en-US" b="1"/>
              <a:t>Load</a:t>
            </a:r>
            <a:r>
              <a:rPr lang="en-US"/>
              <a:t>(server)</a:t>
            </a:r>
          </a:p>
          <a:p>
            <a:pPr marL="0" indent="0">
              <a:spcAft>
                <a:spcPts val="900"/>
              </a:spcAft>
              <a:buNone/>
            </a:pPr>
            <a:r>
              <a:rPr lang="en-US"/>
              <a:t>	</a:t>
            </a:r>
            <a:r>
              <a:rPr lang="en-US" i="1"/>
              <a:t>if</a:t>
            </a:r>
            <a:r>
              <a:rPr lang="en-US"/>
              <a:t> </a:t>
            </a:r>
            <a:r>
              <a:rPr lang="en-US" b="1"/>
              <a:t>Popular</a:t>
            </a:r>
            <a:r>
              <a:rPr lang="en-US"/>
              <a:t>(function)</a:t>
            </a:r>
          </a:p>
          <a:p>
            <a:pPr marL="0" indent="0">
              <a:spcAft>
                <a:spcPts val="900"/>
              </a:spcAft>
              <a:buNone/>
            </a:pPr>
            <a:r>
              <a:rPr lang="en-US"/>
              <a:t>		L = </a:t>
            </a:r>
            <a:r>
              <a:rPr lang="en-US" b="1"/>
              <a:t>Load</a:t>
            </a:r>
            <a:r>
              <a:rPr lang="en-US"/>
              <a:t>(server) + </a:t>
            </a:r>
            <a:r>
              <a:rPr lang="en-US" b="1" i="1"/>
              <a:t>N</a:t>
            </a:r>
            <a:r>
              <a:rPr lang="en-US" i="1"/>
              <a:t> </a:t>
            </a:r>
            <a:r>
              <a:rPr lang="en-US"/>
              <a:t>(</a:t>
            </a:r>
            <a:r>
              <a:rPr lang="en-US">
                <a:effectLst/>
                <a:latin typeface="Arial" panose="020B0604020202020204" pitchFamily="34" charset="0"/>
              </a:rPr>
              <a:t>𝜇=1/</a:t>
            </a:r>
            <a:r>
              <a:rPr lang="en-US" err="1">
                <a:effectLst/>
                <a:latin typeface="Arial" panose="020B0604020202020204" pitchFamily="34" charset="0"/>
              </a:rPr>
              <a:t>avg_IAT</a:t>
            </a:r>
            <a:r>
              <a:rPr lang="en-US">
                <a:effectLst/>
                <a:latin typeface="Arial" panose="020B0604020202020204" pitchFamily="34" charset="0"/>
              </a:rPr>
              <a:t>, 𝜎=0.1)</a:t>
            </a:r>
          </a:p>
          <a:p>
            <a:pPr marL="0" indent="0">
              <a:spcAft>
                <a:spcPts val="900"/>
              </a:spcAft>
              <a:buNone/>
            </a:pPr>
            <a:r>
              <a:rPr lang="en-US">
                <a:latin typeface="Arial" panose="020B0604020202020204" pitchFamily="34" charset="0"/>
              </a:rPr>
              <a:t>	</a:t>
            </a:r>
            <a:r>
              <a:rPr lang="en-US" i="1">
                <a:latin typeface="Arial" panose="020B0604020202020204" pitchFamily="34" charset="0"/>
              </a:rPr>
              <a:t>if</a:t>
            </a:r>
            <a:r>
              <a:rPr lang="en-US">
                <a:latin typeface="Arial" panose="020B0604020202020204" pitchFamily="34" charset="0"/>
              </a:rPr>
              <a:t> L &lt; </a:t>
            </a:r>
            <a:r>
              <a:rPr lang="en-US" err="1">
                <a:latin typeface="Arial" panose="020B0604020202020204" pitchFamily="34" charset="0"/>
              </a:rPr>
              <a:t>load_bound</a:t>
            </a:r>
            <a:endParaRPr lang="en-US">
              <a:latin typeface="Arial" panose="020B0604020202020204" pitchFamily="34" charset="0"/>
            </a:endParaRPr>
          </a:p>
          <a:p>
            <a:pPr marL="0" indent="0">
              <a:spcAft>
                <a:spcPts val="900"/>
              </a:spcAft>
              <a:buNone/>
            </a:pPr>
            <a:r>
              <a:rPr lang="en-US">
                <a:latin typeface="Arial" panose="020B0604020202020204" pitchFamily="34" charset="0"/>
              </a:rPr>
              <a:t>		</a:t>
            </a:r>
            <a:r>
              <a:rPr lang="en-US" b="1">
                <a:latin typeface="Arial" panose="020B0604020202020204" pitchFamily="34" charset="0"/>
              </a:rPr>
              <a:t>Run</a:t>
            </a:r>
            <a:r>
              <a:rPr lang="en-US">
                <a:latin typeface="Arial" panose="020B0604020202020204" pitchFamily="34" charset="0"/>
              </a:rPr>
              <a:t>(function, server)</a:t>
            </a:r>
          </a:p>
          <a:p>
            <a:pPr marL="0" indent="0">
              <a:spcAft>
                <a:spcPts val="900"/>
              </a:spcAft>
              <a:buNone/>
            </a:pPr>
            <a:r>
              <a:rPr lang="en-US">
                <a:latin typeface="Arial" panose="020B0604020202020204" pitchFamily="34" charset="0"/>
              </a:rPr>
              <a:t>	</a:t>
            </a:r>
            <a:r>
              <a:rPr lang="en-US" i="1">
                <a:latin typeface="Arial" panose="020B0604020202020204" pitchFamily="34" charset="0"/>
              </a:rPr>
              <a:t>else</a:t>
            </a:r>
          </a:p>
          <a:p>
            <a:pPr marL="0" indent="0">
              <a:spcAft>
                <a:spcPts val="900"/>
              </a:spcAft>
              <a:buNone/>
            </a:pPr>
            <a:r>
              <a:rPr lang="en-US">
                <a:latin typeface="Arial" panose="020B0604020202020204" pitchFamily="34" charset="0"/>
              </a:rPr>
              <a:t>		</a:t>
            </a:r>
            <a:r>
              <a:rPr lang="en-US"/>
              <a:t> </a:t>
            </a:r>
            <a:r>
              <a:rPr lang="en-US" b="1"/>
              <a:t>RLU-Forward</a:t>
            </a:r>
            <a:r>
              <a:rPr lang="en-US"/>
              <a:t>(function, next(server))</a:t>
            </a:r>
            <a:endParaRPr lang="en-US">
              <a:latin typeface="Arial" panose="020B0604020202020204" pitchFamily="34" charset="0"/>
            </a:endParaRPr>
          </a:p>
        </p:txBody>
      </p:sp>
      <p:sp>
        <p:nvSpPr>
          <p:cNvPr id="8" name="TextBox 7">
            <a:extLst>
              <a:ext uri="{FF2B5EF4-FFF2-40B4-BE49-F238E27FC236}">
                <a16:creationId xmlns:a16="http://schemas.microsoft.com/office/drawing/2014/main" id="{F960014C-8CB3-37FA-775F-0B9086B972A8}"/>
              </a:ext>
            </a:extLst>
          </p:cNvPr>
          <p:cNvSpPr txBox="1"/>
          <p:nvPr/>
        </p:nvSpPr>
        <p:spPr>
          <a:xfrm>
            <a:off x="4833956" y="1168905"/>
            <a:ext cx="3321310" cy="507831"/>
          </a:xfrm>
          <a:prstGeom prst="rect">
            <a:avLst/>
          </a:prstGeom>
          <a:noFill/>
        </p:spPr>
        <p:txBody>
          <a:bodyPr wrap="square" rtlCol="0">
            <a:spAutoFit/>
          </a:bodyPr>
          <a:lstStyle/>
          <a:p>
            <a:pPr algn="ctr"/>
            <a:r>
              <a:rPr lang="en-US" sz="1350" dirty="0"/>
              <a:t>Popular functions are identified and have increased chance of being forwarded</a:t>
            </a:r>
          </a:p>
        </p:txBody>
      </p:sp>
      <p:cxnSp>
        <p:nvCxnSpPr>
          <p:cNvPr id="10" name="Straight Arrow Connector 9">
            <a:extLst>
              <a:ext uri="{FF2B5EF4-FFF2-40B4-BE49-F238E27FC236}">
                <a16:creationId xmlns:a16="http://schemas.microsoft.com/office/drawing/2014/main" id="{82265A72-5A4C-273E-963A-2F521A150CEA}"/>
              </a:ext>
            </a:extLst>
          </p:cNvPr>
          <p:cNvCxnSpPr>
            <a:cxnSpLocks/>
            <a:stCxn id="8" idx="2"/>
          </p:cNvCxnSpPr>
          <p:nvPr/>
        </p:nvCxnSpPr>
        <p:spPr>
          <a:xfrm flipH="1">
            <a:off x="4572000" y="1676736"/>
            <a:ext cx="1922611" cy="895014"/>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6C67EF5B-AAC3-E373-8560-6331AD5C1DC1}"/>
              </a:ext>
            </a:extLst>
          </p:cNvPr>
          <p:cNvSpPr txBox="1"/>
          <p:nvPr/>
        </p:nvSpPr>
        <p:spPr>
          <a:xfrm>
            <a:off x="6347298" y="4059004"/>
            <a:ext cx="2508216" cy="507831"/>
          </a:xfrm>
          <a:prstGeom prst="rect">
            <a:avLst/>
          </a:prstGeom>
          <a:noFill/>
        </p:spPr>
        <p:txBody>
          <a:bodyPr wrap="square" rtlCol="0">
            <a:spAutoFit/>
          </a:bodyPr>
          <a:lstStyle/>
          <a:p>
            <a:pPr algn="ctr"/>
            <a:r>
              <a:rPr lang="en-US" sz="1350"/>
              <a:t>Follow the hash ring for locality</a:t>
            </a:r>
          </a:p>
        </p:txBody>
      </p:sp>
      <p:cxnSp>
        <p:nvCxnSpPr>
          <p:cNvPr id="13" name="Straight Arrow Connector 12">
            <a:extLst>
              <a:ext uri="{FF2B5EF4-FFF2-40B4-BE49-F238E27FC236}">
                <a16:creationId xmlns:a16="http://schemas.microsoft.com/office/drawing/2014/main" id="{01689BB6-2D9A-75E2-FA48-5C87EF2B05A2}"/>
              </a:ext>
            </a:extLst>
          </p:cNvPr>
          <p:cNvCxnSpPr>
            <a:cxnSpLocks/>
          </p:cNvCxnSpPr>
          <p:nvPr/>
        </p:nvCxnSpPr>
        <p:spPr>
          <a:xfrm flipH="1">
            <a:off x="5395658" y="4312920"/>
            <a:ext cx="1215059" cy="0"/>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6" name="Slide Number Placeholder 5">
            <a:extLst>
              <a:ext uri="{FF2B5EF4-FFF2-40B4-BE49-F238E27FC236}">
                <a16:creationId xmlns:a16="http://schemas.microsoft.com/office/drawing/2014/main" id="{DC21DE40-69D4-185D-4C4E-32B95B5616D4}"/>
              </a:ext>
            </a:extLst>
          </p:cNvPr>
          <p:cNvSpPr>
            <a:spLocks noGrp="1"/>
          </p:cNvSpPr>
          <p:nvPr>
            <p:ph type="sldNum" sz="quarter" idx="4"/>
          </p:nvPr>
        </p:nvSpPr>
        <p:spPr/>
        <p:txBody>
          <a:bodyPr/>
          <a:lstStyle/>
          <a:p>
            <a:fld id="{330EA680-D336-4FF7-8B7A-9848BB0A1C32}" type="slidenum">
              <a:rPr lang="en-US" smtClean="0"/>
              <a:t>15</a:t>
            </a:fld>
            <a:endParaRPr lang="en-US"/>
          </a:p>
        </p:txBody>
      </p:sp>
      <p:grpSp>
        <p:nvGrpSpPr>
          <p:cNvPr id="16" name="Group 15">
            <a:extLst>
              <a:ext uri="{FF2B5EF4-FFF2-40B4-BE49-F238E27FC236}">
                <a16:creationId xmlns:a16="http://schemas.microsoft.com/office/drawing/2014/main" id="{A46A1736-E378-470E-35F0-2D16C1F5877B}"/>
              </a:ext>
            </a:extLst>
          </p:cNvPr>
          <p:cNvGrpSpPr/>
          <p:nvPr/>
        </p:nvGrpSpPr>
        <p:grpSpPr>
          <a:xfrm>
            <a:off x="6610717" y="1924820"/>
            <a:ext cx="2275586" cy="1978595"/>
            <a:chOff x="6733462" y="1243757"/>
            <a:chExt cx="4854860" cy="4606719"/>
          </a:xfrm>
        </p:grpSpPr>
        <p:grpSp>
          <p:nvGrpSpPr>
            <p:cNvPr id="18" name="Group 17">
              <a:extLst>
                <a:ext uri="{FF2B5EF4-FFF2-40B4-BE49-F238E27FC236}">
                  <a16:creationId xmlns:a16="http://schemas.microsoft.com/office/drawing/2014/main" id="{6E5BF57F-AD84-C89C-FDD1-F965D92D38D5}"/>
                </a:ext>
              </a:extLst>
            </p:cNvPr>
            <p:cNvGrpSpPr/>
            <p:nvPr/>
          </p:nvGrpSpPr>
          <p:grpSpPr>
            <a:xfrm>
              <a:off x="6733462" y="1243757"/>
              <a:ext cx="4854860" cy="4606719"/>
              <a:chOff x="6733462" y="1243757"/>
              <a:chExt cx="4854860" cy="4606719"/>
            </a:xfrm>
          </p:grpSpPr>
          <p:sp>
            <p:nvSpPr>
              <p:cNvPr id="22" name="Oval 21">
                <a:extLst>
                  <a:ext uri="{FF2B5EF4-FFF2-40B4-BE49-F238E27FC236}">
                    <a16:creationId xmlns:a16="http://schemas.microsoft.com/office/drawing/2014/main" id="{C94DD57C-C0C6-8F47-A659-9DF34424476A}"/>
                  </a:ext>
                </a:extLst>
              </p:cNvPr>
              <p:cNvSpPr/>
              <p:nvPr/>
            </p:nvSpPr>
            <p:spPr>
              <a:xfrm>
                <a:off x="6733462" y="1243757"/>
                <a:ext cx="4854860" cy="4606719"/>
              </a:xfrm>
              <a:prstGeom prst="ellipse">
                <a:avLst/>
              </a:prstGeom>
              <a:noFill/>
              <a:ln w="5715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D556A2C9-D5F3-4498-81C6-F9882A634675}"/>
                  </a:ext>
                </a:extLst>
              </p:cNvPr>
              <p:cNvSpPr/>
              <p:nvPr/>
            </p:nvSpPr>
            <p:spPr>
              <a:xfrm>
                <a:off x="6937843" y="1607485"/>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3</a:t>
                </a:r>
              </a:p>
            </p:txBody>
          </p:sp>
          <p:sp>
            <p:nvSpPr>
              <p:cNvPr id="24" name="Rectangle 23">
                <a:extLst>
                  <a:ext uri="{FF2B5EF4-FFF2-40B4-BE49-F238E27FC236}">
                    <a16:creationId xmlns:a16="http://schemas.microsoft.com/office/drawing/2014/main" id="{FF79CEC5-27F8-79AB-0B42-B0DB4332A707}"/>
                  </a:ext>
                </a:extLst>
              </p:cNvPr>
              <p:cNvSpPr/>
              <p:nvPr/>
            </p:nvSpPr>
            <p:spPr>
              <a:xfrm>
                <a:off x="10357235" y="1479460"/>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0</a:t>
                </a:r>
              </a:p>
            </p:txBody>
          </p:sp>
          <p:sp>
            <p:nvSpPr>
              <p:cNvPr id="25" name="Rectangle 24">
                <a:extLst>
                  <a:ext uri="{FF2B5EF4-FFF2-40B4-BE49-F238E27FC236}">
                    <a16:creationId xmlns:a16="http://schemas.microsoft.com/office/drawing/2014/main" id="{F049CD25-AC00-F892-E829-DC7905A19B93}"/>
                  </a:ext>
                </a:extLst>
              </p:cNvPr>
              <p:cNvSpPr/>
              <p:nvPr/>
            </p:nvSpPr>
            <p:spPr>
              <a:xfrm>
                <a:off x="10357235" y="4585600"/>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1</a:t>
                </a:r>
              </a:p>
            </p:txBody>
          </p:sp>
          <p:sp>
            <p:nvSpPr>
              <p:cNvPr id="26" name="Rectangle 25">
                <a:extLst>
                  <a:ext uri="{FF2B5EF4-FFF2-40B4-BE49-F238E27FC236}">
                    <a16:creationId xmlns:a16="http://schemas.microsoft.com/office/drawing/2014/main" id="{0F93A764-86E2-43E1-084A-6E27402AC59C}"/>
                  </a:ext>
                </a:extLst>
              </p:cNvPr>
              <p:cNvSpPr/>
              <p:nvPr/>
            </p:nvSpPr>
            <p:spPr>
              <a:xfrm>
                <a:off x="7316390" y="4850458"/>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2</a:t>
                </a:r>
              </a:p>
            </p:txBody>
          </p:sp>
        </p:grpSp>
        <p:sp>
          <p:nvSpPr>
            <p:cNvPr id="19" name="TextBox 18">
              <a:extLst>
                <a:ext uri="{FF2B5EF4-FFF2-40B4-BE49-F238E27FC236}">
                  <a16:creationId xmlns:a16="http://schemas.microsoft.com/office/drawing/2014/main" id="{10EEAFFA-68CF-41D3-002D-C010EA788332}"/>
                </a:ext>
              </a:extLst>
            </p:cNvPr>
            <p:cNvSpPr txBox="1"/>
            <p:nvPr/>
          </p:nvSpPr>
          <p:spPr>
            <a:xfrm>
              <a:off x="7543799" y="2847975"/>
              <a:ext cx="1495082" cy="698674"/>
            </a:xfrm>
            <a:prstGeom prst="rect">
              <a:avLst/>
            </a:prstGeom>
            <a:noFill/>
          </p:spPr>
          <p:txBody>
            <a:bodyPr wrap="square" rtlCol="0">
              <a:spAutoFit/>
            </a:bodyPr>
            <a:lstStyle/>
            <a:p>
              <a:r>
                <a:rPr lang="en-US" sz="1350"/>
                <a:t>Server</a:t>
              </a:r>
            </a:p>
          </p:txBody>
        </p:sp>
        <p:cxnSp>
          <p:nvCxnSpPr>
            <p:cNvPr id="20" name="Straight Arrow Connector 19">
              <a:extLst>
                <a:ext uri="{FF2B5EF4-FFF2-40B4-BE49-F238E27FC236}">
                  <a16:creationId xmlns:a16="http://schemas.microsoft.com/office/drawing/2014/main" id="{9F60D744-E6C5-BFE3-AC48-170982604056}"/>
                </a:ext>
              </a:extLst>
            </p:cNvPr>
            <p:cNvCxnSpPr>
              <a:cxnSpLocks/>
              <a:stCxn id="19" idx="0"/>
              <a:endCxn id="23" idx="2"/>
            </p:cNvCxnSpPr>
            <p:nvPr/>
          </p:nvCxnSpPr>
          <p:spPr>
            <a:xfrm flipH="1" flipV="1">
              <a:off x="7509344" y="2539572"/>
              <a:ext cx="781997" cy="30840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EB1738E8-0D88-6ED7-870B-3E6F32717BB8}"/>
                </a:ext>
              </a:extLst>
            </p:cNvPr>
            <p:cNvCxnSpPr>
              <a:cxnSpLocks/>
              <a:stCxn id="19" idx="2"/>
              <a:endCxn id="26" idx="0"/>
            </p:cNvCxnSpPr>
            <p:nvPr/>
          </p:nvCxnSpPr>
          <p:spPr>
            <a:xfrm flipH="1">
              <a:off x="7887891" y="3546650"/>
              <a:ext cx="403449" cy="13038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5" name="TextBox 4">
            <a:extLst>
              <a:ext uri="{FF2B5EF4-FFF2-40B4-BE49-F238E27FC236}">
                <a16:creationId xmlns:a16="http://schemas.microsoft.com/office/drawing/2014/main" id="{01CB0F58-1261-C6B7-E912-76255304F9B9}"/>
              </a:ext>
            </a:extLst>
          </p:cNvPr>
          <p:cNvSpPr txBox="1"/>
          <p:nvPr/>
        </p:nvSpPr>
        <p:spPr>
          <a:xfrm>
            <a:off x="3959557" y="4774607"/>
            <a:ext cx="5302319" cy="400110"/>
          </a:xfrm>
          <a:prstGeom prst="rect">
            <a:avLst/>
          </a:prstGeom>
          <a:noFill/>
        </p:spPr>
        <p:txBody>
          <a:bodyPr wrap="square" rtlCol="0">
            <a:spAutoFit/>
          </a:bodyPr>
          <a:lstStyle/>
          <a:p>
            <a:r>
              <a:rPr lang="en-US" sz="1000" dirty="0">
                <a:solidFill>
                  <a:schemeClr val="bg1"/>
                </a:solidFill>
              </a:rPr>
              <a:t>Fuerst, Alexander, and Prateek Sharma. "Locality-aware load-balancing for serverless clusters.“ </a:t>
            </a:r>
            <a:r>
              <a:rPr lang="en-US" sz="1000" i="1" dirty="0">
                <a:solidFill>
                  <a:schemeClr val="bg1"/>
                </a:solidFill>
              </a:rPr>
              <a:t>HPDC</a:t>
            </a:r>
            <a:r>
              <a:rPr lang="en-US" sz="1000" dirty="0">
                <a:solidFill>
                  <a:schemeClr val="bg1"/>
                </a:solidFill>
              </a:rPr>
              <a:t> 2022.</a:t>
            </a:r>
          </a:p>
        </p:txBody>
      </p:sp>
    </p:spTree>
    <p:extLst>
      <p:ext uri="{BB962C8B-B14F-4D97-AF65-F5344CB8AC3E}">
        <p14:creationId xmlns:p14="http://schemas.microsoft.com/office/powerpoint/2010/main" val="3040887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09CAB-BFFC-B5E5-9F28-A8135EB3F1A8}"/>
              </a:ext>
            </a:extLst>
          </p:cNvPr>
          <p:cNvSpPr>
            <a:spLocks noGrp="1"/>
          </p:cNvSpPr>
          <p:nvPr>
            <p:ph type="ctrTitle"/>
          </p:nvPr>
        </p:nvSpPr>
        <p:spPr/>
        <p:txBody>
          <a:bodyPr/>
          <a:lstStyle/>
          <a:p>
            <a:r>
              <a:rPr lang="en-US" dirty="0"/>
              <a:t>CH-RLU Global Latency Reduction</a:t>
            </a:r>
          </a:p>
        </p:txBody>
      </p:sp>
      <p:sp>
        <p:nvSpPr>
          <p:cNvPr id="3" name="Text Placeholder 2">
            <a:extLst>
              <a:ext uri="{FF2B5EF4-FFF2-40B4-BE49-F238E27FC236}">
                <a16:creationId xmlns:a16="http://schemas.microsoft.com/office/drawing/2014/main" id="{12DC5D46-1713-9D9F-D18B-1DDB6A95931A}"/>
              </a:ext>
            </a:extLst>
          </p:cNvPr>
          <p:cNvSpPr>
            <a:spLocks noGrp="1"/>
          </p:cNvSpPr>
          <p:nvPr>
            <p:ph type="body" sz="quarter" idx="10"/>
          </p:nvPr>
        </p:nvSpPr>
        <p:spPr/>
        <p:txBody>
          <a:bodyPr/>
          <a:lstStyle/>
          <a:p>
            <a:r>
              <a:rPr lang="en-US" dirty="0"/>
              <a:t>Locality via Load Balancing</a:t>
            </a:r>
          </a:p>
          <a:p>
            <a:endParaRPr lang="en-US" dirty="0"/>
          </a:p>
        </p:txBody>
      </p:sp>
      <p:sp>
        <p:nvSpPr>
          <p:cNvPr id="4" name="Content Placeholder 3">
            <a:extLst>
              <a:ext uri="{FF2B5EF4-FFF2-40B4-BE49-F238E27FC236}">
                <a16:creationId xmlns:a16="http://schemas.microsoft.com/office/drawing/2014/main" id="{4D81AC43-A9F4-45BF-3C43-9EC25C869198}"/>
              </a:ext>
            </a:extLst>
          </p:cNvPr>
          <p:cNvSpPr>
            <a:spLocks noGrp="1"/>
          </p:cNvSpPr>
          <p:nvPr>
            <p:ph idx="1"/>
          </p:nvPr>
        </p:nvSpPr>
        <p:spPr>
          <a:xfrm>
            <a:off x="509398" y="1516698"/>
            <a:ext cx="4777662" cy="2876192"/>
          </a:xfrm>
        </p:spPr>
        <p:txBody>
          <a:bodyPr/>
          <a:lstStyle/>
          <a:p>
            <a:r>
              <a:rPr lang="en-US" dirty="0"/>
              <a:t>Place systems under heavy load</a:t>
            </a:r>
          </a:p>
          <a:p>
            <a:r>
              <a:rPr lang="en-US" dirty="0"/>
              <a:t>Enough to have ~1 outstanding request per CPU in the cluster</a:t>
            </a:r>
          </a:p>
          <a:p>
            <a:r>
              <a:rPr lang="en-US" dirty="0"/>
              <a:t>Least-loaded eschews locality entirely</a:t>
            </a:r>
          </a:p>
          <a:p>
            <a:r>
              <a:rPr lang="en-US" dirty="0"/>
              <a:t>CH-Bounded Loads forwards poorly</a:t>
            </a:r>
          </a:p>
          <a:p>
            <a:r>
              <a:rPr lang="en-US" b="1" dirty="0">
                <a:solidFill>
                  <a:srgbClr val="FF0000"/>
                </a:solidFill>
              </a:rPr>
              <a:t>CH-RLU outperforms all by at least 2x</a:t>
            </a:r>
          </a:p>
        </p:txBody>
      </p:sp>
      <p:pic>
        <p:nvPicPr>
          <p:cNvPr id="9" name="Picture 8">
            <a:extLst>
              <a:ext uri="{FF2B5EF4-FFF2-40B4-BE49-F238E27FC236}">
                <a16:creationId xmlns:a16="http://schemas.microsoft.com/office/drawing/2014/main" id="{1FBC2B8E-46AC-7BE4-B546-5C931EA3F8EB}"/>
              </a:ext>
            </a:extLst>
          </p:cNvPr>
          <p:cNvPicPr>
            <a:picLocks noChangeAspect="1"/>
          </p:cNvPicPr>
          <p:nvPr/>
        </p:nvPicPr>
        <p:blipFill>
          <a:blip r:embed="rId2"/>
          <a:stretch>
            <a:fillRect/>
          </a:stretch>
        </p:blipFill>
        <p:spPr>
          <a:xfrm>
            <a:off x="5198127" y="1602686"/>
            <a:ext cx="3945873" cy="3074706"/>
          </a:xfrm>
          <a:prstGeom prst="rect">
            <a:avLst/>
          </a:prstGeom>
        </p:spPr>
      </p:pic>
      <p:sp>
        <p:nvSpPr>
          <p:cNvPr id="6" name="Oval 5">
            <a:extLst>
              <a:ext uri="{FF2B5EF4-FFF2-40B4-BE49-F238E27FC236}">
                <a16:creationId xmlns:a16="http://schemas.microsoft.com/office/drawing/2014/main" id="{CD935D21-8612-A2DF-F29D-55ADF1E8EE19}"/>
              </a:ext>
            </a:extLst>
          </p:cNvPr>
          <p:cNvSpPr/>
          <p:nvPr/>
        </p:nvSpPr>
        <p:spPr>
          <a:xfrm>
            <a:off x="7349987" y="3575869"/>
            <a:ext cx="909431" cy="854496"/>
          </a:xfrm>
          <a:prstGeom prst="ellipse">
            <a:avLst/>
          </a:prstGeom>
          <a:noFill/>
          <a:ln w="57150">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7" name="Arrow: Down 6">
            <a:extLst>
              <a:ext uri="{FF2B5EF4-FFF2-40B4-BE49-F238E27FC236}">
                <a16:creationId xmlns:a16="http://schemas.microsoft.com/office/drawing/2014/main" id="{4838E8E2-2330-4157-60D6-E554BE06B5FD}"/>
              </a:ext>
            </a:extLst>
          </p:cNvPr>
          <p:cNvSpPr/>
          <p:nvPr/>
        </p:nvSpPr>
        <p:spPr>
          <a:xfrm rot="19257456">
            <a:off x="5691522" y="1654019"/>
            <a:ext cx="387626" cy="633619"/>
          </a:xfrm>
          <a:prstGeom prst="down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sz="1350"/>
          </a:p>
        </p:txBody>
      </p:sp>
      <p:sp>
        <p:nvSpPr>
          <p:cNvPr id="10" name="Arrow: Down 9">
            <a:extLst>
              <a:ext uri="{FF2B5EF4-FFF2-40B4-BE49-F238E27FC236}">
                <a16:creationId xmlns:a16="http://schemas.microsoft.com/office/drawing/2014/main" id="{2512FF0F-D3D7-89B8-F410-7DAEABB69772}"/>
              </a:ext>
            </a:extLst>
          </p:cNvPr>
          <p:cNvSpPr/>
          <p:nvPr/>
        </p:nvSpPr>
        <p:spPr>
          <a:xfrm>
            <a:off x="6890302" y="1492378"/>
            <a:ext cx="387626" cy="633619"/>
          </a:xfrm>
          <a:prstGeom prst="down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sz="1350"/>
          </a:p>
        </p:txBody>
      </p:sp>
      <p:sp>
        <p:nvSpPr>
          <p:cNvPr id="5" name="Slide Number Placeholder 4">
            <a:extLst>
              <a:ext uri="{FF2B5EF4-FFF2-40B4-BE49-F238E27FC236}">
                <a16:creationId xmlns:a16="http://schemas.microsoft.com/office/drawing/2014/main" id="{95EA6EF2-1E09-8AF5-CC71-A7741C6A42F1}"/>
              </a:ext>
            </a:extLst>
          </p:cNvPr>
          <p:cNvSpPr>
            <a:spLocks noGrp="1"/>
          </p:cNvSpPr>
          <p:nvPr>
            <p:ph type="sldNum" sz="quarter" idx="4"/>
          </p:nvPr>
        </p:nvSpPr>
        <p:spPr/>
        <p:txBody>
          <a:bodyPr/>
          <a:lstStyle/>
          <a:p>
            <a:fld id="{330EA680-D336-4FF7-8B7A-9848BB0A1C32}" type="slidenum">
              <a:rPr lang="en-US" smtClean="0"/>
              <a:t>16</a:t>
            </a:fld>
            <a:endParaRPr lang="en-US"/>
          </a:p>
        </p:txBody>
      </p:sp>
      <p:sp>
        <p:nvSpPr>
          <p:cNvPr id="8" name="TextBox 7">
            <a:extLst>
              <a:ext uri="{FF2B5EF4-FFF2-40B4-BE49-F238E27FC236}">
                <a16:creationId xmlns:a16="http://schemas.microsoft.com/office/drawing/2014/main" id="{540F1A2F-A22F-D253-711A-835359C44EB9}"/>
              </a:ext>
            </a:extLst>
          </p:cNvPr>
          <p:cNvSpPr txBox="1"/>
          <p:nvPr/>
        </p:nvSpPr>
        <p:spPr>
          <a:xfrm>
            <a:off x="3959557" y="4767112"/>
            <a:ext cx="5302319" cy="400110"/>
          </a:xfrm>
          <a:prstGeom prst="rect">
            <a:avLst/>
          </a:prstGeom>
          <a:noFill/>
        </p:spPr>
        <p:txBody>
          <a:bodyPr wrap="square" rtlCol="0">
            <a:spAutoFit/>
          </a:bodyPr>
          <a:lstStyle/>
          <a:p>
            <a:r>
              <a:rPr lang="en-US" sz="1000" dirty="0">
                <a:solidFill>
                  <a:schemeClr val="bg1"/>
                </a:solidFill>
              </a:rPr>
              <a:t>Fuerst, Alexander, and Prateek Sharma. "Locality-aware load-balancing for serverless clusters.“ </a:t>
            </a:r>
            <a:r>
              <a:rPr lang="en-US" sz="1000" i="1" dirty="0">
                <a:solidFill>
                  <a:schemeClr val="bg1"/>
                </a:solidFill>
              </a:rPr>
              <a:t>HPDC</a:t>
            </a:r>
            <a:r>
              <a:rPr lang="en-US" sz="1000" dirty="0">
                <a:solidFill>
                  <a:schemeClr val="bg1"/>
                </a:solidFill>
              </a:rPr>
              <a:t> 2022.</a:t>
            </a:r>
          </a:p>
        </p:txBody>
      </p:sp>
    </p:spTree>
    <p:extLst>
      <p:ext uri="{BB962C8B-B14F-4D97-AF65-F5344CB8AC3E}">
        <p14:creationId xmlns:p14="http://schemas.microsoft.com/office/powerpoint/2010/main" val="83283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xit" presetSubtype="0" fill="hold" grpId="1"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7" grpId="1" animBg="1"/>
      <p:bldP spid="10" grpId="0" animBg="1"/>
      <p:bldP spid="10"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22935-0A74-41F6-B82B-7549B0453555}"/>
              </a:ext>
            </a:extLst>
          </p:cNvPr>
          <p:cNvSpPr>
            <a:spLocks noGrp="1"/>
          </p:cNvSpPr>
          <p:nvPr>
            <p:ph type="title"/>
          </p:nvPr>
        </p:nvSpPr>
        <p:spPr>
          <a:xfrm>
            <a:off x="506694" y="2274522"/>
            <a:ext cx="7345978" cy="656910"/>
          </a:xfrm>
        </p:spPr>
        <p:txBody>
          <a:bodyPr/>
          <a:lstStyle/>
          <a:p>
            <a:r>
              <a:rPr lang="en-US" sz="4000" b="1" i="0" err="1">
                <a:effectLst/>
                <a:latin typeface="+mj-lt"/>
              </a:rPr>
              <a:t>Ilúvatar</a:t>
            </a:r>
            <a:r>
              <a:rPr lang="en-US" sz="4000" b="1" i="0">
                <a:effectLst/>
                <a:latin typeface="+mj-lt"/>
              </a:rPr>
              <a:t>: A Fast Control Plane for Serverless Computing</a:t>
            </a:r>
            <a:endParaRPr lang="en-US"/>
          </a:p>
        </p:txBody>
      </p:sp>
      <p:sp>
        <p:nvSpPr>
          <p:cNvPr id="3" name="Text Placeholder 2">
            <a:extLst>
              <a:ext uri="{FF2B5EF4-FFF2-40B4-BE49-F238E27FC236}">
                <a16:creationId xmlns:a16="http://schemas.microsoft.com/office/drawing/2014/main" id="{1545549A-7127-4FD1-9CC9-FF12EAE2EBBA}"/>
              </a:ext>
            </a:extLst>
          </p:cNvPr>
          <p:cNvSpPr>
            <a:spLocks noGrp="1"/>
          </p:cNvSpPr>
          <p:nvPr>
            <p:ph type="body" sz="quarter" idx="10"/>
          </p:nvPr>
        </p:nvSpPr>
        <p:spPr>
          <a:xfrm>
            <a:off x="526131" y="1535748"/>
            <a:ext cx="3700462" cy="252412"/>
          </a:xfrm>
        </p:spPr>
        <p:txBody>
          <a:bodyPr/>
          <a:lstStyle/>
          <a:p>
            <a:r>
              <a:rPr lang="en-US"/>
              <a:t>My Work</a:t>
            </a:r>
          </a:p>
        </p:txBody>
      </p:sp>
    </p:spTree>
    <p:extLst>
      <p:ext uri="{BB962C8B-B14F-4D97-AF65-F5344CB8AC3E}">
        <p14:creationId xmlns:p14="http://schemas.microsoft.com/office/powerpoint/2010/main" val="628788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E1F26-1D97-19CF-40ED-DC670756CCC6}"/>
              </a:ext>
            </a:extLst>
          </p:cNvPr>
          <p:cNvSpPr>
            <a:spLocks noGrp="1"/>
          </p:cNvSpPr>
          <p:nvPr>
            <p:ph type="ctrTitle"/>
          </p:nvPr>
        </p:nvSpPr>
        <p:spPr/>
        <p:txBody>
          <a:bodyPr/>
          <a:lstStyle/>
          <a:p>
            <a:r>
              <a:rPr lang="en-US" dirty="0"/>
              <a:t>Demo!</a:t>
            </a:r>
          </a:p>
        </p:txBody>
      </p:sp>
      <p:sp>
        <p:nvSpPr>
          <p:cNvPr id="3" name="Subtitle 2">
            <a:extLst>
              <a:ext uri="{FF2B5EF4-FFF2-40B4-BE49-F238E27FC236}">
                <a16:creationId xmlns:a16="http://schemas.microsoft.com/office/drawing/2014/main" id="{2A1CB16D-F0B2-EC2D-B11B-669C45F76187}"/>
              </a:ext>
            </a:extLst>
          </p:cNvPr>
          <p:cNvSpPr>
            <a:spLocks noGrp="1"/>
          </p:cNvSpPr>
          <p:nvPr>
            <p:ph type="subTitle" idx="1"/>
          </p:nvPr>
        </p:nvSpPr>
        <p:spPr/>
        <p:txBody>
          <a:bodyPr/>
          <a:lstStyle/>
          <a:p>
            <a:r>
              <a:rPr lang="en-US" dirty="0"/>
              <a:t>(not live)</a:t>
            </a:r>
          </a:p>
        </p:txBody>
      </p:sp>
      <p:sp>
        <p:nvSpPr>
          <p:cNvPr id="4" name="Text Placeholder 3">
            <a:extLst>
              <a:ext uri="{FF2B5EF4-FFF2-40B4-BE49-F238E27FC236}">
                <a16:creationId xmlns:a16="http://schemas.microsoft.com/office/drawing/2014/main" id="{CC1ED97A-E7E2-4EE9-5EA5-FE37874B1AE3}"/>
              </a:ext>
            </a:extLst>
          </p:cNvPr>
          <p:cNvSpPr>
            <a:spLocks noGrp="1"/>
          </p:cNvSpPr>
          <p:nvPr>
            <p:ph type="body" sz="quarter" idx="10"/>
          </p:nvPr>
        </p:nvSpPr>
        <p:spPr/>
        <p:txBody>
          <a:bodyPr/>
          <a:lstStyle/>
          <a:p>
            <a:endParaRPr lang="en-US"/>
          </a:p>
        </p:txBody>
      </p:sp>
      <p:sp>
        <p:nvSpPr>
          <p:cNvPr id="5" name="Slide Number Placeholder 4">
            <a:extLst>
              <a:ext uri="{FF2B5EF4-FFF2-40B4-BE49-F238E27FC236}">
                <a16:creationId xmlns:a16="http://schemas.microsoft.com/office/drawing/2014/main" id="{EBA147FD-A39B-D24C-8B62-F836C7919B1A}"/>
              </a:ext>
            </a:extLst>
          </p:cNvPr>
          <p:cNvSpPr>
            <a:spLocks noGrp="1"/>
          </p:cNvSpPr>
          <p:nvPr>
            <p:ph type="sldNum" sz="quarter" idx="4"/>
          </p:nvPr>
        </p:nvSpPr>
        <p:spPr/>
        <p:txBody>
          <a:bodyPr/>
          <a:lstStyle/>
          <a:p>
            <a:pPr algn="l"/>
            <a:fld id="{DFAB4A35-254A-4129-B508-C0D4E219414D}" type="slidenum">
              <a:rPr lang="en-US" smtClean="0"/>
              <a:pPr algn="l"/>
              <a:t>18</a:t>
            </a:fld>
            <a:endParaRPr lang="en-US"/>
          </a:p>
        </p:txBody>
      </p:sp>
      <p:pic>
        <p:nvPicPr>
          <p:cNvPr id="6" name="small-demo">
            <a:hlinkClick r:id="" action="ppaction://media"/>
            <a:extLst>
              <a:ext uri="{FF2B5EF4-FFF2-40B4-BE49-F238E27FC236}">
                <a16:creationId xmlns:a16="http://schemas.microsoft.com/office/drawing/2014/main" id="{0341393C-0E61-3F88-72D4-5B7CDF35F48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53322" y="112230"/>
            <a:ext cx="6858000" cy="4572000"/>
          </a:xfrm>
          <a:prstGeom prst="rect">
            <a:avLst/>
          </a:prstGeom>
        </p:spPr>
      </p:pic>
    </p:spTree>
    <p:extLst>
      <p:ext uri="{BB962C8B-B14F-4D97-AF65-F5344CB8AC3E}">
        <p14:creationId xmlns:p14="http://schemas.microsoft.com/office/powerpoint/2010/main" val="479219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7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FA810-4ED7-2A4B-365B-95031E562D90}"/>
              </a:ext>
            </a:extLst>
          </p:cNvPr>
          <p:cNvSpPr>
            <a:spLocks noGrp="1"/>
          </p:cNvSpPr>
          <p:nvPr>
            <p:ph type="ctrTitle"/>
          </p:nvPr>
        </p:nvSpPr>
        <p:spPr/>
        <p:txBody>
          <a:bodyPr/>
          <a:lstStyle/>
          <a:p>
            <a:r>
              <a:rPr lang="en-US" dirty="0"/>
              <a:t>Control Planes</a:t>
            </a:r>
          </a:p>
        </p:txBody>
      </p:sp>
      <p:sp>
        <p:nvSpPr>
          <p:cNvPr id="3" name="Text Placeholder 2">
            <a:extLst>
              <a:ext uri="{FF2B5EF4-FFF2-40B4-BE49-F238E27FC236}">
                <a16:creationId xmlns:a16="http://schemas.microsoft.com/office/drawing/2014/main" id="{D03D728B-3492-6A20-9EC4-33FEDD42166A}"/>
              </a:ext>
            </a:extLst>
          </p:cNvPr>
          <p:cNvSpPr>
            <a:spLocks noGrp="1"/>
          </p:cNvSpPr>
          <p:nvPr>
            <p:ph type="body" sz="quarter" idx="10"/>
          </p:nvPr>
        </p:nvSpPr>
        <p:spPr/>
        <p:txBody>
          <a:bodyPr/>
          <a:lstStyle/>
          <a:p>
            <a:r>
              <a:rPr lang="en-US"/>
              <a:t>Related Work: Control Planes</a:t>
            </a:r>
          </a:p>
        </p:txBody>
      </p:sp>
      <p:sp>
        <p:nvSpPr>
          <p:cNvPr id="4" name="Content Placeholder 3">
            <a:extLst>
              <a:ext uri="{FF2B5EF4-FFF2-40B4-BE49-F238E27FC236}">
                <a16:creationId xmlns:a16="http://schemas.microsoft.com/office/drawing/2014/main" id="{09FF155A-59A9-9109-935D-CC30F73E1142}"/>
              </a:ext>
            </a:extLst>
          </p:cNvPr>
          <p:cNvSpPr>
            <a:spLocks noGrp="1"/>
          </p:cNvSpPr>
          <p:nvPr>
            <p:ph idx="1"/>
          </p:nvPr>
        </p:nvSpPr>
        <p:spPr>
          <a:xfrm>
            <a:off x="444317" y="1407700"/>
            <a:ext cx="8015594" cy="2810633"/>
          </a:xfrm>
        </p:spPr>
        <p:txBody>
          <a:bodyPr vert="horz" lIns="91440" tIns="45720" rIns="91440" bIns="45720" rtlCol="0" anchor="t">
            <a:normAutofit fontScale="92500" lnSpcReduction="20000"/>
          </a:bodyPr>
          <a:lstStyle/>
          <a:p>
            <a:pPr>
              <a:spcAft>
                <a:spcPts val="1200"/>
              </a:spcAft>
            </a:pPr>
            <a:r>
              <a:rPr lang="en-US" dirty="0" err="1">
                <a:solidFill>
                  <a:srgbClr val="252626"/>
                </a:solidFill>
              </a:rPr>
              <a:t>OpenWhisk</a:t>
            </a:r>
            <a:endParaRPr lang="en-US" dirty="0">
              <a:solidFill>
                <a:srgbClr val="252626"/>
              </a:solidFill>
            </a:endParaRPr>
          </a:p>
          <a:p>
            <a:pPr lvl="1">
              <a:spcAft>
                <a:spcPts val="1200"/>
              </a:spcAft>
            </a:pPr>
            <a:r>
              <a:rPr lang="en-US" dirty="0">
                <a:solidFill>
                  <a:srgbClr val="252626"/>
                </a:solidFill>
              </a:rPr>
              <a:t>Highly popular open-source system</a:t>
            </a:r>
          </a:p>
          <a:p>
            <a:pPr lvl="1">
              <a:spcAft>
                <a:spcPts val="1200"/>
              </a:spcAft>
            </a:pPr>
            <a:r>
              <a:rPr lang="en-US" dirty="0">
                <a:solidFill>
                  <a:srgbClr val="252626"/>
                </a:solidFill>
              </a:rPr>
              <a:t>Production </a:t>
            </a:r>
            <a:r>
              <a:rPr lang="en-US" dirty="0" err="1">
                <a:solidFill>
                  <a:srgbClr val="252626"/>
                </a:solidFill>
              </a:rPr>
              <a:t>FaaS</a:t>
            </a:r>
            <a:r>
              <a:rPr lang="en-US" dirty="0">
                <a:solidFill>
                  <a:srgbClr val="252626"/>
                </a:solidFill>
              </a:rPr>
              <a:t> offering of IBM</a:t>
            </a:r>
          </a:p>
          <a:p>
            <a:pPr lvl="1">
              <a:spcAft>
                <a:spcPts val="1200"/>
              </a:spcAft>
            </a:pPr>
            <a:r>
              <a:rPr lang="en-US" dirty="0">
                <a:solidFill>
                  <a:srgbClr val="252626"/>
                </a:solidFill>
              </a:rPr>
              <a:t>Most popular with research papers as control plane</a:t>
            </a:r>
          </a:p>
          <a:p>
            <a:pPr>
              <a:spcAft>
                <a:spcPts val="1200"/>
              </a:spcAft>
            </a:pPr>
            <a:r>
              <a:rPr lang="en-US" dirty="0">
                <a:solidFill>
                  <a:srgbClr val="252626"/>
                </a:solidFill>
              </a:rPr>
              <a:t>Production open-source: </a:t>
            </a:r>
            <a:r>
              <a:rPr lang="en-US" dirty="0" err="1">
                <a:solidFill>
                  <a:srgbClr val="252626"/>
                </a:solidFill>
              </a:rPr>
              <a:t>OpenFaas</a:t>
            </a:r>
            <a:r>
              <a:rPr lang="en-US" dirty="0">
                <a:solidFill>
                  <a:srgbClr val="252626"/>
                </a:solidFill>
              </a:rPr>
              <a:t>, </a:t>
            </a:r>
            <a:r>
              <a:rPr lang="en-US" dirty="0" err="1">
                <a:solidFill>
                  <a:srgbClr val="252626"/>
                </a:solidFill>
              </a:rPr>
              <a:t>kNative</a:t>
            </a:r>
            <a:r>
              <a:rPr lang="en-US" dirty="0">
                <a:solidFill>
                  <a:srgbClr val="252626"/>
                </a:solidFill>
              </a:rPr>
              <a:t>, </a:t>
            </a:r>
            <a:r>
              <a:rPr lang="en-US" dirty="0" err="1">
                <a:solidFill>
                  <a:srgbClr val="252626"/>
                </a:solidFill>
              </a:rPr>
              <a:t>Nuclio</a:t>
            </a:r>
            <a:endParaRPr lang="en-US" dirty="0">
              <a:solidFill>
                <a:srgbClr val="252626"/>
              </a:solidFill>
            </a:endParaRPr>
          </a:p>
          <a:p>
            <a:pPr>
              <a:spcAft>
                <a:spcPts val="1200"/>
              </a:spcAft>
            </a:pPr>
            <a:r>
              <a:rPr lang="en-US" dirty="0" err="1">
                <a:solidFill>
                  <a:srgbClr val="252626"/>
                </a:solidFill>
              </a:rPr>
              <a:t>FuncX</a:t>
            </a:r>
            <a:r>
              <a:rPr lang="en-US" dirty="0">
                <a:solidFill>
                  <a:srgbClr val="252626"/>
                </a:solidFill>
              </a:rPr>
              <a:t> – HPC (</a:t>
            </a:r>
            <a:r>
              <a:rPr lang="en-US" sz="1800" b="0" i="0" dirty="0">
                <a:solidFill>
                  <a:srgbClr val="252626"/>
                </a:solidFill>
                <a:effectLst/>
              </a:rPr>
              <a:t>Chard</a:t>
            </a:r>
            <a:r>
              <a:rPr lang="en-US" sz="1800" dirty="0">
                <a:solidFill>
                  <a:schemeClr val="tx1"/>
                </a:solidFill>
              </a:rPr>
              <a:t> et al.</a:t>
            </a:r>
            <a:r>
              <a:rPr lang="en-US" dirty="0">
                <a:solidFill>
                  <a:srgbClr val="252626"/>
                </a:solidFill>
              </a:rPr>
              <a:t> </a:t>
            </a:r>
            <a:r>
              <a:rPr lang="en-US" i="1" dirty="0">
                <a:solidFill>
                  <a:srgbClr val="252626"/>
                </a:solidFill>
              </a:rPr>
              <a:t>HPDC</a:t>
            </a:r>
            <a:r>
              <a:rPr lang="en-US" dirty="0">
                <a:solidFill>
                  <a:srgbClr val="252626"/>
                </a:solidFill>
              </a:rPr>
              <a:t> ‘20)</a:t>
            </a:r>
          </a:p>
          <a:p>
            <a:pPr>
              <a:spcAft>
                <a:spcPts val="1200"/>
              </a:spcAft>
            </a:pPr>
            <a:r>
              <a:rPr lang="en-US" dirty="0" err="1">
                <a:solidFill>
                  <a:srgbClr val="252626"/>
                </a:solidFill>
              </a:rPr>
              <a:t>XFaaS</a:t>
            </a:r>
            <a:r>
              <a:rPr lang="en-US" dirty="0">
                <a:solidFill>
                  <a:srgbClr val="252626"/>
                </a:solidFill>
              </a:rPr>
              <a:t> – Meta (</a:t>
            </a:r>
            <a:r>
              <a:rPr lang="en-US" dirty="0" err="1"/>
              <a:t>Sahraei</a:t>
            </a:r>
            <a:r>
              <a:rPr lang="en-US" dirty="0"/>
              <a:t> et al.</a:t>
            </a:r>
            <a:r>
              <a:rPr lang="en-US" dirty="0">
                <a:solidFill>
                  <a:srgbClr val="252626"/>
                </a:solidFill>
              </a:rPr>
              <a:t> </a:t>
            </a:r>
            <a:r>
              <a:rPr lang="en-US" i="1" dirty="0">
                <a:solidFill>
                  <a:srgbClr val="252626"/>
                </a:solidFill>
              </a:rPr>
              <a:t>SOSP ‘23</a:t>
            </a:r>
            <a:r>
              <a:rPr lang="en-US" dirty="0">
                <a:solidFill>
                  <a:srgbClr val="252626"/>
                </a:solidFill>
              </a:rPr>
              <a:t>)</a:t>
            </a:r>
          </a:p>
          <a:p>
            <a:pPr>
              <a:spcAft>
                <a:spcPts val="1200"/>
              </a:spcAft>
            </a:pPr>
            <a:r>
              <a:rPr lang="en-US" dirty="0" err="1">
                <a:solidFill>
                  <a:srgbClr val="252626"/>
                </a:solidFill>
              </a:rPr>
              <a:t>Nightcore</a:t>
            </a:r>
            <a:r>
              <a:rPr lang="en-US" dirty="0">
                <a:solidFill>
                  <a:srgbClr val="252626"/>
                </a:solidFill>
              </a:rPr>
              <a:t> (Jia</a:t>
            </a:r>
            <a:r>
              <a:rPr lang="en-US" sz="1800" dirty="0">
                <a:solidFill>
                  <a:schemeClr val="tx1"/>
                </a:solidFill>
              </a:rPr>
              <a:t> et al.</a:t>
            </a:r>
            <a:r>
              <a:rPr lang="en-US" dirty="0">
                <a:solidFill>
                  <a:srgbClr val="252626"/>
                </a:solidFill>
              </a:rPr>
              <a:t> </a:t>
            </a:r>
            <a:r>
              <a:rPr lang="en-US" i="1" dirty="0">
                <a:solidFill>
                  <a:srgbClr val="252626"/>
                </a:solidFill>
              </a:rPr>
              <a:t>ASPLOS </a:t>
            </a:r>
            <a:r>
              <a:rPr lang="en-US" dirty="0">
                <a:solidFill>
                  <a:srgbClr val="252626"/>
                </a:solidFill>
              </a:rPr>
              <a:t>‘21)</a:t>
            </a:r>
          </a:p>
        </p:txBody>
      </p:sp>
      <p:sp>
        <p:nvSpPr>
          <p:cNvPr id="5" name="Slide Number Placeholder 4">
            <a:extLst>
              <a:ext uri="{FF2B5EF4-FFF2-40B4-BE49-F238E27FC236}">
                <a16:creationId xmlns:a16="http://schemas.microsoft.com/office/drawing/2014/main" id="{58E8ACA5-AAFB-9929-1BDD-7CF3DC2E351F}"/>
              </a:ext>
            </a:extLst>
          </p:cNvPr>
          <p:cNvSpPr>
            <a:spLocks noGrp="1"/>
          </p:cNvSpPr>
          <p:nvPr>
            <p:ph type="sldNum" sz="quarter" idx="4"/>
          </p:nvPr>
        </p:nvSpPr>
        <p:spPr/>
        <p:txBody>
          <a:bodyPr/>
          <a:lstStyle/>
          <a:p>
            <a:pPr algn="l"/>
            <a:fld id="{DFAB4A35-254A-4129-B508-C0D4E219414D}" type="slidenum">
              <a:rPr lang="en-US" smtClean="0"/>
              <a:pPr algn="l"/>
              <a:t>19</a:t>
            </a:fld>
            <a:endParaRPr lang="en-US"/>
          </a:p>
        </p:txBody>
      </p:sp>
    </p:spTree>
    <p:extLst>
      <p:ext uri="{BB962C8B-B14F-4D97-AF65-F5344CB8AC3E}">
        <p14:creationId xmlns:p14="http://schemas.microsoft.com/office/powerpoint/2010/main" val="2950663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E51BC-243D-4C81-806B-60C97CB73A84}"/>
              </a:ext>
            </a:extLst>
          </p:cNvPr>
          <p:cNvSpPr>
            <a:spLocks noGrp="1"/>
          </p:cNvSpPr>
          <p:nvPr>
            <p:ph type="ctrTitle"/>
          </p:nvPr>
        </p:nvSpPr>
        <p:spPr/>
        <p:txBody>
          <a:bodyPr/>
          <a:lstStyle/>
          <a:p>
            <a:r>
              <a:rPr lang="en-US"/>
              <a:t>Outline</a:t>
            </a:r>
          </a:p>
        </p:txBody>
      </p:sp>
      <p:sp>
        <p:nvSpPr>
          <p:cNvPr id="3" name="Subtitle 2">
            <a:extLst>
              <a:ext uri="{FF2B5EF4-FFF2-40B4-BE49-F238E27FC236}">
                <a16:creationId xmlns:a16="http://schemas.microsoft.com/office/drawing/2014/main" id="{75733D27-9C05-461A-89EE-70980E327B5C}"/>
              </a:ext>
            </a:extLst>
          </p:cNvPr>
          <p:cNvSpPr>
            <a:spLocks noGrp="1"/>
          </p:cNvSpPr>
          <p:nvPr>
            <p:ph type="subTitle" idx="1"/>
          </p:nvPr>
        </p:nvSpPr>
        <p:spPr/>
        <p:txBody>
          <a:bodyPr/>
          <a:lstStyle/>
          <a:p>
            <a:r>
              <a:rPr lang="en-US" dirty="0"/>
              <a:t>What is Serverless Computing / Function-as-a-Service (</a:t>
            </a:r>
            <a:r>
              <a:rPr lang="en-US" dirty="0" err="1"/>
              <a:t>FaaS</a:t>
            </a:r>
            <a:r>
              <a:rPr lang="en-US" dirty="0"/>
              <a:t>)?</a:t>
            </a:r>
          </a:p>
          <a:p>
            <a:r>
              <a:rPr lang="en-US" dirty="0" err="1"/>
              <a:t>FaaS</a:t>
            </a:r>
            <a:r>
              <a:rPr lang="en-US" dirty="0"/>
              <a:t> Challenges</a:t>
            </a:r>
          </a:p>
          <a:p>
            <a:r>
              <a:rPr lang="en-US" dirty="0"/>
              <a:t>Low Latency via Locality</a:t>
            </a:r>
          </a:p>
          <a:p>
            <a:r>
              <a:rPr lang="en-US" sz="1800" i="0" dirty="0" err="1">
                <a:effectLst/>
                <a:latin typeface="+mj-lt"/>
              </a:rPr>
              <a:t>Ilúvatar</a:t>
            </a:r>
            <a:r>
              <a:rPr lang="en-US" sz="1800" i="0" dirty="0">
                <a:effectLst/>
                <a:latin typeface="+mj-lt"/>
              </a:rPr>
              <a:t> Serverless Platform</a:t>
            </a:r>
            <a:endParaRPr lang="en-US" dirty="0"/>
          </a:p>
          <a:p>
            <a:r>
              <a:rPr lang="en-US" dirty="0"/>
              <a:t>Black-Box GPUs for Serverless</a:t>
            </a:r>
          </a:p>
        </p:txBody>
      </p:sp>
      <p:sp>
        <p:nvSpPr>
          <p:cNvPr id="4" name="Text Placeholder 3">
            <a:extLst>
              <a:ext uri="{FF2B5EF4-FFF2-40B4-BE49-F238E27FC236}">
                <a16:creationId xmlns:a16="http://schemas.microsoft.com/office/drawing/2014/main" id="{86ABD35D-BB0D-4123-BCC8-561D491233E7}"/>
              </a:ext>
            </a:extLst>
          </p:cNvPr>
          <p:cNvSpPr>
            <a:spLocks noGrp="1"/>
          </p:cNvSpPr>
          <p:nvPr>
            <p:ph type="body" sz="quarter" idx="10"/>
          </p:nvPr>
        </p:nvSpPr>
        <p:spPr/>
        <p:txBody>
          <a:bodyPr/>
          <a:lstStyle/>
          <a:p>
            <a:endParaRPr lang="en-US"/>
          </a:p>
        </p:txBody>
      </p:sp>
      <p:sp>
        <p:nvSpPr>
          <p:cNvPr id="5" name="Slide Number Placeholder 4">
            <a:extLst>
              <a:ext uri="{FF2B5EF4-FFF2-40B4-BE49-F238E27FC236}">
                <a16:creationId xmlns:a16="http://schemas.microsoft.com/office/drawing/2014/main" id="{C2078E79-DDC4-4AF7-AD1A-B9C4849ECB67}"/>
              </a:ext>
            </a:extLst>
          </p:cNvPr>
          <p:cNvSpPr>
            <a:spLocks noGrp="1"/>
          </p:cNvSpPr>
          <p:nvPr>
            <p:ph type="sldNum" sz="quarter" idx="4"/>
          </p:nvPr>
        </p:nvSpPr>
        <p:spPr/>
        <p:txBody>
          <a:bodyPr/>
          <a:lstStyle/>
          <a:p>
            <a:pPr algn="l"/>
            <a:fld id="{DFAB4A35-254A-4129-B508-C0D4E219414D}" type="slidenum">
              <a:rPr lang="en-US" smtClean="0"/>
              <a:pPr algn="l"/>
              <a:t>2</a:t>
            </a:fld>
            <a:endParaRPr lang="en-US"/>
          </a:p>
        </p:txBody>
      </p:sp>
    </p:spTree>
    <p:extLst>
      <p:ext uri="{BB962C8B-B14F-4D97-AF65-F5344CB8AC3E}">
        <p14:creationId xmlns:p14="http://schemas.microsoft.com/office/powerpoint/2010/main" val="1438737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75220-EA27-4145-2177-32C0EBC75FD4}"/>
              </a:ext>
            </a:extLst>
          </p:cNvPr>
          <p:cNvSpPr>
            <a:spLocks noGrp="1"/>
          </p:cNvSpPr>
          <p:nvPr>
            <p:ph type="ctrTitle"/>
          </p:nvPr>
        </p:nvSpPr>
        <p:spPr/>
        <p:txBody>
          <a:bodyPr/>
          <a:lstStyle/>
          <a:p>
            <a:r>
              <a:rPr lang="en-US" dirty="0"/>
              <a:t>Why make </a:t>
            </a:r>
            <a:r>
              <a:rPr lang="en-US" dirty="0" err="1">
                <a:latin typeface="+mj-lt"/>
              </a:rPr>
              <a:t>Ilúvatar</a:t>
            </a:r>
            <a:r>
              <a:rPr lang="en-US" dirty="0">
                <a:latin typeface="+mj-lt"/>
              </a:rPr>
              <a:t>?</a:t>
            </a:r>
            <a:endParaRPr lang="en-US" dirty="0"/>
          </a:p>
        </p:txBody>
      </p:sp>
      <p:sp>
        <p:nvSpPr>
          <p:cNvPr id="3" name="Text Placeholder 2">
            <a:extLst>
              <a:ext uri="{FF2B5EF4-FFF2-40B4-BE49-F238E27FC236}">
                <a16:creationId xmlns:a16="http://schemas.microsoft.com/office/drawing/2014/main" id="{1C414164-A44D-F1AD-A3EF-401A3E69E0C5}"/>
              </a:ext>
            </a:extLst>
          </p:cNvPr>
          <p:cNvSpPr>
            <a:spLocks noGrp="1"/>
          </p:cNvSpPr>
          <p:nvPr>
            <p:ph type="body" sz="quarter" idx="10"/>
          </p:nvPr>
        </p:nvSpPr>
        <p:spPr/>
        <p:txBody>
          <a:bodyPr/>
          <a:lstStyle/>
          <a:p>
            <a:r>
              <a:rPr lang="en-US" sz="1100" i="0" err="1">
                <a:effectLst/>
                <a:latin typeface="+mj-lt"/>
              </a:rPr>
              <a:t>Ilúvatar</a:t>
            </a:r>
            <a:endParaRPr lang="en-US" sz="1088"/>
          </a:p>
        </p:txBody>
      </p:sp>
      <p:sp>
        <p:nvSpPr>
          <p:cNvPr id="4" name="Content Placeholder 3">
            <a:extLst>
              <a:ext uri="{FF2B5EF4-FFF2-40B4-BE49-F238E27FC236}">
                <a16:creationId xmlns:a16="http://schemas.microsoft.com/office/drawing/2014/main" id="{FA6B078C-61CB-4E75-2A44-264C80B0F71E}"/>
              </a:ext>
            </a:extLst>
          </p:cNvPr>
          <p:cNvSpPr>
            <a:spLocks noGrp="1"/>
          </p:cNvSpPr>
          <p:nvPr>
            <p:ph idx="1"/>
          </p:nvPr>
        </p:nvSpPr>
        <p:spPr>
          <a:xfrm>
            <a:off x="382737" y="1257708"/>
            <a:ext cx="3885512" cy="3234424"/>
          </a:xfrm>
        </p:spPr>
        <p:txBody>
          <a:bodyPr vert="horz" lIns="68580" tIns="34290" rIns="68580" bIns="34290" rtlCol="0" anchor="t">
            <a:normAutofit fontScale="92500" lnSpcReduction="20000"/>
          </a:bodyPr>
          <a:lstStyle/>
          <a:p>
            <a:pPr marL="342424" indent="-342424"/>
            <a:r>
              <a:rPr lang="en-US" dirty="0"/>
              <a:t>AWS, GCP, Azure not open-source any time soon</a:t>
            </a:r>
          </a:p>
          <a:p>
            <a:pPr marL="342424" indent="-342424">
              <a:buClr>
                <a:srgbClr val="808080"/>
              </a:buClr>
            </a:pPr>
            <a:r>
              <a:rPr lang="en-US" dirty="0" err="1"/>
              <a:t>OpenWhisk</a:t>
            </a:r>
            <a:r>
              <a:rPr lang="en-US" dirty="0"/>
              <a:t> a popular control plane for researchers</a:t>
            </a:r>
          </a:p>
          <a:p>
            <a:pPr marL="742474" lvl="1" indent="-285274"/>
            <a:r>
              <a:rPr lang="en-US" sz="1575" dirty="0"/>
              <a:t>Open source, general purpose, maintained</a:t>
            </a:r>
            <a:endParaRPr lang="en-US" dirty="0"/>
          </a:p>
          <a:p>
            <a:pPr marL="342424" indent="-285274"/>
            <a:r>
              <a:rPr lang="en-US" dirty="0"/>
              <a:t>Performance problems stemming from design choices</a:t>
            </a:r>
          </a:p>
          <a:p>
            <a:pPr marL="342424" indent="-342424">
              <a:buClr>
                <a:srgbClr val="808080"/>
              </a:buClr>
            </a:pPr>
            <a:r>
              <a:rPr lang="en-US" dirty="0"/>
              <a:t>Major providers see noticeable overhead variance too</a:t>
            </a:r>
          </a:p>
        </p:txBody>
      </p:sp>
      <p:sp>
        <p:nvSpPr>
          <p:cNvPr id="5" name="Slide Number Placeholder 4">
            <a:extLst>
              <a:ext uri="{FF2B5EF4-FFF2-40B4-BE49-F238E27FC236}">
                <a16:creationId xmlns:a16="http://schemas.microsoft.com/office/drawing/2014/main" id="{254E9EC6-A87A-CD01-B001-5766598F210C}"/>
              </a:ext>
            </a:extLst>
          </p:cNvPr>
          <p:cNvSpPr>
            <a:spLocks noGrp="1"/>
          </p:cNvSpPr>
          <p:nvPr>
            <p:ph type="sldNum" sz="quarter" idx="4"/>
          </p:nvPr>
        </p:nvSpPr>
        <p:spPr/>
        <p:txBody>
          <a:bodyPr/>
          <a:lstStyle/>
          <a:p>
            <a:fld id="{330EA680-D336-4FF7-8B7A-9848BB0A1C32}" type="slidenum">
              <a:rPr lang="en-US" smtClean="0"/>
              <a:t>20</a:t>
            </a:fld>
            <a:endParaRPr lang="en-US"/>
          </a:p>
        </p:txBody>
      </p:sp>
      <p:pic>
        <p:nvPicPr>
          <p:cNvPr id="9" name="Picture 8" descr="A picture containing text, screenshot, line, plot&#10;&#10;Description automatically generated">
            <a:extLst>
              <a:ext uri="{FF2B5EF4-FFF2-40B4-BE49-F238E27FC236}">
                <a16:creationId xmlns:a16="http://schemas.microsoft.com/office/drawing/2014/main" id="{D9934150-99C7-5E95-0B42-FB7EAECA1A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6586" y="1909777"/>
            <a:ext cx="4739663" cy="2329664"/>
          </a:xfrm>
          <a:prstGeom prst="rect">
            <a:avLst/>
          </a:prstGeom>
        </p:spPr>
      </p:pic>
      <p:sp>
        <p:nvSpPr>
          <p:cNvPr id="6" name="Arrow: Right 5">
            <a:extLst>
              <a:ext uri="{FF2B5EF4-FFF2-40B4-BE49-F238E27FC236}">
                <a16:creationId xmlns:a16="http://schemas.microsoft.com/office/drawing/2014/main" id="{9FB96557-17FA-62A1-27E9-533CB6EAD115}"/>
              </a:ext>
            </a:extLst>
          </p:cNvPr>
          <p:cNvSpPr/>
          <p:nvPr/>
        </p:nvSpPr>
        <p:spPr>
          <a:xfrm rot="2555888">
            <a:off x="8328253" y="1879345"/>
            <a:ext cx="389925" cy="230483"/>
          </a:xfrm>
          <a:prstGeom prst="rightArrow">
            <a:avLst/>
          </a:prstGeom>
          <a:ln>
            <a:no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350"/>
          </a:p>
        </p:txBody>
      </p:sp>
      <p:sp>
        <p:nvSpPr>
          <p:cNvPr id="7" name="Arrow: Right 6">
            <a:extLst>
              <a:ext uri="{FF2B5EF4-FFF2-40B4-BE49-F238E27FC236}">
                <a16:creationId xmlns:a16="http://schemas.microsoft.com/office/drawing/2014/main" id="{0FD4519A-17D6-CAE1-1B8B-2E09E11DD530}"/>
              </a:ext>
            </a:extLst>
          </p:cNvPr>
          <p:cNvSpPr/>
          <p:nvPr/>
        </p:nvSpPr>
        <p:spPr>
          <a:xfrm rot="1346467">
            <a:off x="4638993" y="3338260"/>
            <a:ext cx="389925" cy="230483"/>
          </a:xfrm>
          <a:prstGeom prst="rightArrow">
            <a:avLst/>
          </a:prstGeom>
          <a:ln>
            <a:no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617448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ECE91-6770-B84C-AF1C-F682435C1662}"/>
              </a:ext>
            </a:extLst>
          </p:cNvPr>
          <p:cNvSpPr>
            <a:spLocks noGrp="1"/>
          </p:cNvSpPr>
          <p:nvPr>
            <p:ph type="ctrTitle"/>
          </p:nvPr>
        </p:nvSpPr>
        <p:spPr/>
        <p:txBody>
          <a:bodyPr/>
          <a:lstStyle/>
          <a:p>
            <a:r>
              <a:rPr lang="en-US" dirty="0"/>
              <a:t>Complexity of Control Plane</a:t>
            </a:r>
          </a:p>
        </p:txBody>
      </p:sp>
      <p:sp>
        <p:nvSpPr>
          <p:cNvPr id="3" name="Text Placeholder 2">
            <a:extLst>
              <a:ext uri="{FF2B5EF4-FFF2-40B4-BE49-F238E27FC236}">
                <a16:creationId xmlns:a16="http://schemas.microsoft.com/office/drawing/2014/main" id="{218EE59A-4081-F337-4C0F-AD8B454D9154}"/>
              </a:ext>
            </a:extLst>
          </p:cNvPr>
          <p:cNvSpPr>
            <a:spLocks noGrp="1"/>
          </p:cNvSpPr>
          <p:nvPr>
            <p:ph type="body" sz="quarter" idx="10"/>
          </p:nvPr>
        </p:nvSpPr>
        <p:spPr/>
        <p:txBody>
          <a:bodyPr/>
          <a:lstStyle/>
          <a:p>
            <a:endParaRPr lang="en-US"/>
          </a:p>
        </p:txBody>
      </p:sp>
      <p:sp>
        <p:nvSpPr>
          <p:cNvPr id="5" name="Slide Number Placeholder 4">
            <a:extLst>
              <a:ext uri="{FF2B5EF4-FFF2-40B4-BE49-F238E27FC236}">
                <a16:creationId xmlns:a16="http://schemas.microsoft.com/office/drawing/2014/main" id="{26270289-FA38-3565-AF54-FF9424CD7AE6}"/>
              </a:ext>
            </a:extLst>
          </p:cNvPr>
          <p:cNvSpPr>
            <a:spLocks noGrp="1"/>
          </p:cNvSpPr>
          <p:nvPr>
            <p:ph type="sldNum" sz="quarter" idx="4"/>
          </p:nvPr>
        </p:nvSpPr>
        <p:spPr/>
        <p:txBody>
          <a:bodyPr/>
          <a:lstStyle/>
          <a:p>
            <a:pPr algn="l"/>
            <a:fld id="{DFAB4A35-254A-4129-B508-C0D4E219414D}" type="slidenum">
              <a:rPr lang="en-US" smtClean="0"/>
              <a:pPr algn="l"/>
              <a:t>21</a:t>
            </a:fld>
            <a:endParaRPr lang="en-US"/>
          </a:p>
        </p:txBody>
      </p:sp>
      <p:cxnSp>
        <p:nvCxnSpPr>
          <p:cNvPr id="19" name="Connector: Curved 18">
            <a:extLst>
              <a:ext uri="{FF2B5EF4-FFF2-40B4-BE49-F238E27FC236}">
                <a16:creationId xmlns:a16="http://schemas.microsoft.com/office/drawing/2014/main" id="{01D71329-4DEE-7FFC-A9D5-37BC480548E2}"/>
              </a:ext>
            </a:extLst>
          </p:cNvPr>
          <p:cNvCxnSpPr>
            <a:cxnSpLocks/>
            <a:stCxn id="10" idx="2"/>
            <a:endCxn id="17" idx="0"/>
          </p:cNvCxnSpPr>
          <p:nvPr/>
        </p:nvCxnSpPr>
        <p:spPr>
          <a:xfrm rot="16200000" flipH="1">
            <a:off x="3579778" y="2608144"/>
            <a:ext cx="651021" cy="400889"/>
          </a:xfrm>
          <a:prstGeom prst="curvedConnector3">
            <a:avLst>
              <a:gd name="adj1" fmla="val 50000"/>
            </a:avLst>
          </a:prstGeom>
          <a:ln w="38100">
            <a:solidFill>
              <a:srgbClr val="9E9A95"/>
            </a:solidFill>
            <a:prstDash val="dash"/>
            <a:tailEnd type="triangle"/>
          </a:ln>
          <a:effectLst/>
        </p:spPr>
        <p:style>
          <a:lnRef idx="2">
            <a:schemeClr val="accent1"/>
          </a:lnRef>
          <a:fillRef idx="0">
            <a:schemeClr val="accent1"/>
          </a:fillRef>
          <a:effectRef idx="1">
            <a:schemeClr val="accent1"/>
          </a:effectRef>
          <a:fontRef idx="minor">
            <a:schemeClr val="tx1"/>
          </a:fontRef>
        </p:style>
      </p:cxnSp>
      <p:grpSp>
        <p:nvGrpSpPr>
          <p:cNvPr id="27" name="Group 26">
            <a:extLst>
              <a:ext uri="{FF2B5EF4-FFF2-40B4-BE49-F238E27FC236}">
                <a16:creationId xmlns:a16="http://schemas.microsoft.com/office/drawing/2014/main" id="{0C828E98-16B4-5C4D-720E-0495DBA5ABD0}"/>
              </a:ext>
            </a:extLst>
          </p:cNvPr>
          <p:cNvGrpSpPr/>
          <p:nvPr/>
        </p:nvGrpSpPr>
        <p:grpSpPr>
          <a:xfrm>
            <a:off x="3577082" y="3134100"/>
            <a:ext cx="1057302" cy="400001"/>
            <a:chOff x="3609052" y="3952426"/>
            <a:chExt cx="1057302" cy="400001"/>
          </a:xfrm>
        </p:grpSpPr>
        <p:sp>
          <p:nvSpPr>
            <p:cNvPr id="17" name="Rectangle 16">
              <a:extLst>
                <a:ext uri="{FF2B5EF4-FFF2-40B4-BE49-F238E27FC236}">
                  <a16:creationId xmlns:a16="http://schemas.microsoft.com/office/drawing/2014/main" id="{FF354560-1B14-A4A2-CB38-711C4444240A}"/>
                </a:ext>
              </a:extLst>
            </p:cNvPr>
            <p:cNvSpPr/>
            <p:nvPr/>
          </p:nvSpPr>
          <p:spPr>
            <a:xfrm>
              <a:off x="3609052" y="3952426"/>
              <a:ext cx="1057302" cy="400001"/>
            </a:xfrm>
            <a:prstGeom prst="rect">
              <a:avLst/>
            </a:prstGeom>
            <a:noFill/>
            <a:ln w="28575">
              <a:solidFill>
                <a:srgbClr val="FF0000"/>
              </a:solidFill>
              <a:prstDash val="dash"/>
            </a:ln>
            <a:effectLst/>
          </p:spPr>
          <p:style>
            <a:lnRef idx="1">
              <a:schemeClr val="accent1"/>
            </a:lnRef>
            <a:fillRef idx="3">
              <a:schemeClr val="accent1"/>
            </a:fillRef>
            <a:effectRef idx="2">
              <a:schemeClr val="accent1"/>
            </a:effectRef>
            <a:fontRef idx="minor">
              <a:schemeClr val="lt1"/>
            </a:fontRef>
          </p:style>
          <p:txBody>
            <a:bodyPr rtlCol="0" anchor="b"/>
            <a:lstStyle/>
            <a:p>
              <a:endParaRPr lang="en-US" sz="2400">
                <a:solidFill>
                  <a:srgbClr val="FF0000"/>
                </a:solidFill>
              </a:endParaRPr>
            </a:p>
          </p:txBody>
        </p:sp>
        <p:sp>
          <p:nvSpPr>
            <p:cNvPr id="22" name="TextBox 21">
              <a:extLst>
                <a:ext uri="{FF2B5EF4-FFF2-40B4-BE49-F238E27FC236}">
                  <a16:creationId xmlns:a16="http://schemas.microsoft.com/office/drawing/2014/main" id="{188E00D7-BD8E-E0A5-7BDF-30667684D984}"/>
                </a:ext>
              </a:extLst>
            </p:cNvPr>
            <p:cNvSpPr txBox="1"/>
            <p:nvPr/>
          </p:nvSpPr>
          <p:spPr>
            <a:xfrm>
              <a:off x="3748387" y="3983150"/>
              <a:ext cx="842988" cy="338554"/>
            </a:xfrm>
            <a:prstGeom prst="rect">
              <a:avLst/>
            </a:prstGeom>
            <a:noFill/>
          </p:spPr>
          <p:txBody>
            <a:bodyPr wrap="none" rtlCol="0">
              <a:spAutoFit/>
            </a:bodyPr>
            <a:lstStyle/>
            <a:p>
              <a:r>
                <a:rPr lang="en-US" sz="1600" dirty="0">
                  <a:solidFill>
                    <a:srgbClr val="FF0000"/>
                  </a:solidFill>
                </a:rPr>
                <a:t>Worker</a:t>
              </a:r>
            </a:p>
          </p:txBody>
        </p:sp>
      </p:grpSp>
      <p:sp>
        <p:nvSpPr>
          <p:cNvPr id="28" name="Rectangle 27">
            <a:extLst>
              <a:ext uri="{FF2B5EF4-FFF2-40B4-BE49-F238E27FC236}">
                <a16:creationId xmlns:a16="http://schemas.microsoft.com/office/drawing/2014/main" id="{EE3B517C-0D01-4123-B16F-01B3E987C7A8}"/>
              </a:ext>
            </a:extLst>
          </p:cNvPr>
          <p:cNvSpPr/>
          <p:nvPr/>
        </p:nvSpPr>
        <p:spPr>
          <a:xfrm>
            <a:off x="393384" y="2454544"/>
            <a:ext cx="1110295" cy="679556"/>
          </a:xfrm>
          <a:prstGeom prst="rect">
            <a:avLst/>
          </a:prstGeom>
          <a:solidFill>
            <a:schemeClr val="bg1"/>
          </a:solidFill>
          <a:ln w="38100">
            <a:solidFill>
              <a:schemeClr val="accent3">
                <a:lumMod val="75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ysClr val="windowText" lastClr="000000"/>
                </a:solidFill>
              </a:rPr>
              <a:t>Cluster Deployment</a:t>
            </a:r>
          </a:p>
        </p:txBody>
      </p:sp>
      <p:cxnSp>
        <p:nvCxnSpPr>
          <p:cNvPr id="29" name="Connector: Curved 28">
            <a:extLst>
              <a:ext uri="{FF2B5EF4-FFF2-40B4-BE49-F238E27FC236}">
                <a16:creationId xmlns:a16="http://schemas.microsoft.com/office/drawing/2014/main" id="{06515BF0-AD34-91C0-AEB5-8A19A6B3013D}"/>
              </a:ext>
            </a:extLst>
          </p:cNvPr>
          <p:cNvCxnSpPr>
            <a:cxnSpLocks/>
            <a:stCxn id="28" idx="3"/>
            <a:endCxn id="17" idx="1"/>
          </p:cNvCxnSpPr>
          <p:nvPr/>
        </p:nvCxnSpPr>
        <p:spPr>
          <a:xfrm>
            <a:off x="1503679" y="2794322"/>
            <a:ext cx="2073403" cy="539779"/>
          </a:xfrm>
          <a:prstGeom prst="curvedConnector3">
            <a:avLst>
              <a:gd name="adj1" fmla="val 50000"/>
            </a:avLst>
          </a:prstGeom>
          <a:ln w="38100">
            <a:solidFill>
              <a:schemeClr val="accent3">
                <a:lumMod val="75000"/>
              </a:schemeClr>
            </a:solidFill>
            <a:prstDash val="dash"/>
            <a:tailEnd type="triangle"/>
          </a:ln>
          <a:effectLst/>
        </p:spPr>
        <p:style>
          <a:lnRef idx="2">
            <a:schemeClr val="accent1"/>
          </a:lnRef>
          <a:fillRef idx="0">
            <a:schemeClr val="accent1"/>
          </a:fillRef>
          <a:effectRef idx="1">
            <a:schemeClr val="accent1"/>
          </a:effectRef>
          <a:fontRef idx="minor">
            <a:schemeClr val="tx1"/>
          </a:fontRef>
        </p:style>
      </p:cxnSp>
      <p:cxnSp>
        <p:nvCxnSpPr>
          <p:cNvPr id="32" name="Connector: Curved 31">
            <a:extLst>
              <a:ext uri="{FF2B5EF4-FFF2-40B4-BE49-F238E27FC236}">
                <a16:creationId xmlns:a16="http://schemas.microsoft.com/office/drawing/2014/main" id="{A2E2C720-C20D-3B1C-24C7-89BE97F903D7}"/>
              </a:ext>
            </a:extLst>
          </p:cNvPr>
          <p:cNvCxnSpPr>
            <a:cxnSpLocks/>
            <a:stCxn id="28" idx="3"/>
            <a:endCxn id="10" idx="1"/>
          </p:cNvCxnSpPr>
          <p:nvPr/>
        </p:nvCxnSpPr>
        <p:spPr>
          <a:xfrm flipV="1">
            <a:off x="1503679" y="1849224"/>
            <a:ext cx="426381" cy="945098"/>
          </a:xfrm>
          <a:prstGeom prst="curvedConnector3">
            <a:avLst>
              <a:gd name="adj1" fmla="val 50000"/>
            </a:avLst>
          </a:prstGeom>
          <a:ln w="38100">
            <a:solidFill>
              <a:schemeClr val="accent3">
                <a:lumMod val="75000"/>
              </a:schemeClr>
            </a:solidFill>
            <a:prstDash val="dash"/>
            <a:tailEnd type="triangle"/>
          </a:ln>
          <a:effectLst/>
        </p:spPr>
        <p:style>
          <a:lnRef idx="2">
            <a:schemeClr val="accent1"/>
          </a:lnRef>
          <a:fillRef idx="0">
            <a:schemeClr val="accent1"/>
          </a:fillRef>
          <a:effectRef idx="1">
            <a:schemeClr val="accent1"/>
          </a:effectRef>
          <a:fontRef idx="minor">
            <a:schemeClr val="tx1"/>
          </a:fontRef>
        </p:style>
      </p:cxnSp>
      <p:grpSp>
        <p:nvGrpSpPr>
          <p:cNvPr id="45" name="Group 44">
            <a:extLst>
              <a:ext uri="{FF2B5EF4-FFF2-40B4-BE49-F238E27FC236}">
                <a16:creationId xmlns:a16="http://schemas.microsoft.com/office/drawing/2014/main" id="{DF85BB12-AB1C-6A3E-2F57-9CA6F27F93DC}"/>
              </a:ext>
            </a:extLst>
          </p:cNvPr>
          <p:cNvGrpSpPr/>
          <p:nvPr/>
        </p:nvGrpSpPr>
        <p:grpSpPr>
          <a:xfrm>
            <a:off x="1876213" y="1208280"/>
            <a:ext cx="3603414" cy="1274799"/>
            <a:chOff x="2928620" y="1227370"/>
            <a:chExt cx="1905336" cy="1274799"/>
          </a:xfrm>
        </p:grpSpPr>
        <p:sp>
          <p:nvSpPr>
            <p:cNvPr id="10" name="Rectangle 9">
              <a:extLst>
                <a:ext uri="{FF2B5EF4-FFF2-40B4-BE49-F238E27FC236}">
                  <a16:creationId xmlns:a16="http://schemas.microsoft.com/office/drawing/2014/main" id="{00CBAE2F-D122-ECCB-9D28-8D2F80A0E55D}"/>
                </a:ext>
              </a:extLst>
            </p:cNvPr>
            <p:cNvSpPr/>
            <p:nvPr/>
          </p:nvSpPr>
          <p:spPr>
            <a:xfrm>
              <a:off x="2957092" y="1234459"/>
              <a:ext cx="1876864" cy="1267710"/>
            </a:xfrm>
            <a:prstGeom prst="rect">
              <a:avLst/>
            </a:prstGeom>
            <a:solidFill>
              <a:schemeClr val="bg1"/>
            </a:solidFill>
            <a:ln w="38100">
              <a:solidFill>
                <a:schemeClr val="bg1">
                  <a:lumMod val="65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dirty="0">
                <a:solidFill>
                  <a:sysClr val="windowText" lastClr="000000"/>
                </a:solidFill>
              </a:endParaRPr>
            </a:p>
          </p:txBody>
        </p:sp>
        <p:sp>
          <p:nvSpPr>
            <p:cNvPr id="44" name="TextBox 43">
              <a:extLst>
                <a:ext uri="{FF2B5EF4-FFF2-40B4-BE49-F238E27FC236}">
                  <a16:creationId xmlns:a16="http://schemas.microsoft.com/office/drawing/2014/main" id="{E193ED89-AED7-685B-DF3E-BDE55F376D6E}"/>
                </a:ext>
              </a:extLst>
            </p:cNvPr>
            <p:cNvSpPr txBox="1"/>
            <p:nvPr/>
          </p:nvSpPr>
          <p:spPr>
            <a:xfrm>
              <a:off x="2928620" y="1227370"/>
              <a:ext cx="1072730" cy="338554"/>
            </a:xfrm>
            <a:prstGeom prst="rect">
              <a:avLst/>
            </a:prstGeom>
            <a:noFill/>
          </p:spPr>
          <p:txBody>
            <a:bodyPr wrap="none" rtlCol="0">
              <a:spAutoFit/>
            </a:bodyPr>
            <a:lstStyle/>
            <a:p>
              <a:r>
                <a:rPr lang="en-US" sz="1600" dirty="0">
                  <a:solidFill>
                    <a:srgbClr val="969696"/>
                  </a:solidFill>
                </a:rPr>
                <a:t>Controller</a:t>
              </a:r>
            </a:p>
          </p:txBody>
        </p:sp>
      </p:grpSp>
      <p:grpSp>
        <p:nvGrpSpPr>
          <p:cNvPr id="56" name="Group 55">
            <a:extLst>
              <a:ext uri="{FF2B5EF4-FFF2-40B4-BE49-F238E27FC236}">
                <a16:creationId xmlns:a16="http://schemas.microsoft.com/office/drawing/2014/main" id="{BE68E9EA-D656-9941-0FD2-69E6656E50FA}"/>
              </a:ext>
            </a:extLst>
          </p:cNvPr>
          <p:cNvGrpSpPr/>
          <p:nvPr/>
        </p:nvGrpSpPr>
        <p:grpSpPr>
          <a:xfrm>
            <a:off x="3576964" y="3640304"/>
            <a:ext cx="1057302" cy="400001"/>
            <a:chOff x="3609052" y="3952426"/>
            <a:chExt cx="1057302" cy="400001"/>
          </a:xfrm>
        </p:grpSpPr>
        <p:sp>
          <p:nvSpPr>
            <p:cNvPr id="57" name="Rectangle 56">
              <a:extLst>
                <a:ext uri="{FF2B5EF4-FFF2-40B4-BE49-F238E27FC236}">
                  <a16:creationId xmlns:a16="http://schemas.microsoft.com/office/drawing/2014/main" id="{D79DD32B-5067-84EB-201F-7AF7C2AE0922}"/>
                </a:ext>
              </a:extLst>
            </p:cNvPr>
            <p:cNvSpPr/>
            <p:nvPr/>
          </p:nvSpPr>
          <p:spPr>
            <a:xfrm>
              <a:off x="3609052" y="3952426"/>
              <a:ext cx="1057302" cy="400001"/>
            </a:xfrm>
            <a:prstGeom prst="rect">
              <a:avLst/>
            </a:prstGeom>
            <a:noFill/>
            <a:ln w="28575">
              <a:solidFill>
                <a:srgbClr val="FF0000"/>
              </a:solidFill>
              <a:prstDash val="dash"/>
            </a:ln>
            <a:effectLst/>
          </p:spPr>
          <p:style>
            <a:lnRef idx="1">
              <a:schemeClr val="accent1"/>
            </a:lnRef>
            <a:fillRef idx="3">
              <a:schemeClr val="accent1"/>
            </a:fillRef>
            <a:effectRef idx="2">
              <a:schemeClr val="accent1"/>
            </a:effectRef>
            <a:fontRef idx="minor">
              <a:schemeClr val="lt1"/>
            </a:fontRef>
          </p:style>
          <p:txBody>
            <a:bodyPr rtlCol="0" anchor="b"/>
            <a:lstStyle/>
            <a:p>
              <a:endParaRPr lang="en-US" sz="2400">
                <a:solidFill>
                  <a:srgbClr val="FF0000"/>
                </a:solidFill>
              </a:endParaRPr>
            </a:p>
          </p:txBody>
        </p:sp>
        <p:sp>
          <p:nvSpPr>
            <p:cNvPr id="58" name="TextBox 57">
              <a:extLst>
                <a:ext uri="{FF2B5EF4-FFF2-40B4-BE49-F238E27FC236}">
                  <a16:creationId xmlns:a16="http://schemas.microsoft.com/office/drawing/2014/main" id="{34661ABD-F710-7441-AC40-72F33FA88093}"/>
                </a:ext>
              </a:extLst>
            </p:cNvPr>
            <p:cNvSpPr txBox="1"/>
            <p:nvPr/>
          </p:nvSpPr>
          <p:spPr>
            <a:xfrm>
              <a:off x="3748387" y="3983150"/>
              <a:ext cx="842988" cy="338554"/>
            </a:xfrm>
            <a:prstGeom prst="rect">
              <a:avLst/>
            </a:prstGeom>
            <a:noFill/>
          </p:spPr>
          <p:txBody>
            <a:bodyPr wrap="none" rtlCol="0">
              <a:spAutoFit/>
            </a:bodyPr>
            <a:lstStyle/>
            <a:p>
              <a:r>
                <a:rPr lang="en-US" sz="1600" dirty="0">
                  <a:solidFill>
                    <a:srgbClr val="FF0000"/>
                  </a:solidFill>
                </a:rPr>
                <a:t>Worker</a:t>
              </a:r>
            </a:p>
          </p:txBody>
        </p:sp>
      </p:grpSp>
      <p:grpSp>
        <p:nvGrpSpPr>
          <p:cNvPr id="59" name="Group 58">
            <a:extLst>
              <a:ext uri="{FF2B5EF4-FFF2-40B4-BE49-F238E27FC236}">
                <a16:creationId xmlns:a16="http://schemas.microsoft.com/office/drawing/2014/main" id="{5DEE1E8F-19AA-D351-3D3E-EF806BE8D1F7}"/>
              </a:ext>
            </a:extLst>
          </p:cNvPr>
          <p:cNvGrpSpPr/>
          <p:nvPr/>
        </p:nvGrpSpPr>
        <p:grpSpPr>
          <a:xfrm>
            <a:off x="3556784" y="4165752"/>
            <a:ext cx="1057302" cy="400001"/>
            <a:chOff x="3609052" y="3952426"/>
            <a:chExt cx="1057302" cy="400001"/>
          </a:xfrm>
        </p:grpSpPr>
        <p:sp>
          <p:nvSpPr>
            <p:cNvPr id="60" name="Rectangle 59">
              <a:extLst>
                <a:ext uri="{FF2B5EF4-FFF2-40B4-BE49-F238E27FC236}">
                  <a16:creationId xmlns:a16="http://schemas.microsoft.com/office/drawing/2014/main" id="{4162BC52-6E05-31DD-9348-0E4019EED37D}"/>
                </a:ext>
              </a:extLst>
            </p:cNvPr>
            <p:cNvSpPr/>
            <p:nvPr/>
          </p:nvSpPr>
          <p:spPr>
            <a:xfrm>
              <a:off x="3609052" y="3952426"/>
              <a:ext cx="1057302" cy="400001"/>
            </a:xfrm>
            <a:prstGeom prst="rect">
              <a:avLst/>
            </a:prstGeom>
            <a:noFill/>
            <a:ln w="28575">
              <a:solidFill>
                <a:srgbClr val="FF0000"/>
              </a:solidFill>
              <a:prstDash val="dash"/>
            </a:ln>
            <a:effectLst/>
          </p:spPr>
          <p:style>
            <a:lnRef idx="1">
              <a:schemeClr val="accent1"/>
            </a:lnRef>
            <a:fillRef idx="3">
              <a:schemeClr val="accent1"/>
            </a:fillRef>
            <a:effectRef idx="2">
              <a:schemeClr val="accent1"/>
            </a:effectRef>
            <a:fontRef idx="minor">
              <a:schemeClr val="lt1"/>
            </a:fontRef>
          </p:style>
          <p:txBody>
            <a:bodyPr rtlCol="0" anchor="b"/>
            <a:lstStyle/>
            <a:p>
              <a:endParaRPr lang="en-US" sz="2400">
                <a:solidFill>
                  <a:srgbClr val="FF0000"/>
                </a:solidFill>
              </a:endParaRPr>
            </a:p>
          </p:txBody>
        </p:sp>
        <p:sp>
          <p:nvSpPr>
            <p:cNvPr id="61" name="TextBox 60">
              <a:extLst>
                <a:ext uri="{FF2B5EF4-FFF2-40B4-BE49-F238E27FC236}">
                  <a16:creationId xmlns:a16="http://schemas.microsoft.com/office/drawing/2014/main" id="{E50618FD-E7C8-F613-0F97-13B3053986C9}"/>
                </a:ext>
              </a:extLst>
            </p:cNvPr>
            <p:cNvSpPr txBox="1"/>
            <p:nvPr/>
          </p:nvSpPr>
          <p:spPr>
            <a:xfrm>
              <a:off x="3748387" y="3983150"/>
              <a:ext cx="842988" cy="338554"/>
            </a:xfrm>
            <a:prstGeom prst="rect">
              <a:avLst/>
            </a:prstGeom>
            <a:noFill/>
          </p:spPr>
          <p:txBody>
            <a:bodyPr wrap="none" rtlCol="0">
              <a:spAutoFit/>
            </a:bodyPr>
            <a:lstStyle/>
            <a:p>
              <a:r>
                <a:rPr lang="en-US" sz="1600" dirty="0">
                  <a:solidFill>
                    <a:srgbClr val="FF0000"/>
                  </a:solidFill>
                </a:rPr>
                <a:t>Worker</a:t>
              </a:r>
            </a:p>
          </p:txBody>
        </p:sp>
      </p:grpSp>
      <p:grpSp>
        <p:nvGrpSpPr>
          <p:cNvPr id="9" name="Group 8">
            <a:extLst>
              <a:ext uri="{FF2B5EF4-FFF2-40B4-BE49-F238E27FC236}">
                <a16:creationId xmlns:a16="http://schemas.microsoft.com/office/drawing/2014/main" id="{17D28A0D-64D9-4206-9E84-0C08B2BAEE83}"/>
              </a:ext>
            </a:extLst>
          </p:cNvPr>
          <p:cNvGrpSpPr/>
          <p:nvPr/>
        </p:nvGrpSpPr>
        <p:grpSpPr>
          <a:xfrm>
            <a:off x="2010442" y="1485399"/>
            <a:ext cx="3176811" cy="893872"/>
            <a:chOff x="2010442" y="1485399"/>
            <a:chExt cx="3176811" cy="893872"/>
          </a:xfrm>
        </p:grpSpPr>
        <p:sp>
          <p:nvSpPr>
            <p:cNvPr id="49" name="Rectangle: Rounded Corners 48">
              <a:extLst>
                <a:ext uri="{FF2B5EF4-FFF2-40B4-BE49-F238E27FC236}">
                  <a16:creationId xmlns:a16="http://schemas.microsoft.com/office/drawing/2014/main" id="{370AABC5-505B-3153-C493-6B9E41014251}"/>
                </a:ext>
              </a:extLst>
            </p:cNvPr>
            <p:cNvSpPr/>
            <p:nvPr/>
          </p:nvSpPr>
          <p:spPr>
            <a:xfrm>
              <a:off x="2010442" y="1492455"/>
              <a:ext cx="941499" cy="420385"/>
            </a:xfrm>
            <a:prstGeom prst="roundRect">
              <a:avLst/>
            </a:prstGeom>
            <a:noFill/>
            <a:ln w="19050">
              <a:solidFill>
                <a:srgbClr val="969696"/>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Load Balancer</a:t>
              </a:r>
            </a:p>
          </p:txBody>
        </p:sp>
        <p:sp>
          <p:nvSpPr>
            <p:cNvPr id="50" name="Rectangle: Rounded Corners 49">
              <a:extLst>
                <a:ext uri="{FF2B5EF4-FFF2-40B4-BE49-F238E27FC236}">
                  <a16:creationId xmlns:a16="http://schemas.microsoft.com/office/drawing/2014/main" id="{0D9368F5-1A89-20E7-2208-B9379002FB1C}"/>
                </a:ext>
              </a:extLst>
            </p:cNvPr>
            <p:cNvSpPr/>
            <p:nvPr/>
          </p:nvSpPr>
          <p:spPr>
            <a:xfrm>
              <a:off x="2010442" y="1953845"/>
              <a:ext cx="1072730" cy="420385"/>
            </a:xfrm>
            <a:prstGeom prst="roundRect">
              <a:avLst/>
            </a:prstGeom>
            <a:noFill/>
            <a:ln w="19050">
              <a:solidFill>
                <a:srgbClr val="969696"/>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Load Prediction</a:t>
              </a:r>
            </a:p>
          </p:txBody>
        </p:sp>
        <p:sp>
          <p:nvSpPr>
            <p:cNvPr id="51" name="Rectangle: Rounded Corners 50">
              <a:extLst>
                <a:ext uri="{FF2B5EF4-FFF2-40B4-BE49-F238E27FC236}">
                  <a16:creationId xmlns:a16="http://schemas.microsoft.com/office/drawing/2014/main" id="{67AE96D3-6368-8DA8-31FA-7AD5D5036D3F}"/>
                </a:ext>
              </a:extLst>
            </p:cNvPr>
            <p:cNvSpPr/>
            <p:nvPr/>
          </p:nvSpPr>
          <p:spPr>
            <a:xfrm>
              <a:off x="3135339" y="1958886"/>
              <a:ext cx="1072730" cy="420385"/>
            </a:xfrm>
            <a:prstGeom prst="roundRect">
              <a:avLst/>
            </a:prstGeom>
            <a:noFill/>
            <a:ln w="19050">
              <a:solidFill>
                <a:srgbClr val="969696"/>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Monitoring</a:t>
              </a:r>
            </a:p>
          </p:txBody>
        </p:sp>
        <p:sp>
          <p:nvSpPr>
            <p:cNvPr id="62" name="Rectangle: Rounded Corners 61">
              <a:extLst>
                <a:ext uri="{FF2B5EF4-FFF2-40B4-BE49-F238E27FC236}">
                  <a16:creationId xmlns:a16="http://schemas.microsoft.com/office/drawing/2014/main" id="{8886A704-375F-4EE7-B8A0-4E21A47D67FF}"/>
                </a:ext>
              </a:extLst>
            </p:cNvPr>
            <p:cNvSpPr/>
            <p:nvPr/>
          </p:nvSpPr>
          <p:spPr>
            <a:xfrm>
              <a:off x="3008478" y="1490245"/>
              <a:ext cx="837680" cy="420385"/>
            </a:xfrm>
            <a:prstGeom prst="roundRect">
              <a:avLst/>
            </a:prstGeom>
            <a:noFill/>
            <a:ln w="19050">
              <a:solidFill>
                <a:srgbClr val="969696"/>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Worker Scaling</a:t>
              </a:r>
            </a:p>
          </p:txBody>
        </p:sp>
        <p:sp>
          <p:nvSpPr>
            <p:cNvPr id="63" name="Rectangle: Rounded Corners 62">
              <a:extLst>
                <a:ext uri="{FF2B5EF4-FFF2-40B4-BE49-F238E27FC236}">
                  <a16:creationId xmlns:a16="http://schemas.microsoft.com/office/drawing/2014/main" id="{06864FB5-42A4-17DB-85B4-ADA268A8952E}"/>
                </a:ext>
              </a:extLst>
            </p:cNvPr>
            <p:cNvSpPr/>
            <p:nvPr/>
          </p:nvSpPr>
          <p:spPr>
            <a:xfrm>
              <a:off x="3916864" y="1485399"/>
              <a:ext cx="917092" cy="420385"/>
            </a:xfrm>
            <a:prstGeom prst="roundRect">
              <a:avLst/>
            </a:prstGeom>
            <a:noFill/>
            <a:ln w="19050">
              <a:solidFill>
                <a:srgbClr val="969696"/>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Function Scaling</a:t>
              </a:r>
            </a:p>
          </p:txBody>
        </p:sp>
        <p:sp>
          <p:nvSpPr>
            <p:cNvPr id="64" name="Rectangle: Rounded Corners 63">
              <a:extLst>
                <a:ext uri="{FF2B5EF4-FFF2-40B4-BE49-F238E27FC236}">
                  <a16:creationId xmlns:a16="http://schemas.microsoft.com/office/drawing/2014/main" id="{93BE19AF-5F85-9DAF-12FF-1425B97CDC70}"/>
                </a:ext>
              </a:extLst>
            </p:cNvPr>
            <p:cNvSpPr/>
            <p:nvPr/>
          </p:nvSpPr>
          <p:spPr>
            <a:xfrm>
              <a:off x="4270161" y="1949007"/>
              <a:ext cx="917092" cy="420385"/>
            </a:xfrm>
            <a:prstGeom prst="roundRect">
              <a:avLst/>
            </a:prstGeom>
            <a:noFill/>
            <a:ln w="19050">
              <a:solidFill>
                <a:srgbClr val="969696"/>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Billing,</a:t>
              </a:r>
            </a:p>
            <a:p>
              <a:pPr algn="ctr"/>
              <a:r>
                <a:rPr lang="en-US" sz="1400" dirty="0">
                  <a:solidFill>
                    <a:schemeClr val="tx1"/>
                  </a:solidFill>
                </a:rPr>
                <a:t>Upkeep</a:t>
              </a:r>
            </a:p>
          </p:txBody>
        </p:sp>
      </p:grpSp>
      <p:grpSp>
        <p:nvGrpSpPr>
          <p:cNvPr id="12" name="Group 11">
            <a:extLst>
              <a:ext uri="{FF2B5EF4-FFF2-40B4-BE49-F238E27FC236}">
                <a16:creationId xmlns:a16="http://schemas.microsoft.com/office/drawing/2014/main" id="{5FC6B185-9EFB-CE6B-38ED-7C8E59219574}"/>
              </a:ext>
            </a:extLst>
          </p:cNvPr>
          <p:cNvGrpSpPr/>
          <p:nvPr/>
        </p:nvGrpSpPr>
        <p:grpSpPr>
          <a:xfrm>
            <a:off x="4697389" y="1849224"/>
            <a:ext cx="4202771" cy="2828655"/>
            <a:chOff x="4697389" y="1849224"/>
            <a:chExt cx="4202771" cy="2828655"/>
          </a:xfrm>
        </p:grpSpPr>
        <p:grpSp>
          <p:nvGrpSpPr>
            <p:cNvPr id="6" name="Group 5">
              <a:extLst>
                <a:ext uri="{FF2B5EF4-FFF2-40B4-BE49-F238E27FC236}">
                  <a16:creationId xmlns:a16="http://schemas.microsoft.com/office/drawing/2014/main" id="{7CA2F431-631F-5526-57D4-01D57DF00721}"/>
                </a:ext>
              </a:extLst>
            </p:cNvPr>
            <p:cNvGrpSpPr/>
            <p:nvPr/>
          </p:nvGrpSpPr>
          <p:grpSpPr>
            <a:xfrm>
              <a:off x="4697389" y="2641331"/>
              <a:ext cx="4202771" cy="2036548"/>
              <a:chOff x="1500722" y="2855179"/>
              <a:chExt cx="10563182" cy="3381992"/>
            </a:xfrm>
          </p:grpSpPr>
          <p:sp>
            <p:nvSpPr>
              <p:cNvPr id="7" name="Rectangle 6">
                <a:extLst>
                  <a:ext uri="{FF2B5EF4-FFF2-40B4-BE49-F238E27FC236}">
                    <a16:creationId xmlns:a16="http://schemas.microsoft.com/office/drawing/2014/main" id="{ED7C27A0-6205-505A-D549-6B30A2A78375}"/>
                  </a:ext>
                </a:extLst>
              </p:cNvPr>
              <p:cNvSpPr/>
              <p:nvPr/>
            </p:nvSpPr>
            <p:spPr>
              <a:xfrm>
                <a:off x="1607419" y="2916455"/>
                <a:ext cx="10456485" cy="3320716"/>
              </a:xfrm>
              <a:prstGeom prst="rect">
                <a:avLst/>
              </a:prstGeom>
              <a:noFill/>
              <a:ln w="28575">
                <a:solidFill>
                  <a:srgbClr val="FF0000"/>
                </a:solidFill>
                <a:prstDash val="dash"/>
              </a:ln>
              <a:effectLst/>
            </p:spPr>
            <p:style>
              <a:lnRef idx="1">
                <a:schemeClr val="accent1"/>
              </a:lnRef>
              <a:fillRef idx="3">
                <a:schemeClr val="accent1"/>
              </a:fillRef>
              <a:effectRef idx="2">
                <a:schemeClr val="accent1"/>
              </a:effectRef>
              <a:fontRef idx="minor">
                <a:schemeClr val="lt1"/>
              </a:fontRef>
            </p:style>
            <p:txBody>
              <a:bodyPr rtlCol="0" anchor="b"/>
              <a:lstStyle/>
              <a:p>
                <a:endParaRPr lang="en-US" sz="2400">
                  <a:solidFill>
                    <a:srgbClr val="FF0000"/>
                  </a:solidFill>
                </a:endParaRPr>
              </a:p>
            </p:txBody>
          </p:sp>
          <p:sp>
            <p:nvSpPr>
              <p:cNvPr id="8" name="TextBox 7">
                <a:extLst>
                  <a:ext uri="{FF2B5EF4-FFF2-40B4-BE49-F238E27FC236}">
                    <a16:creationId xmlns:a16="http://schemas.microsoft.com/office/drawing/2014/main" id="{56199329-5C7D-9C32-7532-47450827FE6A}"/>
                  </a:ext>
                </a:extLst>
              </p:cNvPr>
              <p:cNvSpPr txBox="1"/>
              <p:nvPr/>
            </p:nvSpPr>
            <p:spPr>
              <a:xfrm>
                <a:off x="1500722" y="2855179"/>
                <a:ext cx="1725428" cy="843329"/>
              </a:xfrm>
              <a:prstGeom prst="rect">
                <a:avLst/>
              </a:prstGeom>
              <a:noFill/>
            </p:spPr>
            <p:txBody>
              <a:bodyPr wrap="none" rtlCol="0">
                <a:spAutoFit/>
              </a:bodyPr>
              <a:lstStyle/>
              <a:p>
                <a:r>
                  <a:rPr lang="en-US" sz="2700" dirty="0">
                    <a:solidFill>
                      <a:srgbClr val="FF0000"/>
                    </a:solidFill>
                  </a:rPr>
                  <a:t>Worker</a:t>
                </a:r>
              </a:p>
            </p:txBody>
          </p:sp>
        </p:grpSp>
        <p:cxnSp>
          <p:nvCxnSpPr>
            <p:cNvPr id="13" name="Connector: Curved 12">
              <a:extLst>
                <a:ext uri="{FF2B5EF4-FFF2-40B4-BE49-F238E27FC236}">
                  <a16:creationId xmlns:a16="http://schemas.microsoft.com/office/drawing/2014/main" id="{EAFD09D8-4009-A282-22BD-0B1DA8FA8EFF}"/>
                </a:ext>
              </a:extLst>
            </p:cNvPr>
            <p:cNvCxnSpPr>
              <a:cxnSpLocks/>
              <a:stCxn id="10" idx="3"/>
              <a:endCxn id="7" idx="0"/>
            </p:cNvCxnSpPr>
            <p:nvPr/>
          </p:nvCxnSpPr>
          <p:spPr>
            <a:xfrm>
              <a:off x="5479627" y="1849224"/>
              <a:ext cx="1340374" cy="829006"/>
            </a:xfrm>
            <a:prstGeom prst="curvedConnector2">
              <a:avLst/>
            </a:prstGeom>
            <a:ln w="38100">
              <a:solidFill>
                <a:srgbClr val="9E9A95"/>
              </a:solidFill>
              <a:prstDash val="dash"/>
              <a:tailEnd type="triangle"/>
            </a:ln>
            <a:effectLst/>
          </p:spPr>
          <p:style>
            <a:lnRef idx="2">
              <a:schemeClr val="accent1"/>
            </a:lnRef>
            <a:fillRef idx="0">
              <a:schemeClr val="accent1"/>
            </a:fillRef>
            <a:effectRef idx="1">
              <a:schemeClr val="accent1"/>
            </a:effectRef>
            <a:fontRef idx="minor">
              <a:schemeClr val="tx1"/>
            </a:fontRef>
          </p:style>
        </p:cxnSp>
        <p:sp>
          <p:nvSpPr>
            <p:cNvPr id="46" name="Rectangle: Rounded Corners 45">
              <a:extLst>
                <a:ext uri="{FF2B5EF4-FFF2-40B4-BE49-F238E27FC236}">
                  <a16:creationId xmlns:a16="http://schemas.microsoft.com/office/drawing/2014/main" id="{CF3424C3-F0E1-B747-3F20-B65330506031}"/>
                </a:ext>
              </a:extLst>
            </p:cNvPr>
            <p:cNvSpPr/>
            <p:nvPr/>
          </p:nvSpPr>
          <p:spPr>
            <a:xfrm>
              <a:off x="4844446" y="3164749"/>
              <a:ext cx="1093119" cy="420385"/>
            </a:xfrm>
            <a:prstGeom prst="roundRect">
              <a:avLst/>
            </a:prstGeom>
            <a:noFill/>
            <a:ln w="19050"/>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Container Pool</a:t>
              </a:r>
            </a:p>
          </p:txBody>
        </p:sp>
        <p:sp>
          <p:nvSpPr>
            <p:cNvPr id="47" name="Rectangle: Rounded Corners 46">
              <a:extLst>
                <a:ext uri="{FF2B5EF4-FFF2-40B4-BE49-F238E27FC236}">
                  <a16:creationId xmlns:a16="http://schemas.microsoft.com/office/drawing/2014/main" id="{8AB7CE0A-B947-9CC0-AFF1-75F76D50C018}"/>
                </a:ext>
              </a:extLst>
            </p:cNvPr>
            <p:cNvSpPr/>
            <p:nvPr/>
          </p:nvSpPr>
          <p:spPr>
            <a:xfrm>
              <a:off x="6033976" y="3147142"/>
              <a:ext cx="1093119" cy="420385"/>
            </a:xfrm>
            <a:prstGeom prst="roundRect">
              <a:avLst/>
            </a:prstGeom>
            <a:noFill/>
            <a:ln w="19050"/>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Data Movement</a:t>
              </a:r>
            </a:p>
          </p:txBody>
        </p:sp>
        <p:sp>
          <p:nvSpPr>
            <p:cNvPr id="48" name="Rectangle: Rounded Corners 47">
              <a:extLst>
                <a:ext uri="{FF2B5EF4-FFF2-40B4-BE49-F238E27FC236}">
                  <a16:creationId xmlns:a16="http://schemas.microsoft.com/office/drawing/2014/main" id="{0372CC31-1BA0-8842-3305-B37B7F03F77B}"/>
                </a:ext>
              </a:extLst>
            </p:cNvPr>
            <p:cNvSpPr/>
            <p:nvPr/>
          </p:nvSpPr>
          <p:spPr>
            <a:xfrm>
              <a:off x="4837325" y="4156400"/>
              <a:ext cx="1093119" cy="420385"/>
            </a:xfrm>
            <a:prstGeom prst="roundRect">
              <a:avLst/>
            </a:prstGeom>
            <a:noFill/>
            <a:ln w="19050"/>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Sandbox Isolation</a:t>
              </a:r>
            </a:p>
          </p:txBody>
        </p:sp>
        <p:sp>
          <p:nvSpPr>
            <p:cNvPr id="52" name="Rectangle: Rounded Corners 51">
              <a:extLst>
                <a:ext uri="{FF2B5EF4-FFF2-40B4-BE49-F238E27FC236}">
                  <a16:creationId xmlns:a16="http://schemas.microsoft.com/office/drawing/2014/main" id="{649C9CEF-0471-D3EE-57E7-AF84D48ED759}"/>
                </a:ext>
              </a:extLst>
            </p:cNvPr>
            <p:cNvSpPr/>
            <p:nvPr/>
          </p:nvSpPr>
          <p:spPr>
            <a:xfrm>
              <a:off x="6013498" y="3649381"/>
              <a:ext cx="1093119" cy="420385"/>
            </a:xfrm>
            <a:prstGeom prst="roundRect">
              <a:avLst/>
            </a:prstGeom>
            <a:noFill/>
            <a:ln w="19050"/>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Queuing</a:t>
              </a:r>
            </a:p>
          </p:txBody>
        </p:sp>
        <p:sp>
          <p:nvSpPr>
            <p:cNvPr id="53" name="Rectangle: Rounded Corners 52">
              <a:extLst>
                <a:ext uri="{FF2B5EF4-FFF2-40B4-BE49-F238E27FC236}">
                  <a16:creationId xmlns:a16="http://schemas.microsoft.com/office/drawing/2014/main" id="{4291B1AD-5894-A247-0C3B-FE65C25E64E0}"/>
                </a:ext>
              </a:extLst>
            </p:cNvPr>
            <p:cNvSpPr/>
            <p:nvPr/>
          </p:nvSpPr>
          <p:spPr>
            <a:xfrm>
              <a:off x="4847435" y="3649381"/>
              <a:ext cx="1093119" cy="420385"/>
            </a:xfrm>
            <a:prstGeom prst="roundRect">
              <a:avLst/>
            </a:prstGeom>
            <a:noFill/>
            <a:ln w="19050"/>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System Load</a:t>
              </a:r>
            </a:p>
          </p:txBody>
        </p:sp>
        <p:sp>
          <p:nvSpPr>
            <p:cNvPr id="54" name="Rectangle: Rounded Corners 53">
              <a:extLst>
                <a:ext uri="{FF2B5EF4-FFF2-40B4-BE49-F238E27FC236}">
                  <a16:creationId xmlns:a16="http://schemas.microsoft.com/office/drawing/2014/main" id="{7E561C81-15A8-08C4-94CB-48BAA38FE1F8}"/>
                </a:ext>
              </a:extLst>
            </p:cNvPr>
            <p:cNvSpPr/>
            <p:nvPr/>
          </p:nvSpPr>
          <p:spPr>
            <a:xfrm>
              <a:off x="7563036" y="4156400"/>
              <a:ext cx="1093119" cy="420385"/>
            </a:xfrm>
            <a:prstGeom prst="roundRect">
              <a:avLst/>
            </a:prstGeom>
            <a:noFill/>
            <a:ln w="19050"/>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Device Control</a:t>
              </a:r>
            </a:p>
          </p:txBody>
        </p:sp>
        <p:sp>
          <p:nvSpPr>
            <p:cNvPr id="55" name="Rectangle: Rounded Corners 54">
              <a:extLst>
                <a:ext uri="{FF2B5EF4-FFF2-40B4-BE49-F238E27FC236}">
                  <a16:creationId xmlns:a16="http://schemas.microsoft.com/office/drawing/2014/main" id="{07E078BA-7936-83C4-D8D3-29F40588C9E6}"/>
                </a:ext>
              </a:extLst>
            </p:cNvPr>
            <p:cNvSpPr/>
            <p:nvPr/>
          </p:nvSpPr>
          <p:spPr>
            <a:xfrm>
              <a:off x="7217086" y="3127445"/>
              <a:ext cx="1235361" cy="420385"/>
            </a:xfrm>
            <a:prstGeom prst="roundRect">
              <a:avLst/>
            </a:prstGeom>
            <a:noFill/>
            <a:ln w="19050"/>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Workload Optimization</a:t>
              </a:r>
            </a:p>
          </p:txBody>
        </p:sp>
        <p:sp>
          <p:nvSpPr>
            <p:cNvPr id="65" name="Rectangle: Rounded Corners 64">
              <a:extLst>
                <a:ext uri="{FF2B5EF4-FFF2-40B4-BE49-F238E27FC236}">
                  <a16:creationId xmlns:a16="http://schemas.microsoft.com/office/drawing/2014/main" id="{005C1F37-0FDD-0FFA-E919-A6FF4D301474}"/>
                </a:ext>
              </a:extLst>
            </p:cNvPr>
            <p:cNvSpPr/>
            <p:nvPr/>
          </p:nvSpPr>
          <p:spPr>
            <a:xfrm>
              <a:off x="6051218" y="4145368"/>
              <a:ext cx="1235361" cy="420385"/>
            </a:xfrm>
            <a:prstGeom prst="roundRect">
              <a:avLst/>
            </a:prstGeom>
            <a:noFill/>
            <a:ln w="19050"/>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Language Runtimes</a:t>
              </a:r>
            </a:p>
          </p:txBody>
        </p:sp>
        <p:sp>
          <p:nvSpPr>
            <p:cNvPr id="66" name="Rectangle: Rounded Corners 65">
              <a:extLst>
                <a:ext uri="{FF2B5EF4-FFF2-40B4-BE49-F238E27FC236}">
                  <a16:creationId xmlns:a16="http://schemas.microsoft.com/office/drawing/2014/main" id="{234BBAEC-BAEB-59E4-1DAB-CF74FCFED52F}"/>
                </a:ext>
              </a:extLst>
            </p:cNvPr>
            <p:cNvSpPr/>
            <p:nvPr/>
          </p:nvSpPr>
          <p:spPr>
            <a:xfrm>
              <a:off x="7319786" y="3671179"/>
              <a:ext cx="1458454" cy="420385"/>
            </a:xfrm>
            <a:prstGeom prst="roundRect">
              <a:avLst/>
            </a:prstGeom>
            <a:noFill/>
            <a:ln w="19050"/>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a:solidFill>
                    <a:schemeClr val="tx1"/>
                  </a:solidFill>
                </a:rPr>
                <a:t>Heterogeneous Compute</a:t>
              </a:r>
            </a:p>
          </p:txBody>
        </p:sp>
      </p:grpSp>
      <p:sp>
        <p:nvSpPr>
          <p:cNvPr id="4" name="Content Placeholder 3">
            <a:extLst>
              <a:ext uri="{FF2B5EF4-FFF2-40B4-BE49-F238E27FC236}">
                <a16:creationId xmlns:a16="http://schemas.microsoft.com/office/drawing/2014/main" id="{03EF0123-F2C3-9CF6-27E4-97BF711FB32E}"/>
              </a:ext>
            </a:extLst>
          </p:cNvPr>
          <p:cNvSpPr>
            <a:spLocks noGrp="1"/>
          </p:cNvSpPr>
          <p:nvPr>
            <p:ph idx="1"/>
          </p:nvPr>
        </p:nvSpPr>
        <p:spPr>
          <a:xfrm>
            <a:off x="131002" y="3558333"/>
            <a:ext cx="3171733" cy="1066159"/>
          </a:xfrm>
        </p:spPr>
        <p:txBody>
          <a:bodyPr vert="horz" lIns="68580" tIns="34290" rIns="68580" bIns="34290" rtlCol="0" anchor="t">
            <a:normAutofit/>
          </a:bodyPr>
          <a:lstStyle/>
          <a:p>
            <a:pPr marL="0" indent="0" algn="ctr">
              <a:buNone/>
            </a:pPr>
            <a:r>
              <a:rPr lang="en-US" dirty="0" err="1"/>
              <a:t>Ilúvatar</a:t>
            </a:r>
            <a:r>
              <a:rPr lang="en-US" dirty="0"/>
              <a:t> enables easy design and experimentation in all these directions.</a:t>
            </a:r>
            <a:endParaRPr lang="en-US" sz="3200" dirty="0"/>
          </a:p>
        </p:txBody>
      </p:sp>
    </p:spTree>
    <p:extLst>
      <p:ext uri="{BB962C8B-B14F-4D97-AF65-F5344CB8AC3E}">
        <p14:creationId xmlns:p14="http://schemas.microsoft.com/office/powerpoint/2010/main" val="1853467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BCB0B-7630-4595-98C7-F7E9A5D5E5F1}"/>
              </a:ext>
            </a:extLst>
          </p:cNvPr>
          <p:cNvSpPr>
            <a:spLocks noGrp="1"/>
          </p:cNvSpPr>
          <p:nvPr>
            <p:ph type="ctrTitle"/>
          </p:nvPr>
        </p:nvSpPr>
        <p:spPr/>
        <p:txBody>
          <a:bodyPr/>
          <a:lstStyle/>
          <a:p>
            <a:r>
              <a:rPr lang="en-US" dirty="0" err="1"/>
              <a:t>Ilúvatar's</a:t>
            </a:r>
            <a:r>
              <a:rPr lang="en-US" dirty="0"/>
              <a:t> Worker-Centric Design</a:t>
            </a:r>
          </a:p>
        </p:txBody>
      </p:sp>
      <p:sp>
        <p:nvSpPr>
          <p:cNvPr id="3" name="Text Placeholder 2">
            <a:extLst>
              <a:ext uri="{FF2B5EF4-FFF2-40B4-BE49-F238E27FC236}">
                <a16:creationId xmlns:a16="http://schemas.microsoft.com/office/drawing/2014/main" id="{4138242F-45C0-BAE7-DEB9-65B32E31CF89}"/>
              </a:ext>
            </a:extLst>
          </p:cNvPr>
          <p:cNvSpPr>
            <a:spLocks noGrp="1"/>
          </p:cNvSpPr>
          <p:nvPr>
            <p:ph type="body" sz="quarter" idx="10"/>
          </p:nvPr>
        </p:nvSpPr>
        <p:spPr/>
        <p:txBody>
          <a:bodyPr vert="horz" lIns="68580" tIns="34290" rIns="68580" bIns="34290" rtlCol="0" anchor="t">
            <a:noAutofit/>
          </a:bodyPr>
          <a:lstStyle/>
          <a:p>
            <a:r>
              <a:rPr lang="en-US" sz="1100" i="0" err="1">
                <a:effectLst/>
                <a:latin typeface="+mj-lt"/>
              </a:rPr>
              <a:t>Ilúvatar</a:t>
            </a:r>
            <a:endParaRPr lang="en-US" sz="1088"/>
          </a:p>
        </p:txBody>
      </p:sp>
      <p:sp>
        <p:nvSpPr>
          <p:cNvPr id="5" name="Slide Number Placeholder 4">
            <a:extLst>
              <a:ext uri="{FF2B5EF4-FFF2-40B4-BE49-F238E27FC236}">
                <a16:creationId xmlns:a16="http://schemas.microsoft.com/office/drawing/2014/main" id="{8094DCF6-7083-2D5B-E2B7-F1BE460E6032}"/>
              </a:ext>
            </a:extLst>
          </p:cNvPr>
          <p:cNvSpPr>
            <a:spLocks noGrp="1"/>
          </p:cNvSpPr>
          <p:nvPr>
            <p:ph type="sldNum" sz="quarter" idx="4"/>
          </p:nvPr>
        </p:nvSpPr>
        <p:spPr/>
        <p:txBody>
          <a:bodyPr/>
          <a:lstStyle/>
          <a:p>
            <a:fld id="{330EA680-D336-4FF7-8B7A-9848BB0A1C32}" type="slidenum">
              <a:rPr lang="en-US" smtClean="0"/>
              <a:t>22</a:t>
            </a:fld>
            <a:endParaRPr lang="en-US"/>
          </a:p>
        </p:txBody>
      </p:sp>
      <p:sp>
        <p:nvSpPr>
          <p:cNvPr id="6" name="Content Placeholder 3">
            <a:extLst>
              <a:ext uri="{FF2B5EF4-FFF2-40B4-BE49-F238E27FC236}">
                <a16:creationId xmlns:a16="http://schemas.microsoft.com/office/drawing/2014/main" id="{61E0E951-E94E-7054-E18A-45C638F20DC1}"/>
              </a:ext>
            </a:extLst>
          </p:cNvPr>
          <p:cNvSpPr txBox="1">
            <a:spLocks/>
          </p:cNvSpPr>
          <p:nvPr/>
        </p:nvSpPr>
        <p:spPr>
          <a:xfrm>
            <a:off x="462440" y="1225528"/>
            <a:ext cx="8015594" cy="1271807"/>
          </a:xfrm>
          <a:prstGeom prst="rect">
            <a:avLst/>
          </a:prstGeom>
        </p:spPr>
        <p:txBody>
          <a:bodyPr vert="horz" lIns="68580" tIns="34290" rIns="68580" bIns="34290" rtlCol="0">
            <a:normAutofit/>
          </a:bodyPr>
          <a:lstStyle>
            <a:lvl1pPr marL="457189" marR="0" indent="-457189" algn="l" defTabSz="609585" rtl="0" eaLnBrk="1" fontAlgn="auto" latinLnBrk="0" hangingPunct="1">
              <a:lnSpc>
                <a:spcPct val="100000"/>
              </a:lnSpc>
              <a:spcBef>
                <a:spcPts val="0"/>
              </a:spcBef>
              <a:spcAft>
                <a:spcPts val="2400"/>
              </a:spcAft>
              <a:buClr>
                <a:schemeClr val="tx1">
                  <a:lumMod val="50000"/>
                  <a:lumOff val="50000"/>
                </a:schemeClr>
              </a:buClr>
              <a:buSzPct val="100000"/>
              <a:buFont typeface="+mj-lt"/>
              <a:buAutoNum type="arabicPeriod"/>
              <a:tabLst/>
              <a:defRPr sz="2400" kern="1200">
                <a:solidFill>
                  <a:srgbClr val="404041"/>
                </a:solidFill>
                <a:latin typeface="Arial"/>
                <a:ea typeface="+mn-ea"/>
                <a:cs typeface="Arial"/>
              </a:defRPr>
            </a:lvl1pPr>
            <a:lvl2pPr marL="990575" indent="-380990"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2pPr>
            <a:lvl3pPr marL="1523962"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3pPr>
            <a:lvl4pPr marL="2133547"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4pPr>
            <a:lvl5pPr marL="2743131"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a:spcAft>
                <a:spcPts val="1200"/>
              </a:spcAft>
            </a:pPr>
            <a:r>
              <a:rPr lang="en-US" sz="1800" dirty="0"/>
              <a:t>Built from the ground-up with simplicity and latency in mind</a:t>
            </a:r>
          </a:p>
          <a:p>
            <a:pPr>
              <a:spcAft>
                <a:spcPts val="1200"/>
              </a:spcAft>
            </a:pPr>
            <a:r>
              <a:rPr lang="en-US" sz="1800" dirty="0"/>
              <a:t>Optimizing the common-case warm starts was high priority</a:t>
            </a:r>
          </a:p>
          <a:p>
            <a:pPr>
              <a:spcAft>
                <a:spcPts val="1200"/>
              </a:spcAft>
            </a:pPr>
            <a:r>
              <a:rPr lang="en-US" sz="1800" dirty="0"/>
              <a:t>Per-worker queue provides overload &amp; overcommitment control</a:t>
            </a:r>
          </a:p>
        </p:txBody>
      </p:sp>
      <p:sp>
        <p:nvSpPr>
          <p:cNvPr id="4" name="Arrow: Right 3">
            <a:extLst>
              <a:ext uri="{FF2B5EF4-FFF2-40B4-BE49-F238E27FC236}">
                <a16:creationId xmlns:a16="http://schemas.microsoft.com/office/drawing/2014/main" id="{2C91B3E3-A77E-5A53-AE78-2712A5A49A33}"/>
              </a:ext>
            </a:extLst>
          </p:cNvPr>
          <p:cNvSpPr/>
          <p:nvPr/>
        </p:nvSpPr>
        <p:spPr>
          <a:xfrm>
            <a:off x="6920081" y="2959634"/>
            <a:ext cx="1100669" cy="793376"/>
          </a:xfrm>
          <a:prstGeom prst="rightArrow">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a:solidFill>
                  <a:sysClr val="windowText" lastClr="000000"/>
                </a:solidFill>
              </a:rPr>
              <a:t>Run in Container</a:t>
            </a:r>
          </a:p>
        </p:txBody>
      </p:sp>
      <p:grpSp>
        <p:nvGrpSpPr>
          <p:cNvPr id="28" name="Group 27">
            <a:extLst>
              <a:ext uri="{FF2B5EF4-FFF2-40B4-BE49-F238E27FC236}">
                <a16:creationId xmlns:a16="http://schemas.microsoft.com/office/drawing/2014/main" id="{A123B9ED-B614-41FC-B4E7-C55FE0163ADE}"/>
              </a:ext>
            </a:extLst>
          </p:cNvPr>
          <p:cNvGrpSpPr/>
          <p:nvPr/>
        </p:nvGrpSpPr>
        <p:grpSpPr>
          <a:xfrm>
            <a:off x="5506570" y="3090326"/>
            <a:ext cx="3496925" cy="1545048"/>
            <a:chOff x="7342094" y="4101184"/>
            <a:chExt cx="4662566" cy="2060064"/>
          </a:xfrm>
        </p:grpSpPr>
        <p:grpSp>
          <p:nvGrpSpPr>
            <p:cNvPr id="10" name="Group 9">
              <a:extLst>
                <a:ext uri="{FF2B5EF4-FFF2-40B4-BE49-F238E27FC236}">
                  <a16:creationId xmlns:a16="http://schemas.microsoft.com/office/drawing/2014/main" id="{C3E3FA9C-5202-255C-DDE4-6D5000CA2212}"/>
                </a:ext>
              </a:extLst>
            </p:cNvPr>
            <p:cNvGrpSpPr/>
            <p:nvPr/>
          </p:nvGrpSpPr>
          <p:grpSpPr>
            <a:xfrm>
              <a:off x="10698774" y="4101184"/>
              <a:ext cx="1305886" cy="1470212"/>
              <a:chOff x="10058400" y="4735442"/>
              <a:chExt cx="1305886" cy="1470212"/>
            </a:xfrm>
          </p:grpSpPr>
          <p:sp>
            <p:nvSpPr>
              <p:cNvPr id="8" name="Rectangle: Rounded Corners 7">
                <a:extLst>
                  <a:ext uri="{FF2B5EF4-FFF2-40B4-BE49-F238E27FC236}">
                    <a16:creationId xmlns:a16="http://schemas.microsoft.com/office/drawing/2014/main" id="{0E10C337-527F-36AE-16A7-F272618DAEBF}"/>
                  </a:ext>
                </a:extLst>
              </p:cNvPr>
              <p:cNvSpPr/>
              <p:nvPr/>
            </p:nvSpPr>
            <p:spPr>
              <a:xfrm>
                <a:off x="10058400" y="4735442"/>
                <a:ext cx="1305886" cy="1470212"/>
              </a:xfrm>
              <a:prstGeom prst="round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sz="1200" dirty="0"/>
                  <a:t>Container</a:t>
                </a:r>
              </a:p>
              <a:p>
                <a:pPr algn="ctr"/>
                <a:endParaRPr lang="en-US" sz="1200" dirty="0"/>
              </a:p>
              <a:p>
                <a:pPr algn="ctr"/>
                <a:endParaRPr lang="en-US" sz="1200" dirty="0"/>
              </a:p>
              <a:p>
                <a:pPr algn="ctr"/>
                <a:r>
                  <a:rPr lang="en-US" sz="1200" dirty="0"/>
                  <a:t>Function</a:t>
                </a:r>
              </a:p>
              <a:p>
                <a:pPr algn="ctr"/>
                <a:r>
                  <a:rPr lang="en-US" sz="1200" dirty="0"/>
                  <a:t>code</a:t>
                </a:r>
              </a:p>
            </p:txBody>
          </p:sp>
          <p:sp>
            <p:nvSpPr>
              <p:cNvPr id="9" name="Rectangle: Rounded Corners 8">
                <a:extLst>
                  <a:ext uri="{FF2B5EF4-FFF2-40B4-BE49-F238E27FC236}">
                    <a16:creationId xmlns:a16="http://schemas.microsoft.com/office/drawing/2014/main" id="{BC273446-39C8-D416-521E-5C63D6900EF4}"/>
                  </a:ext>
                </a:extLst>
              </p:cNvPr>
              <p:cNvSpPr/>
              <p:nvPr/>
            </p:nvSpPr>
            <p:spPr>
              <a:xfrm>
                <a:off x="10201835" y="5165747"/>
                <a:ext cx="1021977" cy="353265"/>
              </a:xfrm>
              <a:prstGeom prst="roundRect">
                <a:avLst/>
              </a:prstGeom>
              <a:solidFill>
                <a:schemeClr val="bg1"/>
              </a:solidFill>
              <a:ln w="28575">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50">
                    <a:solidFill>
                      <a:sysClr val="windowText" lastClr="000000"/>
                    </a:solidFill>
                  </a:rPr>
                  <a:t>Agent</a:t>
                </a:r>
              </a:p>
            </p:txBody>
          </p:sp>
        </p:grpSp>
        <p:sp>
          <p:nvSpPr>
            <p:cNvPr id="11" name="Flowchart: Terminator 10">
              <a:extLst>
                <a:ext uri="{FF2B5EF4-FFF2-40B4-BE49-F238E27FC236}">
                  <a16:creationId xmlns:a16="http://schemas.microsoft.com/office/drawing/2014/main" id="{A7F911A1-4FAB-56B9-9CDB-E4359D6C9B09}"/>
                </a:ext>
              </a:extLst>
            </p:cNvPr>
            <p:cNvSpPr/>
            <p:nvPr/>
          </p:nvSpPr>
          <p:spPr>
            <a:xfrm>
              <a:off x="7342094" y="5338474"/>
              <a:ext cx="2545976" cy="822774"/>
            </a:xfrm>
            <a:prstGeom prst="flowChartTerminato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50">
                  <a:solidFill>
                    <a:sysClr val="windowText" lastClr="000000"/>
                  </a:solidFill>
                </a:rPr>
                <a:t>Container Pool:</a:t>
              </a:r>
            </a:p>
            <a:p>
              <a:pPr algn="ctr"/>
              <a:r>
                <a:rPr lang="en-US" sz="1350">
                  <a:solidFill>
                    <a:sysClr val="windowText" lastClr="000000"/>
                  </a:solidFill>
                </a:rPr>
                <a:t>In-use &amp; Available</a:t>
              </a:r>
            </a:p>
          </p:txBody>
        </p:sp>
        <p:cxnSp>
          <p:nvCxnSpPr>
            <p:cNvPr id="13" name="Straight Arrow Connector 12">
              <a:extLst>
                <a:ext uri="{FF2B5EF4-FFF2-40B4-BE49-F238E27FC236}">
                  <a16:creationId xmlns:a16="http://schemas.microsoft.com/office/drawing/2014/main" id="{A5B20A16-33F0-E02F-9181-EECED47DAF53}"/>
                </a:ext>
              </a:extLst>
            </p:cNvPr>
            <p:cNvCxnSpPr>
              <a:cxnSpLocks/>
              <a:stCxn id="11" idx="0"/>
            </p:cNvCxnSpPr>
            <p:nvPr/>
          </p:nvCxnSpPr>
          <p:spPr>
            <a:xfrm flipV="1">
              <a:off x="8615082" y="4727366"/>
              <a:ext cx="1147864" cy="611108"/>
            </a:xfrm>
            <a:prstGeom prst="straightConnector1">
              <a:avLst/>
            </a:prstGeom>
            <a:ln>
              <a:solidFill>
                <a:schemeClr val="tx1"/>
              </a:solidFill>
              <a:prstDash val="dash"/>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3BB8E2F1-C70F-42BC-6CAB-120C9F1ACA0A}"/>
                </a:ext>
              </a:extLst>
            </p:cNvPr>
            <p:cNvCxnSpPr>
              <a:cxnSpLocks/>
              <a:stCxn id="11" idx="3"/>
              <a:endCxn id="8" idx="2"/>
            </p:cNvCxnSpPr>
            <p:nvPr/>
          </p:nvCxnSpPr>
          <p:spPr>
            <a:xfrm flipV="1">
              <a:off x="9888070" y="5571396"/>
              <a:ext cx="1463647" cy="178465"/>
            </a:xfrm>
            <a:prstGeom prst="straightConnector1">
              <a:avLst/>
            </a:prstGeom>
            <a:ln>
              <a:solidFill>
                <a:schemeClr val="tx1"/>
              </a:solidFill>
              <a:prstDash val="dash"/>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88034633-513D-C823-B8DE-2924836B8EC7}"/>
                </a:ext>
              </a:extLst>
            </p:cNvPr>
            <p:cNvSpPr txBox="1"/>
            <p:nvPr/>
          </p:nvSpPr>
          <p:spPr>
            <a:xfrm>
              <a:off x="10060387" y="5709992"/>
              <a:ext cx="1618392" cy="400109"/>
            </a:xfrm>
            <a:prstGeom prst="rect">
              <a:avLst/>
            </a:prstGeom>
            <a:noFill/>
          </p:spPr>
          <p:txBody>
            <a:bodyPr wrap="none" rtlCol="0">
              <a:spAutoFit/>
            </a:bodyPr>
            <a:lstStyle/>
            <a:p>
              <a:r>
                <a:rPr lang="en-US" sz="1350"/>
                <a:t>Run Function</a:t>
              </a:r>
            </a:p>
          </p:txBody>
        </p:sp>
      </p:grpSp>
      <p:grpSp>
        <p:nvGrpSpPr>
          <p:cNvPr id="38" name="Group 37">
            <a:extLst>
              <a:ext uri="{FF2B5EF4-FFF2-40B4-BE49-F238E27FC236}">
                <a16:creationId xmlns:a16="http://schemas.microsoft.com/office/drawing/2014/main" id="{71EBB0D3-A1EF-A1A3-0DF2-40A9B69BA957}"/>
              </a:ext>
            </a:extLst>
          </p:cNvPr>
          <p:cNvGrpSpPr/>
          <p:nvPr/>
        </p:nvGrpSpPr>
        <p:grpSpPr>
          <a:xfrm>
            <a:off x="1416142" y="3137601"/>
            <a:ext cx="5503940" cy="457887"/>
            <a:chOff x="1224045" y="3625201"/>
            <a:chExt cx="7338587" cy="610516"/>
          </a:xfrm>
        </p:grpSpPr>
        <p:grpSp>
          <p:nvGrpSpPr>
            <p:cNvPr id="27" name="Group 26">
              <a:extLst>
                <a:ext uri="{FF2B5EF4-FFF2-40B4-BE49-F238E27FC236}">
                  <a16:creationId xmlns:a16="http://schemas.microsoft.com/office/drawing/2014/main" id="{D2D97EA6-779E-EF54-70BB-A56C22255519}"/>
                </a:ext>
              </a:extLst>
            </p:cNvPr>
            <p:cNvGrpSpPr/>
            <p:nvPr/>
          </p:nvGrpSpPr>
          <p:grpSpPr>
            <a:xfrm>
              <a:off x="3730339" y="3625201"/>
              <a:ext cx="4832293" cy="589435"/>
              <a:chOff x="3730339" y="3625201"/>
              <a:chExt cx="4832293" cy="589435"/>
            </a:xfrm>
          </p:grpSpPr>
          <p:sp>
            <p:nvSpPr>
              <p:cNvPr id="26" name="Flowchart: Process 25">
                <a:extLst>
                  <a:ext uri="{FF2B5EF4-FFF2-40B4-BE49-F238E27FC236}">
                    <a16:creationId xmlns:a16="http://schemas.microsoft.com/office/drawing/2014/main" id="{5F40C46A-2947-E53F-9C45-BC408AEB3A79}"/>
                  </a:ext>
                </a:extLst>
              </p:cNvPr>
              <p:cNvSpPr/>
              <p:nvPr/>
            </p:nvSpPr>
            <p:spPr>
              <a:xfrm>
                <a:off x="3730339" y="3625201"/>
                <a:ext cx="2578453" cy="589435"/>
              </a:xfrm>
              <a:prstGeom prst="flowChartProcess">
                <a:avLst/>
              </a:prstGeom>
              <a:solidFill>
                <a:schemeClr val="bg1"/>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00" i="1" baseline="-25000"/>
              </a:p>
            </p:txBody>
          </p:sp>
          <p:grpSp>
            <p:nvGrpSpPr>
              <p:cNvPr id="25" name="Group 24">
                <a:extLst>
                  <a:ext uri="{FF2B5EF4-FFF2-40B4-BE49-F238E27FC236}">
                    <a16:creationId xmlns:a16="http://schemas.microsoft.com/office/drawing/2014/main" id="{07A6D3CB-E865-4F6D-647A-1F5A22A5D373}"/>
                  </a:ext>
                </a:extLst>
              </p:cNvPr>
              <p:cNvGrpSpPr/>
              <p:nvPr/>
            </p:nvGrpSpPr>
            <p:grpSpPr>
              <a:xfrm>
                <a:off x="4473713" y="3625201"/>
                <a:ext cx="4088919" cy="589435"/>
                <a:chOff x="4473713" y="3625201"/>
                <a:chExt cx="4088919" cy="589435"/>
              </a:xfrm>
            </p:grpSpPr>
            <p:sp>
              <p:nvSpPr>
                <p:cNvPr id="20" name="Flowchart: Process 19">
                  <a:extLst>
                    <a:ext uri="{FF2B5EF4-FFF2-40B4-BE49-F238E27FC236}">
                      <a16:creationId xmlns:a16="http://schemas.microsoft.com/office/drawing/2014/main" id="{CCE27345-E09A-018F-6085-11C93B8C569D}"/>
                    </a:ext>
                  </a:extLst>
                </p:cNvPr>
                <p:cNvSpPr/>
                <p:nvPr/>
              </p:nvSpPr>
              <p:spPr>
                <a:xfrm>
                  <a:off x="5697099"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sp>
              <p:nvSpPr>
                <p:cNvPr id="21" name="Flowchart: Process 20">
                  <a:extLst>
                    <a:ext uri="{FF2B5EF4-FFF2-40B4-BE49-F238E27FC236}">
                      <a16:creationId xmlns:a16="http://schemas.microsoft.com/office/drawing/2014/main" id="{381B2583-3105-BF4D-511A-3879C0661F11}"/>
                    </a:ext>
                  </a:extLst>
                </p:cNvPr>
                <p:cNvSpPr/>
                <p:nvPr/>
              </p:nvSpPr>
              <p:spPr>
                <a:xfrm>
                  <a:off x="5085406"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sp>
              <p:nvSpPr>
                <p:cNvPr id="22" name="Flowchart: Process 21">
                  <a:extLst>
                    <a:ext uri="{FF2B5EF4-FFF2-40B4-BE49-F238E27FC236}">
                      <a16:creationId xmlns:a16="http://schemas.microsoft.com/office/drawing/2014/main" id="{B803DC05-9050-38BE-FE90-906CD76A63C9}"/>
                    </a:ext>
                  </a:extLst>
                </p:cNvPr>
                <p:cNvSpPr/>
                <p:nvPr/>
              </p:nvSpPr>
              <p:spPr>
                <a:xfrm>
                  <a:off x="4473713"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cxnSp>
              <p:nvCxnSpPr>
                <p:cNvPr id="24" name="Straight Arrow Connector 23">
                  <a:extLst>
                    <a:ext uri="{FF2B5EF4-FFF2-40B4-BE49-F238E27FC236}">
                      <a16:creationId xmlns:a16="http://schemas.microsoft.com/office/drawing/2014/main" id="{F10DA1BE-C7BB-F9E8-4057-CAD7DEF58A57}"/>
                    </a:ext>
                  </a:extLst>
                </p:cNvPr>
                <p:cNvCxnSpPr>
                  <a:cxnSpLocks/>
                  <a:stCxn id="20" idx="3"/>
                  <a:endCxn id="4" idx="1"/>
                </p:cNvCxnSpPr>
                <p:nvPr/>
              </p:nvCxnSpPr>
              <p:spPr>
                <a:xfrm flipV="1">
                  <a:off x="6308792" y="3916829"/>
                  <a:ext cx="2253840" cy="3090"/>
                </a:xfrm>
                <a:prstGeom prst="straightConnector1">
                  <a:avLst/>
                </a:prstGeom>
                <a:ln w="38100">
                  <a:solidFill>
                    <a:schemeClr val="tx1"/>
                  </a:solidFill>
                  <a:tailEnd type="triangle"/>
                </a:ln>
              </p:spPr>
              <p:style>
                <a:lnRef idx="2">
                  <a:schemeClr val="dk1"/>
                </a:lnRef>
                <a:fillRef idx="0">
                  <a:schemeClr val="dk1"/>
                </a:fillRef>
                <a:effectRef idx="1">
                  <a:schemeClr val="dk1"/>
                </a:effectRef>
                <a:fontRef idx="minor">
                  <a:schemeClr val="tx1"/>
                </a:fontRef>
              </p:style>
            </p:cxnSp>
          </p:grpSp>
        </p:grpSp>
        <p:sp>
          <p:nvSpPr>
            <p:cNvPr id="30" name="Flowchart: Process 29">
              <a:extLst>
                <a:ext uri="{FF2B5EF4-FFF2-40B4-BE49-F238E27FC236}">
                  <a16:creationId xmlns:a16="http://schemas.microsoft.com/office/drawing/2014/main" id="{838BE46D-73D7-173C-6ABD-F2C6F8803E0B}"/>
                </a:ext>
              </a:extLst>
            </p:cNvPr>
            <p:cNvSpPr/>
            <p:nvPr/>
          </p:nvSpPr>
          <p:spPr>
            <a:xfrm>
              <a:off x="1224045" y="3646282"/>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cxnSp>
          <p:nvCxnSpPr>
            <p:cNvPr id="36" name="Straight Arrow Connector 35">
              <a:extLst>
                <a:ext uri="{FF2B5EF4-FFF2-40B4-BE49-F238E27FC236}">
                  <a16:creationId xmlns:a16="http://schemas.microsoft.com/office/drawing/2014/main" id="{B7F85681-9089-A88F-3AC6-98831AA04FAE}"/>
                </a:ext>
              </a:extLst>
            </p:cNvPr>
            <p:cNvCxnSpPr>
              <a:cxnSpLocks/>
              <a:stCxn id="30" idx="3"/>
              <a:endCxn id="22" idx="1"/>
            </p:cNvCxnSpPr>
            <p:nvPr/>
          </p:nvCxnSpPr>
          <p:spPr>
            <a:xfrm flipV="1">
              <a:off x="1835738" y="3919919"/>
              <a:ext cx="2637975" cy="21081"/>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sp>
        <p:nvSpPr>
          <p:cNvPr id="18" name="Flowchart: Preparation 17">
            <a:extLst>
              <a:ext uri="{FF2B5EF4-FFF2-40B4-BE49-F238E27FC236}">
                <a16:creationId xmlns:a16="http://schemas.microsoft.com/office/drawing/2014/main" id="{65C397DC-43DD-24DB-A5E9-BE3558329821}"/>
              </a:ext>
            </a:extLst>
          </p:cNvPr>
          <p:cNvSpPr/>
          <p:nvPr/>
        </p:nvSpPr>
        <p:spPr>
          <a:xfrm>
            <a:off x="5229702" y="3088516"/>
            <a:ext cx="1690380" cy="505322"/>
          </a:xfrm>
          <a:prstGeom prst="flowChartPreparation">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100">
                <a:solidFill>
                  <a:sysClr val="windowText" lastClr="000000"/>
                </a:solidFill>
              </a:rPr>
              <a:t>Concurrency Control</a:t>
            </a:r>
          </a:p>
        </p:txBody>
      </p:sp>
      <p:grpSp>
        <p:nvGrpSpPr>
          <p:cNvPr id="37" name="Group 36">
            <a:extLst>
              <a:ext uri="{FF2B5EF4-FFF2-40B4-BE49-F238E27FC236}">
                <a16:creationId xmlns:a16="http://schemas.microsoft.com/office/drawing/2014/main" id="{433802D3-E720-D245-1999-0460E3D1DEB3}"/>
              </a:ext>
            </a:extLst>
          </p:cNvPr>
          <p:cNvGrpSpPr/>
          <p:nvPr/>
        </p:nvGrpSpPr>
        <p:grpSpPr>
          <a:xfrm>
            <a:off x="1892606" y="2959634"/>
            <a:ext cx="5731457" cy="691347"/>
            <a:chOff x="2523474" y="3400565"/>
            <a:chExt cx="7641943" cy="921796"/>
          </a:xfrm>
        </p:grpSpPr>
        <p:cxnSp>
          <p:nvCxnSpPr>
            <p:cNvPr id="33" name="Connector: Elbow 32">
              <a:extLst>
                <a:ext uri="{FF2B5EF4-FFF2-40B4-BE49-F238E27FC236}">
                  <a16:creationId xmlns:a16="http://schemas.microsoft.com/office/drawing/2014/main" id="{F09EB388-65CA-8337-247D-E4C819DC0EF9}"/>
                </a:ext>
              </a:extLst>
            </p:cNvPr>
            <p:cNvCxnSpPr>
              <a:cxnSpLocks/>
              <a:stCxn id="29" idx="0"/>
              <a:endCxn id="4" idx="0"/>
            </p:cNvCxnSpPr>
            <p:nvPr/>
          </p:nvCxnSpPr>
          <p:spPr>
            <a:xfrm rot="5400000" flipH="1" flipV="1">
              <a:off x="6742829" y="114137"/>
              <a:ext cx="136159" cy="6709016"/>
            </a:xfrm>
            <a:prstGeom prst="bentConnector3">
              <a:avLst>
                <a:gd name="adj1" fmla="val 267892"/>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9" name="Diamond 28">
              <a:extLst>
                <a:ext uri="{FF2B5EF4-FFF2-40B4-BE49-F238E27FC236}">
                  <a16:creationId xmlns:a16="http://schemas.microsoft.com/office/drawing/2014/main" id="{23C483D6-2E16-9A2A-B718-B451157CE302}"/>
                </a:ext>
              </a:extLst>
            </p:cNvPr>
            <p:cNvSpPr/>
            <p:nvPr/>
          </p:nvSpPr>
          <p:spPr>
            <a:xfrm>
              <a:off x="2523474" y="3536724"/>
              <a:ext cx="1865851" cy="785637"/>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a:t>Bypass</a:t>
              </a:r>
            </a:p>
            <a:p>
              <a:pPr algn="ctr"/>
              <a:r>
                <a:rPr lang="en-US" sz="1200"/>
                <a:t>?</a:t>
              </a:r>
            </a:p>
          </p:txBody>
        </p:sp>
      </p:grpSp>
      <p:grpSp>
        <p:nvGrpSpPr>
          <p:cNvPr id="35" name="Group 34">
            <a:extLst>
              <a:ext uri="{FF2B5EF4-FFF2-40B4-BE49-F238E27FC236}">
                <a16:creationId xmlns:a16="http://schemas.microsoft.com/office/drawing/2014/main" id="{8DF07433-A8EF-1C10-A545-67954B33099C}"/>
              </a:ext>
            </a:extLst>
          </p:cNvPr>
          <p:cNvGrpSpPr/>
          <p:nvPr/>
        </p:nvGrpSpPr>
        <p:grpSpPr>
          <a:xfrm>
            <a:off x="1205565" y="2678230"/>
            <a:ext cx="7842364" cy="1999649"/>
            <a:chOff x="1607419" y="2916455"/>
            <a:chExt cx="10456485" cy="3320716"/>
          </a:xfrm>
        </p:grpSpPr>
        <p:sp>
          <p:nvSpPr>
            <p:cNvPr id="32" name="Rectangle 31">
              <a:extLst>
                <a:ext uri="{FF2B5EF4-FFF2-40B4-BE49-F238E27FC236}">
                  <a16:creationId xmlns:a16="http://schemas.microsoft.com/office/drawing/2014/main" id="{4A4313A4-EC74-9210-6624-FB09DA2B498D}"/>
                </a:ext>
              </a:extLst>
            </p:cNvPr>
            <p:cNvSpPr/>
            <p:nvPr/>
          </p:nvSpPr>
          <p:spPr>
            <a:xfrm>
              <a:off x="1607419" y="2916455"/>
              <a:ext cx="10456485" cy="3320716"/>
            </a:xfrm>
            <a:prstGeom prst="rect">
              <a:avLst/>
            </a:prstGeom>
            <a:noFill/>
            <a:ln w="28575">
              <a:solidFill>
                <a:srgbClr val="FF0000"/>
              </a:solidFill>
              <a:prstDash val="dash"/>
            </a:ln>
            <a:effectLst/>
          </p:spPr>
          <p:style>
            <a:lnRef idx="1">
              <a:schemeClr val="accent1"/>
            </a:lnRef>
            <a:fillRef idx="3">
              <a:schemeClr val="accent1"/>
            </a:fillRef>
            <a:effectRef idx="2">
              <a:schemeClr val="accent1"/>
            </a:effectRef>
            <a:fontRef idx="minor">
              <a:schemeClr val="lt1"/>
            </a:fontRef>
          </p:style>
          <p:txBody>
            <a:bodyPr rtlCol="0" anchor="b"/>
            <a:lstStyle/>
            <a:p>
              <a:endParaRPr lang="en-US" sz="2400">
                <a:solidFill>
                  <a:srgbClr val="FF0000"/>
                </a:solidFill>
              </a:endParaRPr>
            </a:p>
          </p:txBody>
        </p:sp>
        <p:sp>
          <p:nvSpPr>
            <p:cNvPr id="34" name="TextBox 33">
              <a:extLst>
                <a:ext uri="{FF2B5EF4-FFF2-40B4-BE49-F238E27FC236}">
                  <a16:creationId xmlns:a16="http://schemas.microsoft.com/office/drawing/2014/main" id="{8B3D6ED2-AC96-FD0B-1189-B277E0330A49}"/>
                </a:ext>
              </a:extLst>
            </p:cNvPr>
            <p:cNvSpPr txBox="1"/>
            <p:nvPr/>
          </p:nvSpPr>
          <p:spPr>
            <a:xfrm>
              <a:off x="3782728" y="4888001"/>
              <a:ext cx="1725429" cy="843329"/>
            </a:xfrm>
            <a:prstGeom prst="rect">
              <a:avLst/>
            </a:prstGeom>
            <a:noFill/>
          </p:spPr>
          <p:txBody>
            <a:bodyPr wrap="none" rtlCol="0">
              <a:spAutoFit/>
            </a:bodyPr>
            <a:lstStyle/>
            <a:p>
              <a:r>
                <a:rPr lang="en-US" sz="2700">
                  <a:solidFill>
                    <a:srgbClr val="FF0000"/>
                  </a:solidFill>
                </a:rPr>
                <a:t>Worker</a:t>
              </a:r>
            </a:p>
          </p:txBody>
        </p:sp>
      </p:grpSp>
      <p:grpSp>
        <p:nvGrpSpPr>
          <p:cNvPr id="41" name="Group 40">
            <a:extLst>
              <a:ext uri="{FF2B5EF4-FFF2-40B4-BE49-F238E27FC236}">
                <a16:creationId xmlns:a16="http://schemas.microsoft.com/office/drawing/2014/main" id="{0FC23832-0E1E-6CA5-5BDB-E940A626334B}"/>
              </a:ext>
            </a:extLst>
          </p:cNvPr>
          <p:cNvGrpSpPr/>
          <p:nvPr/>
        </p:nvGrpSpPr>
        <p:grpSpPr>
          <a:xfrm>
            <a:off x="96072" y="3374450"/>
            <a:ext cx="1320069" cy="1175895"/>
            <a:chOff x="128096" y="4499267"/>
            <a:chExt cx="1760092" cy="1567860"/>
          </a:xfrm>
        </p:grpSpPr>
        <p:sp>
          <p:nvSpPr>
            <p:cNvPr id="19" name="Rectangle 18">
              <a:extLst>
                <a:ext uri="{FF2B5EF4-FFF2-40B4-BE49-F238E27FC236}">
                  <a16:creationId xmlns:a16="http://schemas.microsoft.com/office/drawing/2014/main" id="{2A828FD5-40A2-DB1A-6821-B2ABB44CDF97}"/>
                </a:ext>
              </a:extLst>
            </p:cNvPr>
            <p:cNvSpPr/>
            <p:nvPr/>
          </p:nvSpPr>
          <p:spPr>
            <a:xfrm>
              <a:off x="128096" y="5161052"/>
              <a:ext cx="1109408" cy="906075"/>
            </a:xfrm>
            <a:prstGeom prst="rect">
              <a:avLst/>
            </a:prstGeom>
            <a:solidFill>
              <a:schemeClr val="bg1"/>
            </a:solidFill>
            <a:ln w="38100">
              <a:solidFill>
                <a:schemeClr val="bg1">
                  <a:lumMod val="65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a:solidFill>
                    <a:sysClr val="windowText" lastClr="000000"/>
                  </a:solidFill>
                </a:rPr>
                <a:t>Load</a:t>
              </a:r>
            </a:p>
            <a:p>
              <a:pPr algn="ctr"/>
              <a:r>
                <a:rPr lang="en-US" sz="1200">
                  <a:solidFill>
                    <a:sysClr val="windowText" lastClr="000000"/>
                  </a:solidFill>
                </a:rPr>
                <a:t>Balancer</a:t>
              </a:r>
            </a:p>
          </p:txBody>
        </p:sp>
        <p:cxnSp>
          <p:nvCxnSpPr>
            <p:cNvPr id="40" name="Straight Arrow Connector 39">
              <a:extLst>
                <a:ext uri="{FF2B5EF4-FFF2-40B4-BE49-F238E27FC236}">
                  <a16:creationId xmlns:a16="http://schemas.microsoft.com/office/drawing/2014/main" id="{0A4626F2-380C-7AD5-002D-D62A4C156B2E}"/>
                </a:ext>
              </a:extLst>
            </p:cNvPr>
            <p:cNvCxnSpPr>
              <a:stCxn id="19" idx="0"/>
              <a:endCxn id="30" idx="1"/>
            </p:cNvCxnSpPr>
            <p:nvPr/>
          </p:nvCxnSpPr>
          <p:spPr>
            <a:xfrm flipV="1">
              <a:off x="682800" y="4499267"/>
              <a:ext cx="1205388" cy="661785"/>
            </a:xfrm>
            <a:prstGeom prst="straightConnector1">
              <a:avLst/>
            </a:prstGeom>
            <a:ln w="38100">
              <a:solidFill>
                <a:schemeClr val="bg1">
                  <a:lumMod val="65000"/>
                </a:schemeClr>
              </a:solidFill>
              <a:prstDash val="dash"/>
              <a:tailEnd type="triangle"/>
            </a:ln>
            <a:effectLst/>
          </p:spPr>
          <p:style>
            <a:lnRef idx="2">
              <a:schemeClr val="accent1"/>
            </a:lnRef>
            <a:fillRef idx="0">
              <a:schemeClr val="accent1"/>
            </a:fillRef>
            <a:effectRef idx="1">
              <a:schemeClr val="accent1"/>
            </a:effectRef>
            <a:fontRef idx="minor">
              <a:schemeClr val="tx1"/>
            </a:fontRef>
          </p:style>
        </p:cxnSp>
      </p:grpSp>
      <p:grpSp>
        <p:nvGrpSpPr>
          <p:cNvPr id="46" name="Group 45">
            <a:extLst>
              <a:ext uri="{FF2B5EF4-FFF2-40B4-BE49-F238E27FC236}">
                <a16:creationId xmlns:a16="http://schemas.microsoft.com/office/drawing/2014/main" id="{26678549-4FF1-3DB2-385D-C5D01906F1AB}"/>
              </a:ext>
            </a:extLst>
          </p:cNvPr>
          <p:cNvGrpSpPr/>
          <p:nvPr/>
        </p:nvGrpSpPr>
        <p:grpSpPr>
          <a:xfrm>
            <a:off x="31966" y="2473856"/>
            <a:ext cx="1188980" cy="1396932"/>
            <a:chOff x="31966" y="2473856"/>
            <a:chExt cx="1188980" cy="1396932"/>
          </a:xfrm>
        </p:grpSpPr>
        <p:sp>
          <p:nvSpPr>
            <p:cNvPr id="12" name="Rectangle 11">
              <a:extLst>
                <a:ext uri="{FF2B5EF4-FFF2-40B4-BE49-F238E27FC236}">
                  <a16:creationId xmlns:a16="http://schemas.microsoft.com/office/drawing/2014/main" id="{0B61D563-462E-529B-1A06-DE07A0B6AEB9}"/>
                </a:ext>
              </a:extLst>
            </p:cNvPr>
            <p:cNvSpPr/>
            <p:nvPr/>
          </p:nvSpPr>
          <p:spPr>
            <a:xfrm>
              <a:off x="31966" y="2473856"/>
              <a:ext cx="890783" cy="679556"/>
            </a:xfrm>
            <a:prstGeom prst="rect">
              <a:avLst/>
            </a:prstGeom>
            <a:solidFill>
              <a:schemeClr val="bg1"/>
            </a:solidFill>
            <a:ln w="38100">
              <a:solidFill>
                <a:schemeClr val="accent1">
                  <a:lumMod val="60000"/>
                  <a:lumOff val="40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ysClr val="windowText" lastClr="000000"/>
                  </a:solidFill>
                </a:rPr>
                <a:t>Load</a:t>
              </a:r>
            </a:p>
            <a:p>
              <a:pPr algn="ctr"/>
              <a:r>
                <a:rPr lang="en-US" sz="1200" dirty="0">
                  <a:solidFill>
                    <a:sysClr val="windowText" lastClr="000000"/>
                  </a:solidFill>
                </a:rPr>
                <a:t>Generator</a:t>
              </a:r>
            </a:p>
          </p:txBody>
        </p:sp>
        <p:cxnSp>
          <p:nvCxnSpPr>
            <p:cNvPr id="23" name="Connector: Curved 22">
              <a:extLst>
                <a:ext uri="{FF2B5EF4-FFF2-40B4-BE49-F238E27FC236}">
                  <a16:creationId xmlns:a16="http://schemas.microsoft.com/office/drawing/2014/main" id="{EF4042D7-6931-756D-47EB-11BB93767D44}"/>
                </a:ext>
              </a:extLst>
            </p:cNvPr>
            <p:cNvCxnSpPr>
              <a:cxnSpLocks/>
              <a:stCxn id="12" idx="2"/>
            </p:cNvCxnSpPr>
            <p:nvPr/>
          </p:nvCxnSpPr>
          <p:spPr>
            <a:xfrm rot="16200000" flipH="1">
              <a:off x="570911" y="3059859"/>
              <a:ext cx="556482" cy="743588"/>
            </a:xfrm>
            <a:prstGeom prst="curvedConnector2">
              <a:avLst/>
            </a:prstGeom>
            <a:ln w="38100">
              <a:solidFill>
                <a:schemeClr val="accent1">
                  <a:lumMod val="60000"/>
                  <a:lumOff val="40000"/>
                </a:schemeClr>
              </a:solidFill>
              <a:prstDash val="dash"/>
              <a:tailEnd type="triangle"/>
            </a:ln>
            <a:effectLst/>
          </p:spPr>
          <p:style>
            <a:lnRef idx="2">
              <a:schemeClr val="accent1"/>
            </a:lnRef>
            <a:fillRef idx="0">
              <a:schemeClr val="accent1"/>
            </a:fillRef>
            <a:effectRef idx="1">
              <a:schemeClr val="accent1"/>
            </a:effectRef>
            <a:fontRef idx="minor">
              <a:schemeClr val="tx1"/>
            </a:fontRef>
          </p:style>
        </p:cxnSp>
        <p:cxnSp>
          <p:nvCxnSpPr>
            <p:cNvPr id="42" name="Connector: Curved 41">
              <a:extLst>
                <a:ext uri="{FF2B5EF4-FFF2-40B4-BE49-F238E27FC236}">
                  <a16:creationId xmlns:a16="http://schemas.microsoft.com/office/drawing/2014/main" id="{72641D6B-9B7B-ED67-6BF7-1C7239A3CF9D}"/>
                </a:ext>
              </a:extLst>
            </p:cNvPr>
            <p:cNvCxnSpPr>
              <a:cxnSpLocks/>
              <a:stCxn id="12" idx="2"/>
              <a:endCxn id="19" idx="0"/>
            </p:cNvCxnSpPr>
            <p:nvPr/>
          </p:nvCxnSpPr>
          <p:spPr>
            <a:xfrm rot="16200000" flipH="1">
              <a:off x="136041" y="3494729"/>
              <a:ext cx="717377" cy="34742"/>
            </a:xfrm>
            <a:prstGeom prst="curvedConnector3">
              <a:avLst>
                <a:gd name="adj1" fmla="val 50000"/>
              </a:avLst>
            </a:prstGeom>
            <a:ln w="38100">
              <a:solidFill>
                <a:schemeClr val="accent1">
                  <a:lumMod val="60000"/>
                  <a:lumOff val="40000"/>
                </a:schemeClr>
              </a:solidFill>
              <a:prstDash val="dash"/>
              <a:tailEnd type="triangle"/>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041511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75227-608E-C328-407E-DF05CDF59AC2}"/>
              </a:ext>
            </a:extLst>
          </p:cNvPr>
          <p:cNvSpPr>
            <a:spLocks noGrp="1"/>
          </p:cNvSpPr>
          <p:nvPr>
            <p:ph type="ctrTitle"/>
          </p:nvPr>
        </p:nvSpPr>
        <p:spPr/>
        <p:txBody>
          <a:bodyPr/>
          <a:lstStyle/>
          <a:p>
            <a:r>
              <a:rPr lang="en-US" dirty="0"/>
              <a:t>Container Mechanisms</a:t>
            </a:r>
          </a:p>
        </p:txBody>
      </p:sp>
      <p:sp>
        <p:nvSpPr>
          <p:cNvPr id="3" name="Text Placeholder 2">
            <a:extLst>
              <a:ext uri="{FF2B5EF4-FFF2-40B4-BE49-F238E27FC236}">
                <a16:creationId xmlns:a16="http://schemas.microsoft.com/office/drawing/2014/main" id="{35364B00-8DC0-9BF1-8A13-8D2B3721AD97}"/>
              </a:ext>
            </a:extLst>
          </p:cNvPr>
          <p:cNvSpPr>
            <a:spLocks noGrp="1"/>
          </p:cNvSpPr>
          <p:nvPr>
            <p:ph type="body" sz="quarter" idx="10"/>
          </p:nvPr>
        </p:nvSpPr>
        <p:spPr/>
        <p:txBody>
          <a:bodyPr vert="horz" lIns="68580" tIns="34290" rIns="68580" bIns="34290" rtlCol="0" anchor="t">
            <a:noAutofit/>
          </a:bodyPr>
          <a:lstStyle/>
          <a:p>
            <a:r>
              <a:rPr lang="en-US" sz="1200" i="0" err="1">
                <a:effectLst/>
                <a:latin typeface="+mj-lt"/>
              </a:rPr>
              <a:t>Ilúvatar</a:t>
            </a:r>
            <a:endParaRPr lang="en-US" sz="1200"/>
          </a:p>
        </p:txBody>
      </p:sp>
      <p:sp>
        <p:nvSpPr>
          <p:cNvPr id="4" name="Content Placeholder 3">
            <a:extLst>
              <a:ext uri="{FF2B5EF4-FFF2-40B4-BE49-F238E27FC236}">
                <a16:creationId xmlns:a16="http://schemas.microsoft.com/office/drawing/2014/main" id="{FF8A539C-B83A-0B4B-31FE-88C371E5725C}"/>
              </a:ext>
            </a:extLst>
          </p:cNvPr>
          <p:cNvSpPr>
            <a:spLocks noGrp="1"/>
          </p:cNvSpPr>
          <p:nvPr>
            <p:ph idx="1"/>
          </p:nvPr>
        </p:nvSpPr>
        <p:spPr>
          <a:xfrm>
            <a:off x="518624" y="1407700"/>
            <a:ext cx="8015594" cy="3008513"/>
          </a:xfrm>
        </p:spPr>
        <p:txBody>
          <a:bodyPr vert="horz" lIns="68580" tIns="34290" rIns="68580" bIns="34290" rtlCol="0" anchor="t">
            <a:noAutofit/>
          </a:bodyPr>
          <a:lstStyle/>
          <a:p>
            <a:pPr marL="342424" indent="-342424"/>
            <a:r>
              <a:rPr lang="en-US" sz="1500" dirty="0" err="1"/>
              <a:t>FaaS</a:t>
            </a:r>
            <a:r>
              <a:rPr lang="en-US" sz="1500" dirty="0"/>
              <a:t> requires isolating functions from one another</a:t>
            </a:r>
          </a:p>
          <a:p>
            <a:pPr marL="742463" lvl="1" indent="-342424"/>
            <a:r>
              <a:rPr lang="en-US" sz="1500" dirty="0"/>
              <a:t>Tradeoff between performance, security, and complexity</a:t>
            </a:r>
          </a:p>
          <a:p>
            <a:pPr marL="742463" lvl="1" indent="-342424"/>
            <a:r>
              <a:rPr lang="en-US" sz="1500" dirty="0"/>
              <a:t>Docker feature-full but slow, custom library would give most optimization</a:t>
            </a:r>
          </a:p>
          <a:p>
            <a:pPr marL="342424" indent="-342424"/>
            <a:r>
              <a:rPr lang="en-US" sz="1500" dirty="0"/>
              <a:t>Don’t want system build around a new </a:t>
            </a:r>
            <a:r>
              <a:rPr lang="en-US" sz="1500" dirty="0" err="1"/>
              <a:t>FaaS</a:t>
            </a:r>
            <a:r>
              <a:rPr lang="en-US" sz="1500" dirty="0"/>
              <a:t> container</a:t>
            </a:r>
          </a:p>
          <a:p>
            <a:pPr marL="342424" indent="-342424"/>
            <a:r>
              <a:rPr lang="en-US" sz="1500" dirty="0"/>
              <a:t>Abstract container details away from invocation and resource functionality</a:t>
            </a:r>
          </a:p>
          <a:p>
            <a:pPr marL="342424" indent="-342424"/>
            <a:r>
              <a:rPr lang="en-US" sz="1500" dirty="0"/>
              <a:t>Allows us to support </a:t>
            </a:r>
            <a:r>
              <a:rPr lang="en-US" sz="1500" i="1" dirty="0"/>
              <a:t>multiple</a:t>
            </a:r>
            <a:r>
              <a:rPr lang="en-US" sz="1500" dirty="0"/>
              <a:t> mechanisms dynamically</a:t>
            </a:r>
          </a:p>
          <a:p>
            <a:pPr marL="742474" lvl="1" indent="-285274"/>
            <a:r>
              <a:rPr lang="en-US" sz="1500" dirty="0"/>
              <a:t>Default to using </a:t>
            </a:r>
            <a:r>
              <a:rPr lang="en-US" sz="1500" i="1" dirty="0" err="1"/>
              <a:t>containerd</a:t>
            </a:r>
            <a:r>
              <a:rPr lang="en-US" sz="1500" dirty="0"/>
              <a:t> for performance &amp; simplicity</a:t>
            </a:r>
          </a:p>
        </p:txBody>
      </p:sp>
      <p:sp>
        <p:nvSpPr>
          <p:cNvPr id="5" name="Slide Number Placeholder 4">
            <a:extLst>
              <a:ext uri="{FF2B5EF4-FFF2-40B4-BE49-F238E27FC236}">
                <a16:creationId xmlns:a16="http://schemas.microsoft.com/office/drawing/2014/main" id="{5D8AD1C9-E2F0-4C18-3E10-446730D5C349}"/>
              </a:ext>
            </a:extLst>
          </p:cNvPr>
          <p:cNvSpPr>
            <a:spLocks noGrp="1"/>
          </p:cNvSpPr>
          <p:nvPr>
            <p:ph type="sldNum" sz="quarter" idx="4"/>
          </p:nvPr>
        </p:nvSpPr>
        <p:spPr/>
        <p:txBody>
          <a:bodyPr/>
          <a:lstStyle/>
          <a:p>
            <a:fld id="{330EA680-D336-4FF7-8B7A-9848BB0A1C32}" type="slidenum">
              <a:rPr lang="en-US" smtClean="0"/>
              <a:t>23</a:t>
            </a:fld>
            <a:endParaRPr lang="en-US"/>
          </a:p>
        </p:txBody>
      </p:sp>
    </p:spTree>
    <p:extLst>
      <p:ext uri="{BB962C8B-B14F-4D97-AF65-F5344CB8AC3E}">
        <p14:creationId xmlns:p14="http://schemas.microsoft.com/office/powerpoint/2010/main" val="1425841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8" name="Straight Arrow Connector 47">
            <a:extLst>
              <a:ext uri="{FF2B5EF4-FFF2-40B4-BE49-F238E27FC236}">
                <a16:creationId xmlns:a16="http://schemas.microsoft.com/office/drawing/2014/main" id="{7FA44CB6-F49A-C72C-3A97-9E1673791AE9}"/>
              </a:ext>
            </a:extLst>
          </p:cNvPr>
          <p:cNvCxnSpPr>
            <a:cxnSpLocks/>
            <a:stCxn id="47" idx="3"/>
          </p:cNvCxnSpPr>
          <p:nvPr/>
        </p:nvCxnSpPr>
        <p:spPr>
          <a:xfrm flipV="1">
            <a:off x="1695707" y="4291696"/>
            <a:ext cx="5059861" cy="16637"/>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61F0F74B-CC7F-C340-786F-BFAE9F753F6A}"/>
              </a:ext>
            </a:extLst>
          </p:cNvPr>
          <p:cNvSpPr>
            <a:spLocks noGrp="1"/>
          </p:cNvSpPr>
          <p:nvPr>
            <p:ph type="ctrTitle"/>
          </p:nvPr>
        </p:nvSpPr>
        <p:spPr/>
        <p:txBody>
          <a:bodyPr/>
          <a:lstStyle/>
          <a:p>
            <a:r>
              <a:rPr lang="en-US"/>
              <a:t>Queueing Ability</a:t>
            </a:r>
          </a:p>
        </p:txBody>
      </p:sp>
      <p:sp>
        <p:nvSpPr>
          <p:cNvPr id="3" name="Text Placeholder 2">
            <a:extLst>
              <a:ext uri="{FF2B5EF4-FFF2-40B4-BE49-F238E27FC236}">
                <a16:creationId xmlns:a16="http://schemas.microsoft.com/office/drawing/2014/main" id="{746734B3-3532-BC22-C6B3-B92960CA0250}"/>
              </a:ext>
            </a:extLst>
          </p:cNvPr>
          <p:cNvSpPr>
            <a:spLocks noGrp="1"/>
          </p:cNvSpPr>
          <p:nvPr>
            <p:ph type="body" sz="quarter" idx="10"/>
          </p:nvPr>
        </p:nvSpPr>
        <p:spPr/>
        <p:txBody>
          <a:bodyPr vert="horz" lIns="68580" tIns="34290" rIns="68580" bIns="34290" rtlCol="0" anchor="t">
            <a:noAutofit/>
          </a:bodyPr>
          <a:lstStyle/>
          <a:p>
            <a:r>
              <a:rPr lang="en-US" sz="1200" i="0" err="1">
                <a:effectLst/>
                <a:latin typeface="+mj-lt"/>
              </a:rPr>
              <a:t>Ilúvatar</a:t>
            </a:r>
            <a:endParaRPr lang="en-US" sz="1200"/>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C9E3BE74-2CD0-1FDC-0A22-869BCDBD207E}"/>
                  </a:ext>
                </a:extLst>
              </p:cNvPr>
              <p:cNvSpPr>
                <a:spLocks noGrp="1"/>
              </p:cNvSpPr>
              <p:nvPr>
                <p:ph idx="1"/>
              </p:nvPr>
            </p:nvSpPr>
            <p:spPr>
              <a:xfrm>
                <a:off x="518824" y="1458136"/>
                <a:ext cx="8015594" cy="2503914"/>
              </a:xfrm>
            </p:spPr>
            <p:txBody>
              <a:bodyPr vert="horz" lIns="68580" tIns="34290" rIns="68580" bIns="34290" rtlCol="0" anchor="t">
                <a:normAutofit fontScale="92500" lnSpcReduction="10000"/>
              </a:bodyPr>
              <a:lstStyle/>
              <a:p>
                <a:pPr marL="342434" indent="-285274"/>
                <a:r>
                  <a:rPr lang="en-US" sz="1775" dirty="0"/>
                  <a:t>Each worker makes decisions, avoid global knowledge</a:t>
                </a:r>
              </a:p>
              <a:p>
                <a:pPr marL="742474" lvl="1" indent="-285274"/>
                <a:r>
                  <a:rPr lang="en-US" sz="1575" dirty="0"/>
                  <a:t>Track function runtimes inside control plane</a:t>
                </a:r>
              </a:p>
              <a:p>
                <a:pPr marL="742474" lvl="1" indent="-285274"/>
                <a:r>
                  <a:rPr lang="en-US" sz="1575" dirty="0">
                    <a:solidFill>
                      <a:srgbClr val="FF0000"/>
                    </a:solidFill>
                  </a:rPr>
                  <a:t>How to order waiting functions?</a:t>
                </a:r>
              </a:p>
              <a:p>
                <a:pPr marL="342434" indent="-285274"/>
                <a:r>
                  <a:rPr lang="en-US" sz="1775" dirty="0">
                    <a:solidFill>
                      <a:schemeClr val="tx1"/>
                    </a:solidFill>
                  </a:rPr>
                  <a:t>Others use </a:t>
                </a:r>
                <a:r>
                  <a:rPr lang="en-US" sz="1775" dirty="0"/>
                  <a:t>FCFS, if implemented at all</a:t>
                </a:r>
                <a:endParaRPr lang="en-US" sz="1775" dirty="0">
                  <a:solidFill>
                    <a:schemeClr val="tx1"/>
                  </a:solidFill>
                </a:endParaRPr>
              </a:p>
              <a:p>
                <a:pPr marL="342424" indent="-342424"/>
                <a:r>
                  <a:rPr lang="en-US" dirty="0"/>
                  <a:t>We implement more advanced execution priority policies</a:t>
                </a:r>
              </a:p>
              <a:p>
                <a:pPr marL="742474" lvl="1" indent="-285274"/>
                <a:r>
                  <a:rPr lang="en-US" sz="1575" dirty="0"/>
                  <a:t>SJF &amp; Earliest Expected Deadline First </a:t>
                </a:r>
                <a:r>
                  <a:rPr lang="en-US" sz="1575" dirty="0">
                    <a:sym typeface="Wingdings" panose="05000000000000000000" pitchFamily="2" charset="2"/>
                  </a:rPr>
                  <a:t></a:t>
                </a:r>
                <a:r>
                  <a:rPr lang="en-US" sz="1575" dirty="0"/>
                  <a:t>  </a:t>
                </a:r>
                <a14:m>
                  <m:oMath xmlns:m="http://schemas.openxmlformats.org/officeDocument/2006/math">
                    <m:r>
                      <m:rPr>
                        <m:sty m:val="p"/>
                      </m:rPr>
                      <a:rPr lang="en-US" sz="1575">
                        <a:latin typeface="Cambria Math" panose="02040503050406030204" pitchFamily="18" charset="0"/>
                      </a:rPr>
                      <m:t>min</m:t>
                    </m:r>
                    <m:r>
                      <a:rPr lang="en-US" sz="1575" i="1">
                        <a:latin typeface="Cambria Math" panose="02040503050406030204" pitchFamily="18" charset="0"/>
                      </a:rPr>
                      <m:t>⁡(</m:t>
                    </m:r>
                    <m:sSub>
                      <m:sSubPr>
                        <m:ctrlPr>
                          <a:rPr lang="en-US" sz="1575" i="1">
                            <a:latin typeface="Cambria Math" panose="02040503050406030204" pitchFamily="18" charset="0"/>
                          </a:rPr>
                        </m:ctrlPr>
                      </m:sSubPr>
                      <m:e>
                        <m:r>
                          <a:rPr lang="en-US" sz="1575" i="1">
                            <a:latin typeface="Cambria Math" panose="02040503050406030204" pitchFamily="18" charset="0"/>
                          </a:rPr>
                          <m:t>𝐸𝑛𝑡𝑒𝑟</m:t>
                        </m:r>
                      </m:e>
                      <m:sub>
                        <m:r>
                          <a:rPr lang="en-US" sz="1575" i="1">
                            <a:latin typeface="Cambria Math" panose="02040503050406030204" pitchFamily="18" charset="0"/>
                          </a:rPr>
                          <m:t>𝑡</m:t>
                        </m:r>
                      </m:sub>
                    </m:sSub>
                    <m:r>
                      <a:rPr lang="en-US" sz="1575" i="1">
                        <a:latin typeface="Cambria Math" panose="02040503050406030204" pitchFamily="18" charset="0"/>
                      </a:rPr>
                      <m:t>+</m:t>
                    </m:r>
                    <m:sSub>
                      <m:sSubPr>
                        <m:ctrlPr>
                          <a:rPr lang="en-US" sz="1575" i="1">
                            <a:latin typeface="Cambria Math" panose="02040503050406030204" pitchFamily="18" charset="0"/>
                          </a:rPr>
                        </m:ctrlPr>
                      </m:sSubPr>
                      <m:e>
                        <m:r>
                          <a:rPr lang="en-US" sz="1575" i="1">
                            <a:latin typeface="Cambria Math" panose="02040503050406030204" pitchFamily="18" charset="0"/>
                          </a:rPr>
                          <m:t>𝐸𝑥𝑒𝑐</m:t>
                        </m:r>
                      </m:e>
                      <m:sub>
                        <m:r>
                          <a:rPr lang="en-US" sz="1575" i="1">
                            <a:latin typeface="Cambria Math" panose="02040503050406030204" pitchFamily="18" charset="0"/>
                          </a:rPr>
                          <m:t>𝑡</m:t>
                        </m:r>
                      </m:sub>
                    </m:sSub>
                    <m:r>
                      <a:rPr lang="en-US" sz="1575" i="1">
                        <a:latin typeface="Cambria Math" panose="02040503050406030204" pitchFamily="18" charset="0"/>
                      </a:rPr>
                      <m:t>)</m:t>
                    </m:r>
                  </m:oMath>
                </a14:m>
                <a:endParaRPr lang="en-US" dirty="0"/>
              </a:p>
            </p:txBody>
          </p:sp>
        </mc:Choice>
        <mc:Fallback xmlns="">
          <p:sp>
            <p:nvSpPr>
              <p:cNvPr id="4" name="Content Placeholder 3">
                <a:extLst>
                  <a:ext uri="{FF2B5EF4-FFF2-40B4-BE49-F238E27FC236}">
                    <a16:creationId xmlns:a16="http://schemas.microsoft.com/office/drawing/2014/main" id="{C9E3BE74-2CD0-1FDC-0A22-869BCDBD207E}"/>
                  </a:ext>
                </a:extLst>
              </p:cNvPr>
              <p:cNvSpPr>
                <a:spLocks noGrp="1" noRot="1" noChangeAspect="1" noMove="1" noResize="1" noEditPoints="1" noAdjustHandles="1" noChangeArrowheads="1" noChangeShapeType="1" noTextEdit="1"/>
              </p:cNvSpPr>
              <p:nvPr>
                <p:ph idx="1"/>
              </p:nvPr>
            </p:nvSpPr>
            <p:spPr>
              <a:xfrm>
                <a:off x="518824" y="1458136"/>
                <a:ext cx="8015594" cy="2503914"/>
              </a:xfrm>
              <a:blipFill>
                <a:blip r:embed="rId3"/>
                <a:stretch>
                  <a:fillRect l="-684" t="-2190" b="-3163"/>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EC20D2AD-2434-02D0-B7C6-DA1407273EF5}"/>
              </a:ext>
            </a:extLst>
          </p:cNvPr>
          <p:cNvSpPr>
            <a:spLocks noGrp="1"/>
          </p:cNvSpPr>
          <p:nvPr>
            <p:ph type="sldNum" sz="quarter" idx="4"/>
          </p:nvPr>
        </p:nvSpPr>
        <p:spPr/>
        <p:txBody>
          <a:bodyPr/>
          <a:lstStyle/>
          <a:p>
            <a:fld id="{330EA680-D336-4FF7-8B7A-9848BB0A1C32}" type="slidenum">
              <a:rPr lang="en-US" smtClean="0"/>
              <a:t>24</a:t>
            </a:fld>
            <a:endParaRPr lang="en-US"/>
          </a:p>
        </p:txBody>
      </p:sp>
      <p:sp>
        <p:nvSpPr>
          <p:cNvPr id="44" name="Arrow: Right 43">
            <a:extLst>
              <a:ext uri="{FF2B5EF4-FFF2-40B4-BE49-F238E27FC236}">
                <a16:creationId xmlns:a16="http://schemas.microsoft.com/office/drawing/2014/main" id="{83263353-59BE-E944-B3FA-810706A43631}"/>
              </a:ext>
            </a:extLst>
          </p:cNvPr>
          <p:cNvSpPr/>
          <p:nvPr/>
        </p:nvSpPr>
        <p:spPr>
          <a:xfrm>
            <a:off x="6755567" y="3895007"/>
            <a:ext cx="1176618" cy="793376"/>
          </a:xfrm>
          <a:prstGeom prst="rightArrow">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50">
                <a:solidFill>
                  <a:sysClr val="windowText" lastClr="000000"/>
                </a:solidFill>
              </a:rPr>
              <a:t>Run in Container</a:t>
            </a:r>
          </a:p>
        </p:txBody>
      </p:sp>
      <p:grpSp>
        <p:nvGrpSpPr>
          <p:cNvPr id="46" name="Group 45">
            <a:extLst>
              <a:ext uri="{FF2B5EF4-FFF2-40B4-BE49-F238E27FC236}">
                <a16:creationId xmlns:a16="http://schemas.microsoft.com/office/drawing/2014/main" id="{EB7AABF5-E2DA-5B8B-85CA-39CACA90A608}"/>
              </a:ext>
            </a:extLst>
          </p:cNvPr>
          <p:cNvGrpSpPr/>
          <p:nvPr/>
        </p:nvGrpSpPr>
        <p:grpSpPr>
          <a:xfrm>
            <a:off x="3116657" y="4071484"/>
            <a:ext cx="3638910" cy="442076"/>
            <a:chOff x="3730339" y="3625201"/>
            <a:chExt cx="4851880" cy="589435"/>
          </a:xfrm>
        </p:grpSpPr>
        <p:sp>
          <p:nvSpPr>
            <p:cNvPr id="49" name="Flowchart: Process 48">
              <a:extLst>
                <a:ext uri="{FF2B5EF4-FFF2-40B4-BE49-F238E27FC236}">
                  <a16:creationId xmlns:a16="http://schemas.microsoft.com/office/drawing/2014/main" id="{03F6CC18-D410-701C-57DB-A162F3C08915}"/>
                </a:ext>
              </a:extLst>
            </p:cNvPr>
            <p:cNvSpPr/>
            <p:nvPr/>
          </p:nvSpPr>
          <p:spPr>
            <a:xfrm>
              <a:off x="3730339" y="3625201"/>
              <a:ext cx="2578453" cy="589435"/>
            </a:xfrm>
            <a:prstGeom prst="flowChartProcess">
              <a:avLst/>
            </a:prstGeom>
            <a:solidFill>
              <a:schemeClr val="bg1"/>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00" i="1" baseline="-25000"/>
            </a:p>
          </p:txBody>
        </p:sp>
        <p:grpSp>
          <p:nvGrpSpPr>
            <p:cNvPr id="50" name="Group 49">
              <a:extLst>
                <a:ext uri="{FF2B5EF4-FFF2-40B4-BE49-F238E27FC236}">
                  <a16:creationId xmlns:a16="http://schemas.microsoft.com/office/drawing/2014/main" id="{0483E409-C698-18EE-6ACB-9528F674426A}"/>
                </a:ext>
              </a:extLst>
            </p:cNvPr>
            <p:cNvGrpSpPr/>
            <p:nvPr/>
          </p:nvGrpSpPr>
          <p:grpSpPr>
            <a:xfrm>
              <a:off x="4473713" y="3625201"/>
              <a:ext cx="4108506" cy="589435"/>
              <a:chOff x="4473713" y="3625201"/>
              <a:chExt cx="4108506" cy="589435"/>
            </a:xfrm>
          </p:grpSpPr>
          <p:sp>
            <p:nvSpPr>
              <p:cNvPr id="51" name="Flowchart: Process 50">
                <a:extLst>
                  <a:ext uri="{FF2B5EF4-FFF2-40B4-BE49-F238E27FC236}">
                    <a16:creationId xmlns:a16="http://schemas.microsoft.com/office/drawing/2014/main" id="{C441BDA6-44AE-D90E-ECA7-B68D1892FA5C}"/>
                  </a:ext>
                </a:extLst>
              </p:cNvPr>
              <p:cNvSpPr/>
              <p:nvPr/>
            </p:nvSpPr>
            <p:spPr>
              <a:xfrm>
                <a:off x="5697099"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sp>
            <p:nvSpPr>
              <p:cNvPr id="52" name="Flowchart: Process 51">
                <a:extLst>
                  <a:ext uri="{FF2B5EF4-FFF2-40B4-BE49-F238E27FC236}">
                    <a16:creationId xmlns:a16="http://schemas.microsoft.com/office/drawing/2014/main" id="{E1FF97BC-C5CA-DDF7-75FC-60C79555C828}"/>
                  </a:ext>
                </a:extLst>
              </p:cNvPr>
              <p:cNvSpPr/>
              <p:nvPr/>
            </p:nvSpPr>
            <p:spPr>
              <a:xfrm>
                <a:off x="5085406"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sp>
            <p:nvSpPr>
              <p:cNvPr id="53" name="Flowchart: Process 52">
                <a:extLst>
                  <a:ext uri="{FF2B5EF4-FFF2-40B4-BE49-F238E27FC236}">
                    <a16:creationId xmlns:a16="http://schemas.microsoft.com/office/drawing/2014/main" id="{BCD8A86B-2280-BC94-0043-8EDDA007581A}"/>
                  </a:ext>
                </a:extLst>
              </p:cNvPr>
              <p:cNvSpPr/>
              <p:nvPr/>
            </p:nvSpPr>
            <p:spPr>
              <a:xfrm>
                <a:off x="4473713"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cxnSp>
            <p:nvCxnSpPr>
              <p:cNvPr id="54" name="Straight Arrow Connector 53">
                <a:extLst>
                  <a:ext uri="{FF2B5EF4-FFF2-40B4-BE49-F238E27FC236}">
                    <a16:creationId xmlns:a16="http://schemas.microsoft.com/office/drawing/2014/main" id="{B330A83D-B52B-4D26-7908-B0B2980EDC07}"/>
                  </a:ext>
                </a:extLst>
              </p:cNvPr>
              <p:cNvCxnSpPr>
                <a:cxnSpLocks/>
                <a:stCxn id="51" idx="3"/>
              </p:cNvCxnSpPr>
              <p:nvPr/>
            </p:nvCxnSpPr>
            <p:spPr>
              <a:xfrm flipV="1">
                <a:off x="6308792" y="3918817"/>
                <a:ext cx="2273427" cy="1102"/>
              </a:xfrm>
              <a:prstGeom prst="straightConnector1">
                <a:avLst/>
              </a:prstGeom>
              <a:ln w="38100">
                <a:solidFill>
                  <a:schemeClr val="tx1"/>
                </a:solidFill>
                <a:tailEnd type="triangle"/>
              </a:ln>
            </p:spPr>
            <p:style>
              <a:lnRef idx="2">
                <a:schemeClr val="dk1"/>
              </a:lnRef>
              <a:fillRef idx="0">
                <a:schemeClr val="dk1"/>
              </a:fillRef>
              <a:effectRef idx="1">
                <a:schemeClr val="dk1"/>
              </a:effectRef>
              <a:fontRef idx="minor">
                <a:schemeClr val="tx1"/>
              </a:fontRef>
            </p:style>
          </p:cxnSp>
        </p:grpSp>
      </p:grpSp>
      <p:sp>
        <p:nvSpPr>
          <p:cNvPr id="47" name="Flowchart: Process 46">
            <a:extLst>
              <a:ext uri="{FF2B5EF4-FFF2-40B4-BE49-F238E27FC236}">
                <a16:creationId xmlns:a16="http://schemas.microsoft.com/office/drawing/2014/main" id="{542363F0-E51B-EF74-8CE3-7ECD11560807}"/>
              </a:ext>
            </a:extLst>
          </p:cNvPr>
          <p:cNvSpPr/>
          <p:nvPr/>
        </p:nvSpPr>
        <p:spPr>
          <a:xfrm>
            <a:off x="1236937" y="4087294"/>
            <a:ext cx="458770" cy="442076"/>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cxnSp>
        <p:nvCxnSpPr>
          <p:cNvPr id="66" name="Straight Arrow Connector 65">
            <a:extLst>
              <a:ext uri="{FF2B5EF4-FFF2-40B4-BE49-F238E27FC236}">
                <a16:creationId xmlns:a16="http://schemas.microsoft.com/office/drawing/2014/main" id="{55B5BA4A-65A8-83C1-95DD-3EDC75C67F90}"/>
              </a:ext>
            </a:extLst>
          </p:cNvPr>
          <p:cNvCxnSpPr>
            <a:cxnSpLocks/>
          </p:cNvCxnSpPr>
          <p:nvPr/>
        </p:nvCxnSpPr>
        <p:spPr>
          <a:xfrm flipV="1">
            <a:off x="1695707" y="4295105"/>
            <a:ext cx="1978481" cy="15811"/>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562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0F74B-CC7F-C340-786F-BFAE9F753F6A}"/>
              </a:ext>
            </a:extLst>
          </p:cNvPr>
          <p:cNvSpPr>
            <a:spLocks noGrp="1"/>
          </p:cNvSpPr>
          <p:nvPr>
            <p:ph type="ctrTitle"/>
          </p:nvPr>
        </p:nvSpPr>
        <p:spPr/>
        <p:txBody>
          <a:bodyPr/>
          <a:lstStyle/>
          <a:p>
            <a:r>
              <a:rPr lang="en-US"/>
              <a:t>Queueing Ability, Contd.</a:t>
            </a:r>
          </a:p>
        </p:txBody>
      </p:sp>
      <p:sp>
        <p:nvSpPr>
          <p:cNvPr id="3" name="Text Placeholder 2">
            <a:extLst>
              <a:ext uri="{FF2B5EF4-FFF2-40B4-BE49-F238E27FC236}">
                <a16:creationId xmlns:a16="http://schemas.microsoft.com/office/drawing/2014/main" id="{746734B3-3532-BC22-C6B3-B92960CA0250}"/>
              </a:ext>
            </a:extLst>
          </p:cNvPr>
          <p:cNvSpPr>
            <a:spLocks noGrp="1"/>
          </p:cNvSpPr>
          <p:nvPr>
            <p:ph type="body" sz="quarter" idx="10"/>
          </p:nvPr>
        </p:nvSpPr>
        <p:spPr/>
        <p:txBody>
          <a:bodyPr vert="horz" lIns="68580" tIns="34290" rIns="68580" bIns="34290" rtlCol="0" anchor="t">
            <a:noAutofit/>
          </a:bodyPr>
          <a:lstStyle/>
          <a:p>
            <a:r>
              <a:rPr lang="en-US" sz="1200" i="0" err="1">
                <a:effectLst/>
                <a:latin typeface="+mj-lt"/>
              </a:rPr>
              <a:t>Ilúvatar</a:t>
            </a:r>
            <a:endParaRPr lang="en-US" sz="1200"/>
          </a:p>
        </p:txBody>
      </p:sp>
      <p:sp>
        <p:nvSpPr>
          <p:cNvPr id="4" name="Content Placeholder 3">
            <a:extLst>
              <a:ext uri="{FF2B5EF4-FFF2-40B4-BE49-F238E27FC236}">
                <a16:creationId xmlns:a16="http://schemas.microsoft.com/office/drawing/2014/main" id="{C9E3BE74-2CD0-1FDC-0A22-869BCDBD207E}"/>
              </a:ext>
            </a:extLst>
          </p:cNvPr>
          <p:cNvSpPr>
            <a:spLocks noGrp="1"/>
          </p:cNvSpPr>
          <p:nvPr>
            <p:ph idx="1"/>
          </p:nvPr>
        </p:nvSpPr>
        <p:spPr>
          <a:xfrm>
            <a:off x="517404" y="1415286"/>
            <a:ext cx="8015594" cy="1903797"/>
          </a:xfrm>
        </p:spPr>
        <p:txBody>
          <a:bodyPr vert="horz" lIns="68580" tIns="34290" rIns="68580" bIns="34290" rtlCol="0" anchor="t">
            <a:normAutofit/>
          </a:bodyPr>
          <a:lstStyle/>
          <a:p>
            <a:pPr marL="342424" indent="-342424"/>
            <a:r>
              <a:rPr lang="en-US"/>
              <a:t>Ability to dynamically overcommit CPU resources</a:t>
            </a:r>
          </a:p>
          <a:p>
            <a:pPr marL="342424" indent="-342424">
              <a:buClr>
                <a:srgbClr val="808080"/>
              </a:buClr>
            </a:pPr>
            <a:r>
              <a:rPr lang="en-US"/>
              <a:t>Allow short functions to bypass queue</a:t>
            </a:r>
          </a:p>
          <a:p>
            <a:pPr marL="742474" lvl="1" indent="-285274"/>
            <a:r>
              <a:rPr lang="en-US" sz="1575"/>
              <a:t>Increased throughput + Decreased wait time</a:t>
            </a:r>
          </a:p>
          <a:p>
            <a:pPr marL="342424" indent="-342424"/>
            <a:r>
              <a:rPr lang="en-US">
                <a:solidFill>
                  <a:srgbClr val="FF0000"/>
                </a:solidFill>
              </a:rPr>
              <a:t>Overcommitment vs waiting: why not both?</a:t>
            </a:r>
          </a:p>
        </p:txBody>
      </p:sp>
      <p:sp>
        <p:nvSpPr>
          <p:cNvPr id="5" name="Slide Number Placeholder 4">
            <a:extLst>
              <a:ext uri="{FF2B5EF4-FFF2-40B4-BE49-F238E27FC236}">
                <a16:creationId xmlns:a16="http://schemas.microsoft.com/office/drawing/2014/main" id="{EC20D2AD-2434-02D0-B7C6-DA1407273EF5}"/>
              </a:ext>
            </a:extLst>
          </p:cNvPr>
          <p:cNvSpPr>
            <a:spLocks noGrp="1"/>
          </p:cNvSpPr>
          <p:nvPr>
            <p:ph type="sldNum" sz="quarter" idx="4"/>
          </p:nvPr>
        </p:nvSpPr>
        <p:spPr/>
        <p:txBody>
          <a:bodyPr/>
          <a:lstStyle/>
          <a:p>
            <a:fld id="{330EA680-D336-4FF7-8B7A-9848BB0A1C32}" type="slidenum">
              <a:rPr lang="en-US" smtClean="0"/>
              <a:t>25</a:t>
            </a:fld>
            <a:endParaRPr lang="en-US"/>
          </a:p>
        </p:txBody>
      </p:sp>
      <p:cxnSp>
        <p:nvCxnSpPr>
          <p:cNvPr id="7" name="Straight Arrow Connector 6">
            <a:extLst>
              <a:ext uri="{FF2B5EF4-FFF2-40B4-BE49-F238E27FC236}">
                <a16:creationId xmlns:a16="http://schemas.microsoft.com/office/drawing/2014/main" id="{EB9A6328-BED1-51C0-D229-06E5D7FD3316}"/>
              </a:ext>
            </a:extLst>
          </p:cNvPr>
          <p:cNvCxnSpPr>
            <a:cxnSpLocks/>
            <a:stCxn id="16" idx="3"/>
          </p:cNvCxnSpPr>
          <p:nvPr/>
        </p:nvCxnSpPr>
        <p:spPr>
          <a:xfrm flipV="1">
            <a:off x="1695707" y="4275059"/>
            <a:ext cx="5263359" cy="33274"/>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Arrow: Right 7">
            <a:extLst>
              <a:ext uri="{FF2B5EF4-FFF2-40B4-BE49-F238E27FC236}">
                <a16:creationId xmlns:a16="http://schemas.microsoft.com/office/drawing/2014/main" id="{A82D4549-B09E-9494-7A19-4D0BB7133459}"/>
              </a:ext>
            </a:extLst>
          </p:cNvPr>
          <p:cNvSpPr/>
          <p:nvPr/>
        </p:nvSpPr>
        <p:spPr>
          <a:xfrm>
            <a:off x="6763955" y="3878371"/>
            <a:ext cx="1176618" cy="793376"/>
          </a:xfrm>
          <a:prstGeom prst="rightArrow">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50">
                <a:solidFill>
                  <a:sysClr val="windowText" lastClr="000000"/>
                </a:solidFill>
              </a:rPr>
              <a:t>Run in Container</a:t>
            </a:r>
          </a:p>
        </p:txBody>
      </p:sp>
      <p:grpSp>
        <p:nvGrpSpPr>
          <p:cNvPr id="9" name="Group 8">
            <a:extLst>
              <a:ext uri="{FF2B5EF4-FFF2-40B4-BE49-F238E27FC236}">
                <a16:creationId xmlns:a16="http://schemas.microsoft.com/office/drawing/2014/main" id="{273A2BA8-BE8E-8956-939B-5DDE1D5BF9D2}"/>
              </a:ext>
            </a:extLst>
          </p:cNvPr>
          <p:cNvGrpSpPr/>
          <p:nvPr/>
        </p:nvGrpSpPr>
        <p:grpSpPr>
          <a:xfrm>
            <a:off x="3116658" y="4071484"/>
            <a:ext cx="3647297" cy="442076"/>
            <a:chOff x="3730339" y="3625201"/>
            <a:chExt cx="4863063" cy="589435"/>
          </a:xfrm>
        </p:grpSpPr>
        <p:sp>
          <p:nvSpPr>
            <p:cNvPr id="10" name="Flowchart: Process 9">
              <a:extLst>
                <a:ext uri="{FF2B5EF4-FFF2-40B4-BE49-F238E27FC236}">
                  <a16:creationId xmlns:a16="http://schemas.microsoft.com/office/drawing/2014/main" id="{9DE15F49-E49D-16FA-AC88-664660DA41A0}"/>
                </a:ext>
              </a:extLst>
            </p:cNvPr>
            <p:cNvSpPr/>
            <p:nvPr/>
          </p:nvSpPr>
          <p:spPr>
            <a:xfrm>
              <a:off x="3730339" y="3625201"/>
              <a:ext cx="2578453" cy="589435"/>
            </a:xfrm>
            <a:prstGeom prst="flowChartProcess">
              <a:avLst/>
            </a:prstGeom>
            <a:solidFill>
              <a:schemeClr val="bg1"/>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00" i="1" baseline="-25000"/>
            </a:p>
          </p:txBody>
        </p:sp>
        <p:grpSp>
          <p:nvGrpSpPr>
            <p:cNvPr id="11" name="Group 10">
              <a:extLst>
                <a:ext uri="{FF2B5EF4-FFF2-40B4-BE49-F238E27FC236}">
                  <a16:creationId xmlns:a16="http://schemas.microsoft.com/office/drawing/2014/main" id="{8BB92C2A-0E25-FEC7-7530-F4F6666FEFAA}"/>
                </a:ext>
              </a:extLst>
            </p:cNvPr>
            <p:cNvGrpSpPr/>
            <p:nvPr/>
          </p:nvGrpSpPr>
          <p:grpSpPr>
            <a:xfrm>
              <a:off x="4473713" y="3625201"/>
              <a:ext cx="4119689" cy="589435"/>
              <a:chOff x="4473713" y="3625201"/>
              <a:chExt cx="4119689" cy="589435"/>
            </a:xfrm>
          </p:grpSpPr>
          <p:sp>
            <p:nvSpPr>
              <p:cNvPr id="12" name="Flowchart: Process 11">
                <a:extLst>
                  <a:ext uri="{FF2B5EF4-FFF2-40B4-BE49-F238E27FC236}">
                    <a16:creationId xmlns:a16="http://schemas.microsoft.com/office/drawing/2014/main" id="{445C1987-F47F-67B8-D458-96C05F164D96}"/>
                  </a:ext>
                </a:extLst>
              </p:cNvPr>
              <p:cNvSpPr/>
              <p:nvPr/>
            </p:nvSpPr>
            <p:spPr>
              <a:xfrm>
                <a:off x="5697099"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sp>
            <p:nvSpPr>
              <p:cNvPr id="13" name="Flowchart: Process 12">
                <a:extLst>
                  <a:ext uri="{FF2B5EF4-FFF2-40B4-BE49-F238E27FC236}">
                    <a16:creationId xmlns:a16="http://schemas.microsoft.com/office/drawing/2014/main" id="{DB0EB214-4539-3CBA-6B78-FB38A8AFFD94}"/>
                  </a:ext>
                </a:extLst>
              </p:cNvPr>
              <p:cNvSpPr/>
              <p:nvPr/>
            </p:nvSpPr>
            <p:spPr>
              <a:xfrm>
                <a:off x="5085406"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sp>
            <p:nvSpPr>
              <p:cNvPr id="14" name="Flowchart: Process 13">
                <a:extLst>
                  <a:ext uri="{FF2B5EF4-FFF2-40B4-BE49-F238E27FC236}">
                    <a16:creationId xmlns:a16="http://schemas.microsoft.com/office/drawing/2014/main" id="{52F87422-A4ED-1AC6-C82D-AB8574009905}"/>
                  </a:ext>
                </a:extLst>
              </p:cNvPr>
              <p:cNvSpPr/>
              <p:nvPr/>
            </p:nvSpPr>
            <p:spPr>
              <a:xfrm>
                <a:off x="4473713"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cxnSp>
            <p:nvCxnSpPr>
              <p:cNvPr id="15" name="Straight Arrow Connector 14">
                <a:extLst>
                  <a:ext uri="{FF2B5EF4-FFF2-40B4-BE49-F238E27FC236}">
                    <a16:creationId xmlns:a16="http://schemas.microsoft.com/office/drawing/2014/main" id="{09C70779-1508-D91D-62CE-63C7DE800A46}"/>
                  </a:ext>
                </a:extLst>
              </p:cNvPr>
              <p:cNvCxnSpPr>
                <a:cxnSpLocks/>
                <a:stCxn id="12" idx="3"/>
                <a:endCxn id="8" idx="1"/>
              </p:cNvCxnSpPr>
              <p:nvPr/>
            </p:nvCxnSpPr>
            <p:spPr>
              <a:xfrm flipV="1">
                <a:off x="6308792" y="3896635"/>
                <a:ext cx="2284610" cy="23284"/>
              </a:xfrm>
              <a:prstGeom prst="straightConnector1">
                <a:avLst/>
              </a:prstGeom>
              <a:ln w="38100">
                <a:solidFill>
                  <a:schemeClr val="tx1"/>
                </a:solidFill>
                <a:tailEnd type="triangle"/>
              </a:ln>
            </p:spPr>
            <p:style>
              <a:lnRef idx="2">
                <a:schemeClr val="dk1"/>
              </a:lnRef>
              <a:fillRef idx="0">
                <a:schemeClr val="dk1"/>
              </a:fillRef>
              <a:effectRef idx="1">
                <a:schemeClr val="dk1"/>
              </a:effectRef>
              <a:fontRef idx="minor">
                <a:schemeClr val="tx1"/>
              </a:fontRef>
            </p:style>
          </p:cxnSp>
        </p:grpSp>
      </p:grpSp>
      <p:sp>
        <p:nvSpPr>
          <p:cNvPr id="16" name="Flowchart: Process 15">
            <a:extLst>
              <a:ext uri="{FF2B5EF4-FFF2-40B4-BE49-F238E27FC236}">
                <a16:creationId xmlns:a16="http://schemas.microsoft.com/office/drawing/2014/main" id="{364F8D24-EF20-B7D7-6327-ECA1F687629C}"/>
              </a:ext>
            </a:extLst>
          </p:cNvPr>
          <p:cNvSpPr/>
          <p:nvPr/>
        </p:nvSpPr>
        <p:spPr>
          <a:xfrm>
            <a:off x="1236937" y="4087294"/>
            <a:ext cx="458770" cy="442076"/>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cxnSp>
        <p:nvCxnSpPr>
          <p:cNvPr id="18" name="Straight Arrow Connector 17">
            <a:extLst>
              <a:ext uri="{FF2B5EF4-FFF2-40B4-BE49-F238E27FC236}">
                <a16:creationId xmlns:a16="http://schemas.microsoft.com/office/drawing/2014/main" id="{486BB607-7C7C-01D5-872F-F168032E8278}"/>
              </a:ext>
            </a:extLst>
          </p:cNvPr>
          <p:cNvCxnSpPr>
            <a:cxnSpLocks/>
          </p:cNvCxnSpPr>
          <p:nvPr/>
        </p:nvCxnSpPr>
        <p:spPr>
          <a:xfrm flipV="1">
            <a:off x="1695707" y="4295105"/>
            <a:ext cx="1978481" cy="15811"/>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859759C2-739B-40D9-1147-28ABAA2E475A}"/>
              </a:ext>
            </a:extLst>
          </p:cNvPr>
          <p:cNvGrpSpPr/>
          <p:nvPr/>
        </p:nvGrpSpPr>
        <p:grpSpPr>
          <a:xfrm>
            <a:off x="1714625" y="3878372"/>
            <a:ext cx="5829260" cy="733253"/>
            <a:chOff x="2286166" y="5171162"/>
            <a:chExt cx="7772347" cy="977671"/>
          </a:xfrm>
        </p:grpSpPr>
        <p:cxnSp>
          <p:nvCxnSpPr>
            <p:cNvPr id="19" name="Connector: Elbow 18">
              <a:extLst>
                <a:ext uri="{FF2B5EF4-FFF2-40B4-BE49-F238E27FC236}">
                  <a16:creationId xmlns:a16="http://schemas.microsoft.com/office/drawing/2014/main" id="{47059BC5-0BFF-D1E6-371E-278344021C86}"/>
                </a:ext>
              </a:extLst>
            </p:cNvPr>
            <p:cNvCxnSpPr>
              <a:cxnSpLocks/>
              <a:stCxn id="20" idx="0"/>
              <a:endCxn id="8" idx="0"/>
            </p:cNvCxnSpPr>
            <p:nvPr/>
          </p:nvCxnSpPr>
          <p:spPr>
            <a:xfrm rot="5400000" flipH="1" flipV="1">
              <a:off x="6542785" y="1847469"/>
              <a:ext cx="192035" cy="6839421"/>
            </a:xfrm>
            <a:prstGeom prst="bentConnector3">
              <a:avLst>
                <a:gd name="adj1" fmla="val 21904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0" name="Diamond 19">
              <a:extLst>
                <a:ext uri="{FF2B5EF4-FFF2-40B4-BE49-F238E27FC236}">
                  <a16:creationId xmlns:a16="http://schemas.microsoft.com/office/drawing/2014/main" id="{C9C5B152-7021-B2C8-BB26-3B6FF3F9E9D7}"/>
                </a:ext>
              </a:extLst>
            </p:cNvPr>
            <p:cNvSpPr/>
            <p:nvPr/>
          </p:nvSpPr>
          <p:spPr>
            <a:xfrm>
              <a:off x="2286166" y="5363196"/>
              <a:ext cx="1865851" cy="785637"/>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a:t>Bypass</a:t>
              </a:r>
            </a:p>
            <a:p>
              <a:pPr algn="ctr"/>
              <a:r>
                <a:rPr lang="en-US" sz="1200"/>
                <a:t>?</a:t>
              </a:r>
            </a:p>
          </p:txBody>
        </p:sp>
      </p:grpSp>
      <p:sp>
        <p:nvSpPr>
          <p:cNvPr id="26" name="Flowchart: Preparation 25">
            <a:extLst>
              <a:ext uri="{FF2B5EF4-FFF2-40B4-BE49-F238E27FC236}">
                <a16:creationId xmlns:a16="http://schemas.microsoft.com/office/drawing/2014/main" id="{8E583651-37B8-623B-F991-9CFE726D4EF6}"/>
              </a:ext>
            </a:extLst>
          </p:cNvPr>
          <p:cNvSpPr/>
          <p:nvPr/>
        </p:nvSpPr>
        <p:spPr>
          <a:xfrm>
            <a:off x="5077028" y="4039034"/>
            <a:ext cx="1678540" cy="505322"/>
          </a:xfrm>
          <a:prstGeom prst="flowChartPreparation">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100">
                <a:solidFill>
                  <a:sysClr val="windowText" lastClr="000000"/>
                </a:solidFill>
              </a:rPr>
              <a:t>Concurrency Control</a:t>
            </a:r>
          </a:p>
        </p:txBody>
      </p:sp>
    </p:spTree>
    <p:extLst>
      <p:ext uri="{BB962C8B-B14F-4D97-AF65-F5344CB8AC3E}">
        <p14:creationId xmlns:p14="http://schemas.microsoft.com/office/powerpoint/2010/main" val="1525059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DF8B5-9374-37B3-412A-4C17C4BEA268}"/>
              </a:ext>
            </a:extLst>
          </p:cNvPr>
          <p:cNvSpPr>
            <a:spLocks noGrp="1"/>
          </p:cNvSpPr>
          <p:nvPr>
            <p:ph type="ctrTitle"/>
          </p:nvPr>
        </p:nvSpPr>
        <p:spPr/>
        <p:txBody>
          <a:bodyPr/>
          <a:lstStyle/>
          <a:p>
            <a:r>
              <a:rPr lang="en-US"/>
              <a:t>Implementation</a:t>
            </a:r>
          </a:p>
        </p:txBody>
      </p:sp>
      <p:sp>
        <p:nvSpPr>
          <p:cNvPr id="3" name="Text Placeholder 2">
            <a:extLst>
              <a:ext uri="{FF2B5EF4-FFF2-40B4-BE49-F238E27FC236}">
                <a16:creationId xmlns:a16="http://schemas.microsoft.com/office/drawing/2014/main" id="{6EE0EB97-AB73-E291-AA09-D806A63B3EAD}"/>
              </a:ext>
            </a:extLst>
          </p:cNvPr>
          <p:cNvSpPr>
            <a:spLocks noGrp="1"/>
          </p:cNvSpPr>
          <p:nvPr>
            <p:ph type="body" sz="quarter" idx="10"/>
          </p:nvPr>
        </p:nvSpPr>
        <p:spPr/>
        <p:txBody>
          <a:bodyPr vert="horz" lIns="68580" tIns="34290" rIns="68580" bIns="34290" rtlCol="0" anchor="t">
            <a:noAutofit/>
          </a:bodyPr>
          <a:lstStyle/>
          <a:p>
            <a:r>
              <a:rPr lang="en-US" sz="1200" i="0" err="1">
                <a:effectLst/>
                <a:latin typeface="+mj-lt"/>
              </a:rPr>
              <a:t>Ilúvatar</a:t>
            </a:r>
            <a:endParaRPr lang="en-US" sz="1125" b="1"/>
          </a:p>
        </p:txBody>
      </p:sp>
      <p:sp>
        <p:nvSpPr>
          <p:cNvPr id="4" name="Content Placeholder 3">
            <a:extLst>
              <a:ext uri="{FF2B5EF4-FFF2-40B4-BE49-F238E27FC236}">
                <a16:creationId xmlns:a16="http://schemas.microsoft.com/office/drawing/2014/main" id="{AD1F605C-0FED-24CF-2CA0-6C30375558B8}"/>
              </a:ext>
            </a:extLst>
          </p:cNvPr>
          <p:cNvSpPr>
            <a:spLocks noGrp="1"/>
          </p:cNvSpPr>
          <p:nvPr>
            <p:ph idx="1"/>
          </p:nvPr>
        </p:nvSpPr>
        <p:spPr/>
        <p:txBody>
          <a:bodyPr vert="horz" lIns="68580" tIns="34290" rIns="68580" bIns="34290" rtlCol="0" anchor="t">
            <a:normAutofit/>
          </a:bodyPr>
          <a:lstStyle/>
          <a:p>
            <a:pPr marL="342424" indent="-342424"/>
            <a:r>
              <a:rPr lang="en-US" dirty="0"/>
              <a:t>23k lines of Rust</a:t>
            </a:r>
          </a:p>
          <a:p>
            <a:pPr marL="741998" lvl="1" indent="-342424"/>
            <a:r>
              <a:rPr lang="en-US" sz="1575" dirty="0"/>
              <a:t>No GC, fast compiler, small footprint</a:t>
            </a:r>
          </a:p>
          <a:p>
            <a:pPr marL="342424" indent="-342424"/>
            <a:r>
              <a:rPr lang="en-US" dirty="0"/>
              <a:t>Maximize work done asynchronously (off invocation hot-path)</a:t>
            </a:r>
          </a:p>
          <a:p>
            <a:pPr marL="741998" lvl="1" indent="-342424"/>
            <a:r>
              <a:rPr lang="en-US" dirty="0"/>
              <a:t>Lazy container pool for keep-alive eviction</a:t>
            </a:r>
          </a:p>
          <a:p>
            <a:pPr marL="741998" lvl="1" indent="-342424">
              <a:buClr>
                <a:srgbClr val="808080"/>
              </a:buClr>
            </a:pPr>
            <a:r>
              <a:rPr lang="en-US" sz="1575" dirty="0"/>
              <a:t>Network namespace caching </a:t>
            </a:r>
          </a:p>
          <a:p>
            <a:pPr marL="342424" indent="-342424"/>
            <a:r>
              <a:rPr lang="en-US" dirty="0"/>
              <a:t>Concurrent data structures for nearly all shared data</a:t>
            </a:r>
          </a:p>
        </p:txBody>
      </p:sp>
      <p:sp>
        <p:nvSpPr>
          <p:cNvPr id="5" name="Slide Number Placeholder 4">
            <a:extLst>
              <a:ext uri="{FF2B5EF4-FFF2-40B4-BE49-F238E27FC236}">
                <a16:creationId xmlns:a16="http://schemas.microsoft.com/office/drawing/2014/main" id="{636DF336-66D8-E781-1C91-AD62C9BD0D43}"/>
              </a:ext>
            </a:extLst>
          </p:cNvPr>
          <p:cNvSpPr>
            <a:spLocks noGrp="1"/>
          </p:cNvSpPr>
          <p:nvPr>
            <p:ph type="sldNum" sz="quarter" idx="4"/>
          </p:nvPr>
        </p:nvSpPr>
        <p:spPr/>
        <p:txBody>
          <a:bodyPr/>
          <a:lstStyle/>
          <a:p>
            <a:fld id="{330EA680-D336-4FF7-8B7A-9848BB0A1C32}" type="slidenum">
              <a:rPr lang="en-US" smtClean="0"/>
              <a:t>26</a:t>
            </a:fld>
            <a:endParaRPr lang="en-US"/>
          </a:p>
        </p:txBody>
      </p:sp>
    </p:spTree>
    <p:extLst>
      <p:ext uri="{BB962C8B-B14F-4D97-AF65-F5344CB8AC3E}">
        <p14:creationId xmlns:p14="http://schemas.microsoft.com/office/powerpoint/2010/main" val="18413963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863CE-39B4-68E8-596D-8D72964ED574}"/>
              </a:ext>
            </a:extLst>
          </p:cNvPr>
          <p:cNvSpPr>
            <a:spLocks noGrp="1"/>
          </p:cNvSpPr>
          <p:nvPr>
            <p:ph type="ctrTitle"/>
          </p:nvPr>
        </p:nvSpPr>
        <p:spPr/>
        <p:txBody>
          <a:bodyPr/>
          <a:lstStyle/>
          <a:p>
            <a:r>
              <a:rPr lang="en-US"/>
              <a:t>So how fast is it?</a:t>
            </a:r>
          </a:p>
        </p:txBody>
      </p:sp>
      <p:sp>
        <p:nvSpPr>
          <p:cNvPr id="3" name="Text Placeholder 2">
            <a:extLst>
              <a:ext uri="{FF2B5EF4-FFF2-40B4-BE49-F238E27FC236}">
                <a16:creationId xmlns:a16="http://schemas.microsoft.com/office/drawing/2014/main" id="{70976F53-9224-1E31-CE8F-A7A68366F47C}"/>
              </a:ext>
            </a:extLst>
          </p:cNvPr>
          <p:cNvSpPr>
            <a:spLocks noGrp="1"/>
          </p:cNvSpPr>
          <p:nvPr>
            <p:ph type="body" sz="quarter" idx="10"/>
          </p:nvPr>
        </p:nvSpPr>
        <p:spPr/>
        <p:txBody>
          <a:bodyPr/>
          <a:lstStyle/>
          <a:p>
            <a:r>
              <a:rPr lang="en-US" sz="1100" i="0" err="1">
                <a:effectLst/>
                <a:latin typeface="+mj-lt"/>
              </a:rPr>
              <a:t>Ilúvatar</a:t>
            </a:r>
            <a:endParaRPr lang="en-US"/>
          </a:p>
        </p:txBody>
      </p:sp>
      <p:sp>
        <p:nvSpPr>
          <p:cNvPr id="4" name="Content Placeholder 3">
            <a:extLst>
              <a:ext uri="{FF2B5EF4-FFF2-40B4-BE49-F238E27FC236}">
                <a16:creationId xmlns:a16="http://schemas.microsoft.com/office/drawing/2014/main" id="{D7110D2D-21DD-1AD3-ED70-F039B43FA242}"/>
              </a:ext>
            </a:extLst>
          </p:cNvPr>
          <p:cNvSpPr>
            <a:spLocks noGrp="1"/>
          </p:cNvSpPr>
          <p:nvPr>
            <p:ph idx="1"/>
          </p:nvPr>
        </p:nvSpPr>
        <p:spPr>
          <a:xfrm>
            <a:off x="560264" y="1388933"/>
            <a:ext cx="8015594" cy="1087627"/>
          </a:xfrm>
        </p:spPr>
        <p:txBody>
          <a:bodyPr/>
          <a:lstStyle/>
          <a:p>
            <a:r>
              <a:rPr lang="en-US"/>
              <a:t>Most executions incur ~2 </a:t>
            </a:r>
            <a:r>
              <a:rPr lang="en-US" err="1"/>
              <a:t>ms</a:t>
            </a:r>
            <a:r>
              <a:rPr lang="en-US"/>
              <a:t> overhead from the platform</a:t>
            </a:r>
          </a:p>
          <a:p>
            <a:r>
              <a:rPr lang="en-US"/>
              <a:t>Most comes from communicating with the container</a:t>
            </a:r>
          </a:p>
        </p:txBody>
      </p:sp>
      <p:sp>
        <p:nvSpPr>
          <p:cNvPr id="5" name="Slide Number Placeholder 4">
            <a:extLst>
              <a:ext uri="{FF2B5EF4-FFF2-40B4-BE49-F238E27FC236}">
                <a16:creationId xmlns:a16="http://schemas.microsoft.com/office/drawing/2014/main" id="{4625E153-90C1-481A-72E7-215829F4B8F3}"/>
              </a:ext>
            </a:extLst>
          </p:cNvPr>
          <p:cNvSpPr>
            <a:spLocks noGrp="1"/>
          </p:cNvSpPr>
          <p:nvPr>
            <p:ph type="sldNum" sz="quarter" idx="4"/>
          </p:nvPr>
        </p:nvSpPr>
        <p:spPr/>
        <p:txBody>
          <a:bodyPr/>
          <a:lstStyle/>
          <a:p>
            <a:fld id="{330EA680-D336-4FF7-8B7A-9848BB0A1C32}" type="slidenum">
              <a:rPr lang="en-US" smtClean="0"/>
              <a:t>27</a:t>
            </a:fld>
            <a:endParaRPr lang="en-US"/>
          </a:p>
        </p:txBody>
      </p:sp>
      <p:grpSp>
        <p:nvGrpSpPr>
          <p:cNvPr id="6" name="Group 5">
            <a:extLst>
              <a:ext uri="{FF2B5EF4-FFF2-40B4-BE49-F238E27FC236}">
                <a16:creationId xmlns:a16="http://schemas.microsoft.com/office/drawing/2014/main" id="{BF09AA14-E442-7077-1BFD-E9C948C54665}"/>
              </a:ext>
            </a:extLst>
          </p:cNvPr>
          <p:cNvGrpSpPr/>
          <p:nvPr/>
        </p:nvGrpSpPr>
        <p:grpSpPr>
          <a:xfrm>
            <a:off x="1896582" y="2997670"/>
            <a:ext cx="5350838" cy="1600077"/>
            <a:chOff x="855395" y="1649506"/>
            <a:chExt cx="7134451" cy="2133436"/>
          </a:xfrm>
        </p:grpSpPr>
        <p:sp>
          <p:nvSpPr>
            <p:cNvPr id="7" name="Rectangle 6">
              <a:extLst>
                <a:ext uri="{FF2B5EF4-FFF2-40B4-BE49-F238E27FC236}">
                  <a16:creationId xmlns:a16="http://schemas.microsoft.com/office/drawing/2014/main" id="{EB27259B-5DDE-1BF8-4121-5981A90AF537}"/>
                </a:ext>
              </a:extLst>
            </p:cNvPr>
            <p:cNvSpPr/>
            <p:nvPr/>
          </p:nvSpPr>
          <p:spPr>
            <a:xfrm>
              <a:off x="855395" y="1649506"/>
              <a:ext cx="1334259" cy="609600"/>
            </a:xfrm>
            <a:prstGeom prst="rect">
              <a:avLst/>
            </a:prstGeom>
            <a:solidFill>
              <a:schemeClr val="bg1"/>
            </a:solidFill>
            <a:ln w="28575">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a:solidFill>
                    <a:schemeClr val="tx1"/>
                  </a:solidFill>
                </a:rPr>
                <a:t>Ingestion &amp; Queueing</a:t>
              </a:r>
            </a:p>
          </p:txBody>
        </p:sp>
        <p:sp>
          <p:nvSpPr>
            <p:cNvPr id="8" name="Rectangle 7">
              <a:extLst>
                <a:ext uri="{FF2B5EF4-FFF2-40B4-BE49-F238E27FC236}">
                  <a16:creationId xmlns:a16="http://schemas.microsoft.com/office/drawing/2014/main" id="{E481B1A9-583A-429D-A2B1-C1E9EDC86742}"/>
                </a:ext>
              </a:extLst>
            </p:cNvPr>
            <p:cNvSpPr/>
            <p:nvPr/>
          </p:nvSpPr>
          <p:spPr>
            <a:xfrm>
              <a:off x="2258888" y="1649506"/>
              <a:ext cx="1334259" cy="609600"/>
            </a:xfrm>
            <a:prstGeom prst="rect">
              <a:avLst/>
            </a:prstGeom>
            <a:solidFill>
              <a:schemeClr val="bg1"/>
            </a:solidFill>
            <a:ln w="28575">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a:solidFill>
                    <a:schemeClr val="tx1"/>
                  </a:solidFill>
                </a:rPr>
                <a:t>Container Operations</a:t>
              </a:r>
            </a:p>
          </p:txBody>
        </p:sp>
        <p:sp>
          <p:nvSpPr>
            <p:cNvPr id="9" name="Rectangle 8">
              <a:extLst>
                <a:ext uri="{FF2B5EF4-FFF2-40B4-BE49-F238E27FC236}">
                  <a16:creationId xmlns:a16="http://schemas.microsoft.com/office/drawing/2014/main" id="{6EF4A406-79AC-70E3-156D-C0EB91C8400A}"/>
                </a:ext>
              </a:extLst>
            </p:cNvPr>
            <p:cNvSpPr/>
            <p:nvPr/>
          </p:nvSpPr>
          <p:spPr>
            <a:xfrm>
              <a:off x="3672011" y="1649506"/>
              <a:ext cx="1773512" cy="609600"/>
            </a:xfrm>
            <a:prstGeom prst="rect">
              <a:avLst/>
            </a:prstGeom>
            <a:solidFill>
              <a:schemeClr val="bg1"/>
            </a:solidFill>
            <a:ln w="28575">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a:solidFill>
                    <a:schemeClr val="tx1"/>
                  </a:solidFill>
                </a:rPr>
                <a:t>Agent Communication</a:t>
              </a:r>
            </a:p>
          </p:txBody>
        </p:sp>
        <p:sp>
          <p:nvSpPr>
            <p:cNvPr id="10" name="Rectangle 9">
              <a:extLst>
                <a:ext uri="{FF2B5EF4-FFF2-40B4-BE49-F238E27FC236}">
                  <a16:creationId xmlns:a16="http://schemas.microsoft.com/office/drawing/2014/main" id="{B52D5E90-AAFE-7597-6C69-9E78A736AE9F}"/>
                </a:ext>
              </a:extLst>
            </p:cNvPr>
            <p:cNvSpPr/>
            <p:nvPr/>
          </p:nvSpPr>
          <p:spPr>
            <a:xfrm>
              <a:off x="5514762" y="1649506"/>
              <a:ext cx="1244633" cy="609600"/>
            </a:xfrm>
            <a:prstGeom prst="rect">
              <a:avLst/>
            </a:prstGeom>
            <a:solidFill>
              <a:schemeClr val="bg1">
                <a:lumMod val="65000"/>
              </a:schemeClr>
            </a:solid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1200">
                  <a:solidFill>
                    <a:srgbClr val="FFFFFF"/>
                  </a:solidFill>
                  <a:latin typeface="LiberationSans"/>
                </a:rPr>
                <a:t>λ</a:t>
              </a:r>
              <a:r>
                <a:rPr lang="el-GR" sz="1200"/>
                <a:t> </a:t>
              </a:r>
              <a:br>
                <a:rPr lang="el-GR" sz="1200"/>
              </a:br>
              <a:r>
                <a:rPr lang="en-US" sz="1200"/>
                <a:t>Execution</a:t>
              </a:r>
            </a:p>
          </p:txBody>
        </p:sp>
        <p:sp>
          <p:nvSpPr>
            <p:cNvPr id="11" name="Rectangle 10">
              <a:extLst>
                <a:ext uri="{FF2B5EF4-FFF2-40B4-BE49-F238E27FC236}">
                  <a16:creationId xmlns:a16="http://schemas.microsoft.com/office/drawing/2014/main" id="{E873D096-2323-22DC-6FC3-DD7B146C9A81}"/>
                </a:ext>
              </a:extLst>
            </p:cNvPr>
            <p:cNvSpPr/>
            <p:nvPr/>
          </p:nvSpPr>
          <p:spPr>
            <a:xfrm>
              <a:off x="6804226" y="1649506"/>
              <a:ext cx="1175117" cy="609600"/>
            </a:xfrm>
            <a:prstGeom prst="rect">
              <a:avLst/>
            </a:prstGeom>
            <a:solidFill>
              <a:schemeClr val="bg1"/>
            </a:solidFill>
            <a:ln w="28575">
              <a:solidFill>
                <a:srgbClr val="7030A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50">
                  <a:solidFill>
                    <a:schemeClr val="tx1"/>
                  </a:solidFill>
                  <a:latin typeface="LiberationSans"/>
                </a:rPr>
                <a:t>Returning</a:t>
              </a:r>
              <a:endParaRPr lang="en-US" sz="1350">
                <a:solidFill>
                  <a:schemeClr val="tx1"/>
                </a:solidFill>
              </a:endParaRPr>
            </a:p>
          </p:txBody>
        </p:sp>
        <p:sp>
          <p:nvSpPr>
            <p:cNvPr id="12" name="TextBox 11">
              <a:extLst>
                <a:ext uri="{FF2B5EF4-FFF2-40B4-BE49-F238E27FC236}">
                  <a16:creationId xmlns:a16="http://schemas.microsoft.com/office/drawing/2014/main" id="{580DF780-FEDE-984D-4209-786F77FC2297}"/>
                </a:ext>
              </a:extLst>
            </p:cNvPr>
            <p:cNvSpPr txBox="1"/>
            <p:nvPr/>
          </p:nvSpPr>
          <p:spPr>
            <a:xfrm>
              <a:off x="2527188" y="2329130"/>
              <a:ext cx="885285" cy="338555"/>
            </a:xfrm>
            <a:prstGeom prst="rect">
              <a:avLst/>
            </a:prstGeom>
            <a:noFill/>
          </p:spPr>
          <p:txBody>
            <a:bodyPr wrap="none" rtlCol="0">
              <a:spAutoFit/>
            </a:bodyPr>
            <a:lstStyle/>
            <a:p>
              <a:r>
                <a:rPr lang="en-US" sz="1050"/>
                <a:t>.159 </a:t>
              </a:r>
              <a:r>
                <a:rPr lang="en-US" sz="1050" err="1"/>
                <a:t>ms</a:t>
              </a:r>
              <a:endParaRPr lang="en-US" sz="1050"/>
            </a:p>
          </p:txBody>
        </p:sp>
        <p:sp>
          <p:nvSpPr>
            <p:cNvPr id="13" name="TextBox 12">
              <a:extLst>
                <a:ext uri="{FF2B5EF4-FFF2-40B4-BE49-F238E27FC236}">
                  <a16:creationId xmlns:a16="http://schemas.microsoft.com/office/drawing/2014/main" id="{96921637-4E98-7B77-79DF-C8244E12CFD9}"/>
                </a:ext>
              </a:extLst>
            </p:cNvPr>
            <p:cNvSpPr txBox="1"/>
            <p:nvPr/>
          </p:nvSpPr>
          <p:spPr>
            <a:xfrm>
              <a:off x="1109671" y="2337331"/>
              <a:ext cx="885285" cy="338555"/>
            </a:xfrm>
            <a:prstGeom prst="rect">
              <a:avLst/>
            </a:prstGeom>
            <a:noFill/>
          </p:spPr>
          <p:txBody>
            <a:bodyPr wrap="none" rtlCol="0">
              <a:spAutoFit/>
            </a:bodyPr>
            <a:lstStyle/>
            <a:p>
              <a:r>
                <a:rPr lang="en-US" sz="1050"/>
                <a:t>.076 </a:t>
              </a:r>
              <a:r>
                <a:rPr lang="en-US" sz="1050" err="1"/>
                <a:t>ms</a:t>
              </a:r>
              <a:endParaRPr lang="en-US" sz="1050"/>
            </a:p>
          </p:txBody>
        </p:sp>
        <p:sp>
          <p:nvSpPr>
            <p:cNvPr id="14" name="TextBox 13">
              <a:extLst>
                <a:ext uri="{FF2B5EF4-FFF2-40B4-BE49-F238E27FC236}">
                  <a16:creationId xmlns:a16="http://schemas.microsoft.com/office/drawing/2014/main" id="{84E813A3-C0BC-EE09-9DD4-CAB8948999C7}"/>
                </a:ext>
              </a:extLst>
            </p:cNvPr>
            <p:cNvSpPr txBox="1"/>
            <p:nvPr/>
          </p:nvSpPr>
          <p:spPr>
            <a:xfrm>
              <a:off x="4150787" y="2337331"/>
              <a:ext cx="885285" cy="338555"/>
            </a:xfrm>
            <a:prstGeom prst="rect">
              <a:avLst/>
            </a:prstGeom>
            <a:noFill/>
          </p:spPr>
          <p:txBody>
            <a:bodyPr wrap="none" rtlCol="0">
              <a:spAutoFit/>
            </a:bodyPr>
            <a:lstStyle/>
            <a:p>
              <a:r>
                <a:rPr lang="en-US" sz="1050"/>
                <a:t>1.55 </a:t>
              </a:r>
              <a:r>
                <a:rPr lang="en-US" sz="1050" err="1"/>
                <a:t>ms</a:t>
              </a:r>
              <a:endParaRPr lang="en-US" sz="1050"/>
            </a:p>
          </p:txBody>
        </p:sp>
        <p:sp>
          <p:nvSpPr>
            <p:cNvPr id="15" name="TextBox 14">
              <a:extLst>
                <a:ext uri="{FF2B5EF4-FFF2-40B4-BE49-F238E27FC236}">
                  <a16:creationId xmlns:a16="http://schemas.microsoft.com/office/drawing/2014/main" id="{CBE90B7B-1912-8AF3-EC83-D540242CB025}"/>
                </a:ext>
              </a:extLst>
            </p:cNvPr>
            <p:cNvSpPr txBox="1"/>
            <p:nvPr/>
          </p:nvSpPr>
          <p:spPr>
            <a:xfrm>
              <a:off x="6991757" y="2329130"/>
              <a:ext cx="885285" cy="338555"/>
            </a:xfrm>
            <a:prstGeom prst="rect">
              <a:avLst/>
            </a:prstGeom>
            <a:noFill/>
          </p:spPr>
          <p:txBody>
            <a:bodyPr wrap="none" rtlCol="0">
              <a:spAutoFit/>
            </a:bodyPr>
            <a:lstStyle/>
            <a:p>
              <a:r>
                <a:rPr lang="en-US" sz="1050"/>
                <a:t>.245 </a:t>
              </a:r>
              <a:r>
                <a:rPr lang="en-US" sz="1050" err="1"/>
                <a:t>ms</a:t>
              </a:r>
              <a:endParaRPr lang="en-US" sz="1050"/>
            </a:p>
          </p:txBody>
        </p:sp>
        <p:grpSp>
          <p:nvGrpSpPr>
            <p:cNvPr id="16" name="Group 15">
              <a:extLst>
                <a:ext uri="{FF2B5EF4-FFF2-40B4-BE49-F238E27FC236}">
                  <a16:creationId xmlns:a16="http://schemas.microsoft.com/office/drawing/2014/main" id="{E00F4C8C-9200-EC20-AAE0-A29B79492FBB}"/>
                </a:ext>
              </a:extLst>
            </p:cNvPr>
            <p:cNvGrpSpPr/>
            <p:nvPr/>
          </p:nvGrpSpPr>
          <p:grpSpPr>
            <a:xfrm>
              <a:off x="855395" y="2320928"/>
              <a:ext cx="4532378" cy="371472"/>
              <a:chOff x="600635" y="2320928"/>
              <a:chExt cx="4787138" cy="371472"/>
            </a:xfrm>
            <a:effectLst/>
          </p:grpSpPr>
          <p:cxnSp>
            <p:nvCxnSpPr>
              <p:cNvPr id="24" name="Straight Connector 23">
                <a:extLst>
                  <a:ext uri="{FF2B5EF4-FFF2-40B4-BE49-F238E27FC236}">
                    <a16:creationId xmlns:a16="http://schemas.microsoft.com/office/drawing/2014/main" id="{288A6312-62AA-8307-6E08-9103113CC8CB}"/>
                  </a:ext>
                </a:extLst>
              </p:cNvPr>
              <p:cNvCxnSpPr/>
              <p:nvPr/>
            </p:nvCxnSpPr>
            <p:spPr>
              <a:xfrm>
                <a:off x="600635" y="2329130"/>
                <a:ext cx="0" cy="36327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19B87A21-DB27-1ED2-5C89-D9E864F64A7D}"/>
                  </a:ext>
                </a:extLst>
              </p:cNvPr>
              <p:cNvCxnSpPr>
                <a:cxnSpLocks/>
              </p:cNvCxnSpPr>
              <p:nvPr/>
            </p:nvCxnSpPr>
            <p:spPr>
              <a:xfrm>
                <a:off x="600635" y="2692400"/>
                <a:ext cx="4787138" cy="0"/>
              </a:xfrm>
              <a:prstGeom prst="line">
                <a:avLst/>
              </a:prstGeom>
              <a:ln w="285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FD7CCA1E-514E-00F7-3F21-A108D1248F05}"/>
                  </a:ext>
                </a:extLst>
              </p:cNvPr>
              <p:cNvCxnSpPr/>
              <p:nvPr/>
            </p:nvCxnSpPr>
            <p:spPr>
              <a:xfrm>
                <a:off x="5385158" y="2320928"/>
                <a:ext cx="0" cy="36327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grpSp>
          <p:nvGrpSpPr>
            <p:cNvPr id="17" name="Group 16">
              <a:extLst>
                <a:ext uri="{FF2B5EF4-FFF2-40B4-BE49-F238E27FC236}">
                  <a16:creationId xmlns:a16="http://schemas.microsoft.com/office/drawing/2014/main" id="{CD6B0D68-651D-6711-DA49-ADDFE8C3114F}"/>
                </a:ext>
              </a:extLst>
            </p:cNvPr>
            <p:cNvGrpSpPr/>
            <p:nvPr/>
          </p:nvGrpSpPr>
          <p:grpSpPr>
            <a:xfrm>
              <a:off x="6814728" y="2329130"/>
              <a:ext cx="1175118" cy="371472"/>
              <a:chOff x="600635" y="2320928"/>
              <a:chExt cx="4787138" cy="371472"/>
            </a:xfrm>
            <a:effectLst/>
          </p:grpSpPr>
          <p:cxnSp>
            <p:nvCxnSpPr>
              <p:cNvPr id="21" name="Straight Connector 20">
                <a:extLst>
                  <a:ext uri="{FF2B5EF4-FFF2-40B4-BE49-F238E27FC236}">
                    <a16:creationId xmlns:a16="http://schemas.microsoft.com/office/drawing/2014/main" id="{D34E5E9D-883A-A83D-028C-F3BF0403E85B}"/>
                  </a:ext>
                </a:extLst>
              </p:cNvPr>
              <p:cNvCxnSpPr/>
              <p:nvPr/>
            </p:nvCxnSpPr>
            <p:spPr>
              <a:xfrm>
                <a:off x="600635" y="2329130"/>
                <a:ext cx="0" cy="36327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E7180F6C-9960-DDEF-60F7-40DFF6E1A3E7}"/>
                  </a:ext>
                </a:extLst>
              </p:cNvPr>
              <p:cNvCxnSpPr>
                <a:cxnSpLocks/>
              </p:cNvCxnSpPr>
              <p:nvPr/>
            </p:nvCxnSpPr>
            <p:spPr>
              <a:xfrm>
                <a:off x="600635" y="2692400"/>
                <a:ext cx="4787138" cy="0"/>
              </a:xfrm>
              <a:prstGeom prst="line">
                <a:avLst/>
              </a:prstGeom>
              <a:ln w="285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821C2157-282E-A454-9B8F-A08AB279A9E3}"/>
                  </a:ext>
                </a:extLst>
              </p:cNvPr>
              <p:cNvCxnSpPr/>
              <p:nvPr/>
            </p:nvCxnSpPr>
            <p:spPr>
              <a:xfrm>
                <a:off x="5385158" y="2320928"/>
                <a:ext cx="0" cy="36327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cxnSp>
          <p:nvCxnSpPr>
            <p:cNvPr id="18" name="Straight Arrow Connector 17">
              <a:extLst>
                <a:ext uri="{FF2B5EF4-FFF2-40B4-BE49-F238E27FC236}">
                  <a16:creationId xmlns:a16="http://schemas.microsoft.com/office/drawing/2014/main" id="{345EE8E9-B151-8A83-3067-4618D1BA60FE}"/>
                </a:ext>
              </a:extLst>
            </p:cNvPr>
            <p:cNvCxnSpPr>
              <a:cxnSpLocks/>
              <a:endCxn id="20" idx="1"/>
            </p:cNvCxnSpPr>
            <p:nvPr/>
          </p:nvCxnSpPr>
          <p:spPr>
            <a:xfrm>
              <a:off x="2527300" y="2700602"/>
              <a:ext cx="1932624" cy="743787"/>
            </a:xfrm>
            <a:prstGeom prst="straightConnector1">
              <a:avLst/>
            </a:prstGeom>
            <a:ln w="28575">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BABD71C5-AB14-AD1C-5E6F-FDDFFC34BC40}"/>
                </a:ext>
              </a:extLst>
            </p:cNvPr>
            <p:cNvCxnSpPr>
              <a:cxnSpLocks/>
              <a:endCxn id="20" idx="3"/>
            </p:cNvCxnSpPr>
            <p:nvPr/>
          </p:nvCxnSpPr>
          <p:spPr>
            <a:xfrm flipH="1">
              <a:off x="6642574" y="2713382"/>
              <a:ext cx="866024" cy="731007"/>
            </a:xfrm>
            <a:prstGeom prst="straightConnector1">
              <a:avLst/>
            </a:prstGeom>
            <a:ln w="28575">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2DD6C371-9423-6C82-D529-68DFE397EB36}"/>
                </a:ext>
              </a:extLst>
            </p:cNvPr>
            <p:cNvSpPr txBox="1"/>
            <p:nvPr/>
          </p:nvSpPr>
          <p:spPr>
            <a:xfrm>
              <a:off x="4459925" y="3105834"/>
              <a:ext cx="2182649" cy="677108"/>
            </a:xfrm>
            <a:prstGeom prst="rect">
              <a:avLst/>
            </a:prstGeom>
            <a:noFill/>
          </p:spPr>
          <p:txBody>
            <a:bodyPr wrap="none" rtlCol="0">
              <a:spAutoFit/>
            </a:bodyPr>
            <a:lstStyle/>
            <a:p>
              <a:r>
                <a:rPr lang="en-US" sz="1350" u="sng"/>
                <a:t>Platform Overhead</a:t>
              </a:r>
            </a:p>
            <a:p>
              <a:pPr algn="ctr"/>
              <a:r>
                <a:rPr lang="en-US" sz="1350"/>
                <a:t>~2 </a:t>
              </a:r>
              <a:r>
                <a:rPr lang="en-US" sz="1350" err="1"/>
                <a:t>ms</a:t>
              </a:r>
              <a:endParaRPr lang="en-US" sz="1350"/>
            </a:p>
          </p:txBody>
        </p:sp>
      </p:grpSp>
      <p:grpSp>
        <p:nvGrpSpPr>
          <p:cNvPr id="30" name="Group 29">
            <a:extLst>
              <a:ext uri="{FF2B5EF4-FFF2-40B4-BE49-F238E27FC236}">
                <a16:creationId xmlns:a16="http://schemas.microsoft.com/office/drawing/2014/main" id="{EFC096B4-8AD8-0D51-8738-DD7B65ADF033}"/>
              </a:ext>
            </a:extLst>
          </p:cNvPr>
          <p:cNvGrpSpPr/>
          <p:nvPr/>
        </p:nvGrpSpPr>
        <p:grpSpPr>
          <a:xfrm>
            <a:off x="1896581" y="2669855"/>
            <a:ext cx="5342961" cy="278604"/>
            <a:chOff x="4649599" y="2780157"/>
            <a:chExt cx="4532378" cy="371472"/>
          </a:xfrm>
        </p:grpSpPr>
        <p:cxnSp>
          <p:nvCxnSpPr>
            <p:cNvPr id="27" name="Straight Connector 26">
              <a:extLst>
                <a:ext uri="{FF2B5EF4-FFF2-40B4-BE49-F238E27FC236}">
                  <a16:creationId xmlns:a16="http://schemas.microsoft.com/office/drawing/2014/main" id="{0C61DBEB-47FB-EFB7-61A1-B8F5F06A344F}"/>
                </a:ext>
              </a:extLst>
            </p:cNvPr>
            <p:cNvCxnSpPr/>
            <p:nvPr/>
          </p:nvCxnSpPr>
          <p:spPr>
            <a:xfrm>
              <a:off x="4649599" y="2788359"/>
              <a:ext cx="0" cy="36327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3E2CB622-07E4-905C-B2FD-CB60DC385BC0}"/>
                </a:ext>
              </a:extLst>
            </p:cNvPr>
            <p:cNvCxnSpPr>
              <a:cxnSpLocks/>
            </p:cNvCxnSpPr>
            <p:nvPr/>
          </p:nvCxnSpPr>
          <p:spPr>
            <a:xfrm>
              <a:off x="4649599" y="2788359"/>
              <a:ext cx="4532378" cy="0"/>
            </a:xfrm>
            <a:prstGeom prst="line">
              <a:avLst/>
            </a:prstGeom>
            <a:ln w="285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4079358-FB2B-5FAE-B3B3-769D6168C321}"/>
                </a:ext>
              </a:extLst>
            </p:cNvPr>
            <p:cNvCxnSpPr/>
            <p:nvPr/>
          </p:nvCxnSpPr>
          <p:spPr>
            <a:xfrm>
              <a:off x="9179501" y="2780157"/>
              <a:ext cx="0" cy="36327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31" name="TextBox 30">
            <a:extLst>
              <a:ext uri="{FF2B5EF4-FFF2-40B4-BE49-F238E27FC236}">
                <a16:creationId xmlns:a16="http://schemas.microsoft.com/office/drawing/2014/main" id="{7CCCC1DE-A621-01BD-F98C-764D0ACD66B3}"/>
              </a:ext>
            </a:extLst>
          </p:cNvPr>
          <p:cNvSpPr txBox="1"/>
          <p:nvPr/>
        </p:nvSpPr>
        <p:spPr>
          <a:xfrm>
            <a:off x="4009705" y="2460622"/>
            <a:ext cx="1489510" cy="276999"/>
          </a:xfrm>
          <a:prstGeom prst="rect">
            <a:avLst/>
          </a:prstGeom>
          <a:noFill/>
        </p:spPr>
        <p:txBody>
          <a:bodyPr wrap="none" rtlCol="0">
            <a:spAutoFit/>
          </a:bodyPr>
          <a:lstStyle/>
          <a:p>
            <a:r>
              <a:rPr lang="en-US" sz="1200"/>
              <a:t>End-to-End latency</a:t>
            </a:r>
          </a:p>
        </p:txBody>
      </p:sp>
    </p:spTree>
    <p:extLst>
      <p:ext uri="{BB962C8B-B14F-4D97-AF65-F5344CB8AC3E}">
        <p14:creationId xmlns:p14="http://schemas.microsoft.com/office/powerpoint/2010/main" val="21072567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73D2E-3EFA-F699-5FF6-E0EBFE26ECF6}"/>
              </a:ext>
            </a:extLst>
          </p:cNvPr>
          <p:cNvSpPr>
            <a:spLocks noGrp="1"/>
          </p:cNvSpPr>
          <p:nvPr>
            <p:ph type="ctrTitle"/>
          </p:nvPr>
        </p:nvSpPr>
        <p:spPr/>
        <p:txBody>
          <a:bodyPr/>
          <a:lstStyle/>
          <a:p>
            <a:r>
              <a:rPr lang="en-US"/>
              <a:t>So how fast is it?</a:t>
            </a:r>
          </a:p>
        </p:txBody>
      </p:sp>
      <p:sp>
        <p:nvSpPr>
          <p:cNvPr id="3" name="Text Placeholder 2">
            <a:extLst>
              <a:ext uri="{FF2B5EF4-FFF2-40B4-BE49-F238E27FC236}">
                <a16:creationId xmlns:a16="http://schemas.microsoft.com/office/drawing/2014/main" id="{0371F405-8F32-854F-7D24-6DEF22150AFC}"/>
              </a:ext>
            </a:extLst>
          </p:cNvPr>
          <p:cNvSpPr>
            <a:spLocks noGrp="1"/>
          </p:cNvSpPr>
          <p:nvPr>
            <p:ph type="body" sz="quarter" idx="10"/>
          </p:nvPr>
        </p:nvSpPr>
        <p:spPr/>
        <p:txBody>
          <a:bodyPr vert="horz" lIns="68580" tIns="34290" rIns="68580" bIns="34290" rtlCol="0" anchor="t">
            <a:noAutofit/>
          </a:bodyPr>
          <a:lstStyle/>
          <a:p>
            <a:r>
              <a:rPr lang="en-US" sz="1200" i="0" err="1">
                <a:effectLst/>
                <a:latin typeface="+mj-lt"/>
              </a:rPr>
              <a:t>Ilúvatar</a:t>
            </a:r>
            <a:endParaRPr lang="en-US" sz="1125" b="1">
              <a:latin typeface="+mj-lt"/>
            </a:endParaRPr>
          </a:p>
        </p:txBody>
      </p:sp>
      <p:sp>
        <p:nvSpPr>
          <p:cNvPr id="5" name="Slide Number Placeholder 4">
            <a:extLst>
              <a:ext uri="{FF2B5EF4-FFF2-40B4-BE49-F238E27FC236}">
                <a16:creationId xmlns:a16="http://schemas.microsoft.com/office/drawing/2014/main" id="{FD4F4B2D-8CEB-FF01-B3C7-70E4A80B0175}"/>
              </a:ext>
            </a:extLst>
          </p:cNvPr>
          <p:cNvSpPr>
            <a:spLocks noGrp="1"/>
          </p:cNvSpPr>
          <p:nvPr>
            <p:ph type="sldNum" sz="quarter" idx="4"/>
          </p:nvPr>
        </p:nvSpPr>
        <p:spPr/>
        <p:txBody>
          <a:bodyPr/>
          <a:lstStyle/>
          <a:p>
            <a:fld id="{330EA680-D336-4FF7-8B7A-9848BB0A1C32}" type="slidenum">
              <a:rPr lang="en-US" smtClean="0"/>
              <a:t>28</a:t>
            </a:fld>
            <a:endParaRPr lang="en-US"/>
          </a:p>
        </p:txBody>
      </p:sp>
      <p:pic>
        <p:nvPicPr>
          <p:cNvPr id="9" name="Picture 8">
            <a:extLst>
              <a:ext uri="{FF2B5EF4-FFF2-40B4-BE49-F238E27FC236}">
                <a16:creationId xmlns:a16="http://schemas.microsoft.com/office/drawing/2014/main" id="{2002CC0C-E08A-7A30-BC62-8253DB0CD00E}"/>
              </a:ext>
            </a:extLst>
          </p:cNvPr>
          <p:cNvPicPr>
            <a:picLocks noChangeAspect="1"/>
          </p:cNvPicPr>
          <p:nvPr/>
        </p:nvPicPr>
        <p:blipFill>
          <a:blip r:embed="rId2"/>
          <a:stretch>
            <a:fillRect/>
          </a:stretch>
        </p:blipFill>
        <p:spPr>
          <a:xfrm>
            <a:off x="4665847" y="2678203"/>
            <a:ext cx="3190810" cy="2017178"/>
          </a:xfrm>
          <a:prstGeom prst="rect">
            <a:avLst/>
          </a:prstGeom>
        </p:spPr>
      </p:pic>
      <p:sp>
        <p:nvSpPr>
          <p:cNvPr id="8" name="Content Placeholder 3">
            <a:extLst>
              <a:ext uri="{FF2B5EF4-FFF2-40B4-BE49-F238E27FC236}">
                <a16:creationId xmlns:a16="http://schemas.microsoft.com/office/drawing/2014/main" id="{7444B366-F06B-5D8A-465F-7F452F175D08}"/>
              </a:ext>
            </a:extLst>
          </p:cNvPr>
          <p:cNvSpPr txBox="1">
            <a:spLocks/>
          </p:cNvSpPr>
          <p:nvPr/>
        </p:nvSpPr>
        <p:spPr>
          <a:xfrm>
            <a:off x="524225" y="1324075"/>
            <a:ext cx="8015594" cy="1366136"/>
          </a:xfrm>
          <a:prstGeom prst="rect">
            <a:avLst/>
          </a:prstGeom>
        </p:spPr>
        <p:txBody>
          <a:bodyPr vert="horz" lIns="68580" tIns="34290" rIns="68580" bIns="34290" rtlCol="0" anchor="t">
            <a:normAutofit/>
          </a:bodyPr>
          <a:lstStyle>
            <a:lvl1pPr marL="457189" marR="0" indent="-457189" algn="l" defTabSz="609585" rtl="0" eaLnBrk="1" fontAlgn="auto" latinLnBrk="0" hangingPunct="1">
              <a:lnSpc>
                <a:spcPct val="100000"/>
              </a:lnSpc>
              <a:spcBef>
                <a:spcPts val="0"/>
              </a:spcBef>
              <a:spcAft>
                <a:spcPts val="2400"/>
              </a:spcAft>
              <a:buClr>
                <a:schemeClr val="tx1">
                  <a:lumMod val="50000"/>
                  <a:lumOff val="50000"/>
                </a:schemeClr>
              </a:buClr>
              <a:buSzPct val="100000"/>
              <a:buFont typeface="+mj-lt"/>
              <a:buAutoNum type="arabicPeriod"/>
              <a:tabLst/>
              <a:defRPr sz="2400" kern="1200">
                <a:solidFill>
                  <a:srgbClr val="404041"/>
                </a:solidFill>
                <a:latin typeface="Arial"/>
                <a:ea typeface="+mn-ea"/>
                <a:cs typeface="Arial"/>
              </a:defRPr>
            </a:lvl1pPr>
            <a:lvl2pPr marL="990575" indent="-380990"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2pPr>
            <a:lvl3pPr marL="1523962"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3pPr>
            <a:lvl4pPr marL="2133547"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4pPr>
            <a:lvl5pPr marL="2743131"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342424" indent="-342424">
              <a:spcAft>
                <a:spcPts val="600"/>
              </a:spcAft>
            </a:pPr>
            <a:r>
              <a:rPr lang="en-US" sz="1800"/>
              <a:t>Run an increasing number of short functions (&gt;300 </a:t>
            </a:r>
            <a:r>
              <a:rPr lang="en-US" sz="1800" err="1"/>
              <a:t>ms</a:t>
            </a:r>
            <a:r>
              <a:rPr lang="en-US" sz="1800"/>
              <a:t>) in a closed loop</a:t>
            </a:r>
          </a:p>
          <a:p>
            <a:pPr marL="742474" lvl="1" indent="-285274">
              <a:spcAft>
                <a:spcPts val="600"/>
              </a:spcAft>
            </a:pPr>
            <a:r>
              <a:rPr lang="en-US" sz="1600"/>
              <a:t>Short time for most invocations, so a larger % of time spent in control plane</a:t>
            </a:r>
          </a:p>
          <a:p>
            <a:pPr marL="742474" lvl="1" indent="-285274">
              <a:spcAft>
                <a:spcPts val="600"/>
              </a:spcAft>
            </a:pPr>
            <a:r>
              <a:rPr lang="en-US" sz="1575"/>
              <a:t>48 CPU machine. </a:t>
            </a:r>
          </a:p>
          <a:p>
            <a:pPr marL="342424" indent="-342424">
              <a:spcAft>
                <a:spcPts val="600"/>
              </a:spcAft>
            </a:pPr>
            <a:r>
              <a:rPr lang="en-US" sz="1800"/>
              <a:t>Scales well until all CPUs are spent running short invocations</a:t>
            </a:r>
          </a:p>
        </p:txBody>
      </p:sp>
      <p:sp>
        <p:nvSpPr>
          <p:cNvPr id="4" name="TextBox 3">
            <a:extLst>
              <a:ext uri="{FF2B5EF4-FFF2-40B4-BE49-F238E27FC236}">
                <a16:creationId xmlns:a16="http://schemas.microsoft.com/office/drawing/2014/main" id="{35B4E466-C025-2144-0E31-9D07AD8E1B97}"/>
              </a:ext>
            </a:extLst>
          </p:cNvPr>
          <p:cNvSpPr txBox="1"/>
          <p:nvPr/>
        </p:nvSpPr>
        <p:spPr>
          <a:xfrm>
            <a:off x="1799612" y="3129669"/>
            <a:ext cx="2394596" cy="692497"/>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sz="1350">
                <a:cs typeface="Arial"/>
              </a:rPr>
              <a:t>Even at full system saturation (48 threads), p99 overhead is less than 20ms </a:t>
            </a:r>
            <a:endParaRPr lang="en-US" sz="1350"/>
          </a:p>
        </p:txBody>
      </p:sp>
    </p:spTree>
    <p:extLst>
      <p:ext uri="{BB962C8B-B14F-4D97-AF65-F5344CB8AC3E}">
        <p14:creationId xmlns:p14="http://schemas.microsoft.com/office/powerpoint/2010/main" val="33889220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45A7A-F251-6E55-A0A0-7EEC07C29DBF}"/>
              </a:ext>
            </a:extLst>
          </p:cNvPr>
          <p:cNvSpPr>
            <a:spLocks noGrp="1"/>
          </p:cNvSpPr>
          <p:nvPr>
            <p:ph type="ctrTitle"/>
          </p:nvPr>
        </p:nvSpPr>
        <p:spPr/>
        <p:txBody>
          <a:bodyPr/>
          <a:lstStyle/>
          <a:p>
            <a:r>
              <a:rPr lang="en-US"/>
              <a:t>Research Prioritized</a:t>
            </a:r>
          </a:p>
        </p:txBody>
      </p:sp>
      <p:sp>
        <p:nvSpPr>
          <p:cNvPr id="3" name="Text Placeholder 2">
            <a:extLst>
              <a:ext uri="{FF2B5EF4-FFF2-40B4-BE49-F238E27FC236}">
                <a16:creationId xmlns:a16="http://schemas.microsoft.com/office/drawing/2014/main" id="{4EB88E97-6899-674B-836A-8E8E677DF970}"/>
              </a:ext>
            </a:extLst>
          </p:cNvPr>
          <p:cNvSpPr>
            <a:spLocks noGrp="1"/>
          </p:cNvSpPr>
          <p:nvPr>
            <p:ph type="body" sz="quarter" idx="10"/>
          </p:nvPr>
        </p:nvSpPr>
        <p:spPr/>
        <p:txBody>
          <a:bodyPr vert="horz" lIns="68580" tIns="34290" rIns="68580" bIns="34290" rtlCol="0" anchor="t">
            <a:noAutofit/>
          </a:bodyPr>
          <a:lstStyle/>
          <a:p>
            <a:r>
              <a:rPr lang="en-US" sz="1200" i="0" err="1">
                <a:effectLst/>
                <a:latin typeface="+mj-lt"/>
              </a:rPr>
              <a:t>Ilúvatar</a:t>
            </a:r>
            <a:endParaRPr lang="en-US"/>
          </a:p>
        </p:txBody>
      </p:sp>
      <p:sp>
        <p:nvSpPr>
          <p:cNvPr id="4" name="Content Placeholder 3">
            <a:extLst>
              <a:ext uri="{FF2B5EF4-FFF2-40B4-BE49-F238E27FC236}">
                <a16:creationId xmlns:a16="http://schemas.microsoft.com/office/drawing/2014/main" id="{33F8499C-4DE7-2A7B-5A0D-31C49DB5F283}"/>
              </a:ext>
            </a:extLst>
          </p:cNvPr>
          <p:cNvSpPr>
            <a:spLocks noGrp="1"/>
          </p:cNvSpPr>
          <p:nvPr>
            <p:ph idx="1"/>
          </p:nvPr>
        </p:nvSpPr>
        <p:spPr>
          <a:xfrm>
            <a:off x="518824" y="1347169"/>
            <a:ext cx="8015594" cy="3168388"/>
          </a:xfrm>
        </p:spPr>
        <p:txBody>
          <a:bodyPr vert="horz" lIns="68580" tIns="34290" rIns="68580" bIns="34290" rtlCol="0" anchor="t">
            <a:normAutofit fontScale="92500" lnSpcReduction="20000"/>
          </a:bodyPr>
          <a:lstStyle/>
          <a:p>
            <a:pPr marL="342424" indent="-342424">
              <a:spcAft>
                <a:spcPts val="1200"/>
              </a:spcAft>
            </a:pPr>
            <a:r>
              <a:rPr lang="en-US" dirty="0"/>
              <a:t>Built-in declarative load generation framework </a:t>
            </a:r>
          </a:p>
          <a:p>
            <a:pPr marL="742474" lvl="1" indent="-285274">
              <a:spcAft>
                <a:spcPts val="1200"/>
              </a:spcAft>
            </a:pPr>
            <a:r>
              <a:rPr lang="en-US" sz="1575" dirty="0"/>
              <a:t>Generate realistic traces with different # functions, IATs, from the full Azure trace </a:t>
            </a:r>
          </a:p>
          <a:p>
            <a:pPr marL="342424" indent="-342424">
              <a:spcAft>
                <a:spcPts val="1200"/>
              </a:spcAft>
            </a:pPr>
            <a:r>
              <a:rPr lang="en-US" dirty="0"/>
              <a:t>Run the entire system as a simulation</a:t>
            </a:r>
          </a:p>
          <a:p>
            <a:pPr marL="742474" lvl="1" indent="-285274">
              <a:spcAft>
                <a:spcPts val="1200"/>
              </a:spcAft>
            </a:pPr>
            <a:r>
              <a:rPr lang="en-US" sz="1575" dirty="0"/>
              <a:t>Real-world representative results because it’s all the same code</a:t>
            </a:r>
          </a:p>
          <a:p>
            <a:pPr marL="742463" lvl="1" indent="-342424">
              <a:spcAft>
                <a:spcPts val="1200"/>
              </a:spcAft>
            </a:pPr>
            <a:r>
              <a:rPr lang="en-US" dirty="0"/>
              <a:t>“null” container backend turns invocation into sleeps</a:t>
            </a:r>
          </a:p>
          <a:p>
            <a:pPr marL="342424" indent="-342424">
              <a:spcAft>
                <a:spcPts val="1200"/>
              </a:spcAft>
            </a:pPr>
            <a:r>
              <a:rPr lang="en-US" dirty="0"/>
              <a:t>Logs, logs, and (guess what) more logs</a:t>
            </a:r>
          </a:p>
          <a:p>
            <a:pPr marL="742474" lvl="1" indent="-285274">
              <a:spcAft>
                <a:spcPts val="1200"/>
              </a:spcAft>
            </a:pPr>
            <a:r>
              <a:rPr lang="en-US" sz="1575" dirty="0"/>
              <a:t>Events inside the worker, invocation latency breakdowns</a:t>
            </a:r>
          </a:p>
          <a:p>
            <a:pPr marL="742474" lvl="1" indent="-285274">
              <a:spcAft>
                <a:spcPts val="1200"/>
              </a:spcAft>
            </a:pPr>
            <a:r>
              <a:rPr lang="en-US" sz="1575" dirty="0"/>
              <a:t>Rust function-level tracing, system metrics (CPU, memory, etc.)</a:t>
            </a:r>
          </a:p>
          <a:p>
            <a:pPr marL="342424" indent="-285274">
              <a:spcAft>
                <a:spcPts val="1200"/>
              </a:spcAft>
            </a:pPr>
            <a:r>
              <a:rPr lang="en-US" sz="1775" dirty="0"/>
              <a:t>Open sourced for community involvement</a:t>
            </a:r>
          </a:p>
        </p:txBody>
      </p:sp>
      <p:sp>
        <p:nvSpPr>
          <p:cNvPr id="5" name="Slide Number Placeholder 4">
            <a:extLst>
              <a:ext uri="{FF2B5EF4-FFF2-40B4-BE49-F238E27FC236}">
                <a16:creationId xmlns:a16="http://schemas.microsoft.com/office/drawing/2014/main" id="{247B57A7-9459-935D-4758-F942EFF3C41F}"/>
              </a:ext>
            </a:extLst>
          </p:cNvPr>
          <p:cNvSpPr>
            <a:spLocks noGrp="1"/>
          </p:cNvSpPr>
          <p:nvPr>
            <p:ph type="sldNum" sz="quarter" idx="4"/>
          </p:nvPr>
        </p:nvSpPr>
        <p:spPr/>
        <p:txBody>
          <a:bodyPr/>
          <a:lstStyle/>
          <a:p>
            <a:fld id="{330EA680-D336-4FF7-8B7A-9848BB0A1C32}" type="slidenum">
              <a:rPr lang="en-US" smtClean="0"/>
              <a:t>29</a:t>
            </a:fld>
            <a:endParaRPr lang="en-US"/>
          </a:p>
        </p:txBody>
      </p:sp>
      <p:sp>
        <p:nvSpPr>
          <p:cNvPr id="6" name="TextBox 5">
            <a:extLst>
              <a:ext uri="{FF2B5EF4-FFF2-40B4-BE49-F238E27FC236}">
                <a16:creationId xmlns:a16="http://schemas.microsoft.com/office/drawing/2014/main" id="{D910C265-AE85-3C1B-37EC-017506A20D28}"/>
              </a:ext>
            </a:extLst>
          </p:cNvPr>
          <p:cNvSpPr txBox="1"/>
          <p:nvPr/>
        </p:nvSpPr>
        <p:spPr>
          <a:xfrm>
            <a:off x="1809002" y="4354844"/>
            <a:ext cx="5459380" cy="415498"/>
          </a:xfrm>
          <a:prstGeom prst="rect">
            <a:avLst/>
          </a:prstGeom>
          <a:noFill/>
        </p:spPr>
        <p:txBody>
          <a:bodyPr wrap="none" rtlCol="0">
            <a:spAutoFit/>
          </a:bodyPr>
          <a:lstStyle/>
          <a:p>
            <a:r>
              <a:rPr lang="en-US" sz="2100" b="1">
                <a:solidFill>
                  <a:srgbClr val="FF0000"/>
                </a:solidFill>
              </a:rPr>
              <a:t>Easy, repeatable, and comparable results</a:t>
            </a:r>
          </a:p>
        </p:txBody>
      </p:sp>
    </p:spTree>
    <p:extLst>
      <p:ext uri="{BB962C8B-B14F-4D97-AF65-F5344CB8AC3E}">
        <p14:creationId xmlns:p14="http://schemas.microsoft.com/office/powerpoint/2010/main" val="1515683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5912A-5DBC-4FFD-A2D0-924B74B846EA}"/>
              </a:ext>
            </a:extLst>
          </p:cNvPr>
          <p:cNvSpPr>
            <a:spLocks noGrp="1"/>
          </p:cNvSpPr>
          <p:nvPr>
            <p:ph type="title"/>
          </p:nvPr>
        </p:nvSpPr>
        <p:spPr/>
        <p:txBody>
          <a:bodyPr/>
          <a:lstStyle/>
          <a:p>
            <a:r>
              <a:rPr lang="en-US" dirty="0"/>
              <a:t>What is Serverless Cloud Computing?</a:t>
            </a:r>
          </a:p>
        </p:txBody>
      </p:sp>
      <p:sp>
        <p:nvSpPr>
          <p:cNvPr id="3" name="Text Placeholder 2">
            <a:extLst>
              <a:ext uri="{FF2B5EF4-FFF2-40B4-BE49-F238E27FC236}">
                <a16:creationId xmlns:a16="http://schemas.microsoft.com/office/drawing/2014/main" id="{DBBE4ADC-132B-4793-AF9B-9821F8EEECBC}"/>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3553303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A5F0C-A021-BB50-046A-20E1E4C82C4B}"/>
              </a:ext>
            </a:extLst>
          </p:cNvPr>
          <p:cNvSpPr>
            <a:spLocks noGrp="1"/>
          </p:cNvSpPr>
          <p:nvPr>
            <p:ph type="ctrTitle"/>
          </p:nvPr>
        </p:nvSpPr>
        <p:spPr/>
        <p:txBody>
          <a:bodyPr/>
          <a:lstStyle/>
          <a:p>
            <a:r>
              <a:rPr lang="en-US" dirty="0"/>
              <a:t>Containerization Impact</a:t>
            </a:r>
          </a:p>
        </p:txBody>
      </p:sp>
      <p:sp>
        <p:nvSpPr>
          <p:cNvPr id="4" name="Content Placeholder 3">
            <a:extLst>
              <a:ext uri="{FF2B5EF4-FFF2-40B4-BE49-F238E27FC236}">
                <a16:creationId xmlns:a16="http://schemas.microsoft.com/office/drawing/2014/main" id="{92EC4034-CDBE-D404-6D8E-6C866D7513F3}"/>
              </a:ext>
            </a:extLst>
          </p:cNvPr>
          <p:cNvSpPr>
            <a:spLocks noGrp="1"/>
          </p:cNvSpPr>
          <p:nvPr>
            <p:ph idx="1"/>
          </p:nvPr>
        </p:nvSpPr>
        <p:spPr>
          <a:xfrm>
            <a:off x="331893" y="1205614"/>
            <a:ext cx="4033169" cy="3234424"/>
          </a:xfrm>
        </p:spPr>
        <p:txBody>
          <a:bodyPr vert="horz" lIns="68580" tIns="34290" rIns="68580" bIns="34290" rtlCol="0" anchor="t">
            <a:normAutofit/>
          </a:bodyPr>
          <a:lstStyle/>
          <a:p>
            <a:pPr marL="342424" indent="-342424"/>
            <a:r>
              <a:rPr lang="en-US" i="1" dirty="0" err="1"/>
              <a:t>Ilúvatar</a:t>
            </a:r>
            <a:r>
              <a:rPr lang="en-US" dirty="0"/>
              <a:t> here uses </a:t>
            </a:r>
            <a:r>
              <a:rPr lang="en-US" dirty="0" err="1"/>
              <a:t>Containerd</a:t>
            </a:r>
            <a:r>
              <a:rPr lang="en-US" dirty="0"/>
              <a:t> and network namespace cache</a:t>
            </a:r>
          </a:p>
          <a:p>
            <a:pPr marL="342424" indent="-342424"/>
            <a:r>
              <a:rPr lang="en-US" dirty="0"/>
              <a:t>Lower-level </a:t>
            </a:r>
            <a:r>
              <a:rPr lang="en-US" dirty="0" err="1"/>
              <a:t>Containerd</a:t>
            </a:r>
            <a:r>
              <a:rPr lang="en-US" dirty="0"/>
              <a:t> is faster than Docker</a:t>
            </a:r>
          </a:p>
          <a:p>
            <a:pPr marL="342424" indent="-342424"/>
            <a:r>
              <a:rPr lang="en-US" dirty="0"/>
              <a:t>Simplified implementation and comparison</a:t>
            </a:r>
          </a:p>
        </p:txBody>
      </p:sp>
      <p:sp>
        <p:nvSpPr>
          <p:cNvPr id="5" name="Slide Number Placeholder 4">
            <a:extLst>
              <a:ext uri="{FF2B5EF4-FFF2-40B4-BE49-F238E27FC236}">
                <a16:creationId xmlns:a16="http://schemas.microsoft.com/office/drawing/2014/main" id="{C830CC9F-D519-CE34-57CF-51CD1600FC6F}"/>
              </a:ext>
            </a:extLst>
          </p:cNvPr>
          <p:cNvSpPr>
            <a:spLocks noGrp="1"/>
          </p:cNvSpPr>
          <p:nvPr>
            <p:ph type="sldNum" sz="quarter" idx="4"/>
          </p:nvPr>
        </p:nvSpPr>
        <p:spPr/>
        <p:txBody>
          <a:bodyPr/>
          <a:lstStyle/>
          <a:p>
            <a:fld id="{330EA680-D336-4FF7-8B7A-9848BB0A1C32}" type="slidenum">
              <a:rPr lang="en-US" smtClean="0"/>
              <a:t>30</a:t>
            </a:fld>
            <a:endParaRPr lang="en-US"/>
          </a:p>
        </p:txBody>
      </p:sp>
      <p:pic>
        <p:nvPicPr>
          <p:cNvPr id="7" name="Picture 6">
            <a:extLst>
              <a:ext uri="{FF2B5EF4-FFF2-40B4-BE49-F238E27FC236}">
                <a16:creationId xmlns:a16="http://schemas.microsoft.com/office/drawing/2014/main" id="{A6D4A637-CC1D-E857-6D53-9B04BD867046}"/>
              </a:ext>
            </a:extLst>
          </p:cNvPr>
          <p:cNvPicPr>
            <a:picLocks noChangeAspect="1"/>
          </p:cNvPicPr>
          <p:nvPr/>
        </p:nvPicPr>
        <p:blipFill>
          <a:blip r:embed="rId2"/>
          <a:stretch>
            <a:fillRect/>
          </a:stretch>
        </p:blipFill>
        <p:spPr>
          <a:xfrm>
            <a:off x="4521019" y="1370294"/>
            <a:ext cx="4421975" cy="2740553"/>
          </a:xfrm>
          <a:prstGeom prst="rect">
            <a:avLst/>
          </a:prstGeom>
        </p:spPr>
      </p:pic>
      <p:sp>
        <p:nvSpPr>
          <p:cNvPr id="9" name="Text Placeholder 8">
            <a:extLst>
              <a:ext uri="{FF2B5EF4-FFF2-40B4-BE49-F238E27FC236}">
                <a16:creationId xmlns:a16="http://schemas.microsoft.com/office/drawing/2014/main" id="{CEC5B13C-689D-17C2-2F39-F93D8A9F5107}"/>
              </a:ext>
            </a:extLst>
          </p:cNvPr>
          <p:cNvSpPr>
            <a:spLocks noGrp="1"/>
          </p:cNvSpPr>
          <p:nvPr>
            <p:ph type="body" sz="quarter" idx="10"/>
          </p:nvPr>
        </p:nvSpPr>
        <p:spPr/>
        <p:txBody>
          <a:bodyPr/>
          <a:lstStyle/>
          <a:p>
            <a:r>
              <a:rPr lang="en-US" sz="1200" b="1" err="1">
                <a:latin typeface="+mj-lt"/>
              </a:rPr>
              <a:t>Ilúvatar</a:t>
            </a:r>
            <a:r>
              <a:rPr lang="en-US" sz="1200" b="1">
                <a:latin typeface="+mj-lt"/>
              </a:rPr>
              <a:t> in Action</a:t>
            </a:r>
            <a:endParaRPr lang="en-US" sz="1200"/>
          </a:p>
        </p:txBody>
      </p:sp>
    </p:spTree>
    <p:extLst>
      <p:ext uri="{BB962C8B-B14F-4D97-AF65-F5344CB8AC3E}">
        <p14:creationId xmlns:p14="http://schemas.microsoft.com/office/powerpoint/2010/main" val="27596044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C0DFC-8937-F754-6C31-4110588CB8E9}"/>
              </a:ext>
            </a:extLst>
          </p:cNvPr>
          <p:cNvSpPr>
            <a:spLocks noGrp="1"/>
          </p:cNvSpPr>
          <p:nvPr>
            <p:ph type="ctrTitle"/>
          </p:nvPr>
        </p:nvSpPr>
        <p:spPr/>
        <p:txBody>
          <a:bodyPr/>
          <a:lstStyle/>
          <a:p>
            <a:r>
              <a:rPr lang="en-US"/>
              <a:t>Queueing is important</a:t>
            </a:r>
          </a:p>
        </p:txBody>
      </p:sp>
      <p:sp>
        <p:nvSpPr>
          <p:cNvPr id="3" name="Text Placeholder 2">
            <a:extLst>
              <a:ext uri="{FF2B5EF4-FFF2-40B4-BE49-F238E27FC236}">
                <a16:creationId xmlns:a16="http://schemas.microsoft.com/office/drawing/2014/main" id="{70353E8B-9AAC-8A6F-E16F-388D5A98F8E8}"/>
              </a:ext>
            </a:extLst>
          </p:cNvPr>
          <p:cNvSpPr>
            <a:spLocks noGrp="1"/>
          </p:cNvSpPr>
          <p:nvPr>
            <p:ph type="body" sz="quarter" idx="10"/>
          </p:nvPr>
        </p:nvSpPr>
        <p:spPr/>
        <p:txBody>
          <a:bodyPr/>
          <a:lstStyle/>
          <a:p>
            <a:r>
              <a:rPr lang="en-US" sz="1200" b="1" err="1">
                <a:latin typeface="+mj-lt"/>
              </a:rPr>
              <a:t>Ilúvatar</a:t>
            </a:r>
            <a:r>
              <a:rPr lang="en-US" sz="1200" b="1">
                <a:latin typeface="+mj-lt"/>
              </a:rPr>
              <a:t> in Action</a:t>
            </a:r>
            <a:endParaRPr lang="en-US"/>
          </a:p>
        </p:txBody>
      </p:sp>
      <p:sp>
        <p:nvSpPr>
          <p:cNvPr id="4" name="Content Placeholder 3">
            <a:extLst>
              <a:ext uri="{FF2B5EF4-FFF2-40B4-BE49-F238E27FC236}">
                <a16:creationId xmlns:a16="http://schemas.microsoft.com/office/drawing/2014/main" id="{5DF7FA28-C087-64E3-4EFF-455DFE9AE724}"/>
              </a:ext>
            </a:extLst>
          </p:cNvPr>
          <p:cNvSpPr>
            <a:spLocks noGrp="1"/>
          </p:cNvSpPr>
          <p:nvPr>
            <p:ph idx="1"/>
          </p:nvPr>
        </p:nvSpPr>
        <p:spPr>
          <a:xfrm>
            <a:off x="518824" y="1205614"/>
            <a:ext cx="4383804" cy="3234424"/>
          </a:xfrm>
        </p:spPr>
        <p:txBody>
          <a:bodyPr vert="horz" lIns="68580" tIns="34290" rIns="68580" bIns="34290" rtlCol="0" anchor="t">
            <a:normAutofit/>
          </a:bodyPr>
          <a:lstStyle/>
          <a:p>
            <a:pPr marL="0" indent="0">
              <a:buNone/>
            </a:pPr>
            <a:r>
              <a:rPr lang="en-US"/>
              <a:t>Long jobs can penalize short functions</a:t>
            </a:r>
          </a:p>
          <a:p>
            <a:pPr marL="0" indent="0">
              <a:buClr>
                <a:srgbClr val="808080"/>
              </a:buClr>
              <a:buNone/>
            </a:pPr>
            <a:endParaRPr lang="en-US"/>
          </a:p>
        </p:txBody>
      </p:sp>
      <p:sp>
        <p:nvSpPr>
          <p:cNvPr id="5" name="Slide Number Placeholder 4">
            <a:extLst>
              <a:ext uri="{FF2B5EF4-FFF2-40B4-BE49-F238E27FC236}">
                <a16:creationId xmlns:a16="http://schemas.microsoft.com/office/drawing/2014/main" id="{4D91EF9E-2C2E-A79B-C18F-B8DA9839EEED}"/>
              </a:ext>
            </a:extLst>
          </p:cNvPr>
          <p:cNvSpPr>
            <a:spLocks noGrp="1"/>
          </p:cNvSpPr>
          <p:nvPr>
            <p:ph type="sldNum" sz="quarter" idx="4"/>
          </p:nvPr>
        </p:nvSpPr>
        <p:spPr/>
        <p:txBody>
          <a:bodyPr/>
          <a:lstStyle/>
          <a:p>
            <a:fld id="{330EA680-D336-4FF7-8B7A-9848BB0A1C32}" type="slidenum">
              <a:rPr lang="en-US" smtClean="0"/>
              <a:t>31</a:t>
            </a:fld>
            <a:endParaRPr lang="en-US"/>
          </a:p>
        </p:txBody>
      </p:sp>
      <p:pic>
        <p:nvPicPr>
          <p:cNvPr id="7" name="Picture 6">
            <a:extLst>
              <a:ext uri="{FF2B5EF4-FFF2-40B4-BE49-F238E27FC236}">
                <a16:creationId xmlns:a16="http://schemas.microsoft.com/office/drawing/2014/main" id="{D960D354-9E8A-5458-0552-8C4863073E2B}"/>
              </a:ext>
            </a:extLst>
          </p:cNvPr>
          <p:cNvPicPr>
            <a:picLocks noChangeAspect="1"/>
          </p:cNvPicPr>
          <p:nvPr/>
        </p:nvPicPr>
        <p:blipFill>
          <a:blip r:embed="rId2"/>
          <a:stretch>
            <a:fillRect/>
          </a:stretch>
        </p:blipFill>
        <p:spPr>
          <a:xfrm>
            <a:off x="690183" y="1960448"/>
            <a:ext cx="3793861" cy="1914792"/>
          </a:xfrm>
          <a:prstGeom prst="rect">
            <a:avLst/>
          </a:prstGeom>
        </p:spPr>
      </p:pic>
      <p:pic>
        <p:nvPicPr>
          <p:cNvPr id="9" name="Picture 8">
            <a:extLst>
              <a:ext uri="{FF2B5EF4-FFF2-40B4-BE49-F238E27FC236}">
                <a16:creationId xmlns:a16="http://schemas.microsoft.com/office/drawing/2014/main" id="{FF1A99B0-FA0C-C983-7281-F4D8F8FD63AC}"/>
              </a:ext>
            </a:extLst>
          </p:cNvPr>
          <p:cNvPicPr>
            <a:picLocks noChangeAspect="1"/>
          </p:cNvPicPr>
          <p:nvPr/>
        </p:nvPicPr>
        <p:blipFill>
          <a:blip r:embed="rId3"/>
          <a:stretch>
            <a:fillRect/>
          </a:stretch>
        </p:blipFill>
        <p:spPr>
          <a:xfrm>
            <a:off x="5010050" y="1885428"/>
            <a:ext cx="3443768" cy="2064832"/>
          </a:xfrm>
          <a:prstGeom prst="rect">
            <a:avLst/>
          </a:prstGeom>
        </p:spPr>
      </p:pic>
      <p:sp>
        <p:nvSpPr>
          <p:cNvPr id="8" name="Content Placeholder 3">
            <a:extLst>
              <a:ext uri="{FF2B5EF4-FFF2-40B4-BE49-F238E27FC236}">
                <a16:creationId xmlns:a16="http://schemas.microsoft.com/office/drawing/2014/main" id="{14646E7E-4737-BE3A-01A6-4A67D6406554}"/>
              </a:ext>
            </a:extLst>
          </p:cNvPr>
          <p:cNvSpPr txBox="1">
            <a:spLocks/>
          </p:cNvSpPr>
          <p:nvPr/>
        </p:nvSpPr>
        <p:spPr>
          <a:xfrm>
            <a:off x="4655402" y="1207728"/>
            <a:ext cx="4383804" cy="3234424"/>
          </a:xfrm>
          <a:prstGeom prst="rect">
            <a:avLst/>
          </a:prstGeom>
        </p:spPr>
        <p:txBody>
          <a:bodyPr vert="horz" lIns="68580" tIns="34290" rIns="68580" bIns="34290" rtlCol="0" anchor="t">
            <a:normAutofit/>
          </a:bodyPr>
          <a:lstStyle>
            <a:lvl1pPr marL="457189" marR="0" indent="-457189" algn="l" defTabSz="609585" rtl="0" eaLnBrk="1" fontAlgn="auto" latinLnBrk="0" hangingPunct="1">
              <a:lnSpc>
                <a:spcPct val="100000"/>
              </a:lnSpc>
              <a:spcBef>
                <a:spcPts val="0"/>
              </a:spcBef>
              <a:spcAft>
                <a:spcPts val="2400"/>
              </a:spcAft>
              <a:buClr>
                <a:schemeClr val="tx1">
                  <a:lumMod val="50000"/>
                  <a:lumOff val="50000"/>
                </a:schemeClr>
              </a:buClr>
              <a:buSzPct val="100000"/>
              <a:buFont typeface="+mj-lt"/>
              <a:buAutoNum type="arabicPeriod"/>
              <a:tabLst/>
              <a:defRPr sz="2400" kern="1200">
                <a:solidFill>
                  <a:srgbClr val="404041"/>
                </a:solidFill>
                <a:latin typeface="Arial"/>
                <a:ea typeface="+mn-ea"/>
                <a:cs typeface="Arial"/>
              </a:defRPr>
            </a:lvl1pPr>
            <a:lvl2pPr marL="990575" indent="-380990"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2pPr>
            <a:lvl3pPr marL="1523962"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3pPr>
            <a:lvl4pPr marL="2133547"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4pPr>
            <a:lvl5pPr marL="2743131"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buNone/>
            </a:pPr>
            <a:r>
              <a:rPr lang="en-US" sz="1800"/>
              <a:t>Overcommitment can improve throughput</a:t>
            </a:r>
          </a:p>
        </p:txBody>
      </p:sp>
    </p:spTree>
    <p:extLst>
      <p:ext uri="{BB962C8B-B14F-4D97-AF65-F5344CB8AC3E}">
        <p14:creationId xmlns:p14="http://schemas.microsoft.com/office/powerpoint/2010/main" val="11573675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D6F2E-9E92-4D29-23D8-E1EC4319D32A}"/>
              </a:ext>
            </a:extLst>
          </p:cNvPr>
          <p:cNvSpPr>
            <a:spLocks noGrp="1"/>
          </p:cNvSpPr>
          <p:nvPr>
            <p:ph type="ctrTitle"/>
          </p:nvPr>
        </p:nvSpPr>
        <p:spPr/>
        <p:txBody>
          <a:bodyPr/>
          <a:lstStyle/>
          <a:p>
            <a:r>
              <a:rPr lang="en-US"/>
              <a:t>Representative simulations</a:t>
            </a:r>
          </a:p>
        </p:txBody>
      </p:sp>
      <p:sp>
        <p:nvSpPr>
          <p:cNvPr id="3" name="Text Placeholder 2">
            <a:extLst>
              <a:ext uri="{FF2B5EF4-FFF2-40B4-BE49-F238E27FC236}">
                <a16:creationId xmlns:a16="http://schemas.microsoft.com/office/drawing/2014/main" id="{E4C0434B-5169-9E04-D2FF-E4D4B5D0A8E0}"/>
              </a:ext>
            </a:extLst>
          </p:cNvPr>
          <p:cNvSpPr>
            <a:spLocks noGrp="1"/>
          </p:cNvSpPr>
          <p:nvPr>
            <p:ph type="body" sz="quarter" idx="10"/>
          </p:nvPr>
        </p:nvSpPr>
        <p:spPr/>
        <p:txBody>
          <a:bodyPr/>
          <a:lstStyle/>
          <a:p>
            <a:r>
              <a:rPr lang="en-US" sz="1200" i="0" err="1">
                <a:effectLst/>
                <a:latin typeface="+mj-lt"/>
              </a:rPr>
              <a:t>Ilúvatar</a:t>
            </a:r>
            <a:endParaRPr lang="en-US"/>
          </a:p>
        </p:txBody>
      </p:sp>
      <p:sp>
        <p:nvSpPr>
          <p:cNvPr id="4" name="Content Placeholder 3">
            <a:extLst>
              <a:ext uri="{FF2B5EF4-FFF2-40B4-BE49-F238E27FC236}">
                <a16:creationId xmlns:a16="http://schemas.microsoft.com/office/drawing/2014/main" id="{6135C520-1EE9-90E7-B8FA-E64C6EC3D6C7}"/>
              </a:ext>
            </a:extLst>
          </p:cNvPr>
          <p:cNvSpPr>
            <a:spLocks noGrp="1"/>
          </p:cNvSpPr>
          <p:nvPr>
            <p:ph idx="1"/>
          </p:nvPr>
        </p:nvSpPr>
        <p:spPr>
          <a:xfrm>
            <a:off x="518824" y="1368110"/>
            <a:ext cx="8015594" cy="3071928"/>
          </a:xfrm>
        </p:spPr>
        <p:txBody>
          <a:bodyPr/>
          <a:lstStyle/>
          <a:p>
            <a:r>
              <a:rPr lang="en-US"/>
              <a:t>Run a trace on hardware and on identically configured simulation</a:t>
            </a:r>
          </a:p>
        </p:txBody>
      </p:sp>
      <p:sp>
        <p:nvSpPr>
          <p:cNvPr id="5" name="Slide Number Placeholder 4">
            <a:extLst>
              <a:ext uri="{FF2B5EF4-FFF2-40B4-BE49-F238E27FC236}">
                <a16:creationId xmlns:a16="http://schemas.microsoft.com/office/drawing/2014/main" id="{9E2768D6-3CCD-3FCE-2C10-B2D2C87E4CFD}"/>
              </a:ext>
            </a:extLst>
          </p:cNvPr>
          <p:cNvSpPr>
            <a:spLocks noGrp="1"/>
          </p:cNvSpPr>
          <p:nvPr>
            <p:ph type="sldNum" sz="quarter" idx="4"/>
          </p:nvPr>
        </p:nvSpPr>
        <p:spPr/>
        <p:txBody>
          <a:bodyPr/>
          <a:lstStyle/>
          <a:p>
            <a:fld id="{330EA680-D336-4FF7-8B7A-9848BB0A1C32}" type="slidenum">
              <a:rPr lang="en-US" smtClean="0"/>
              <a:t>32</a:t>
            </a:fld>
            <a:endParaRPr lang="en-US"/>
          </a:p>
        </p:txBody>
      </p:sp>
      <p:pic>
        <p:nvPicPr>
          <p:cNvPr id="7" name="Picture 6">
            <a:extLst>
              <a:ext uri="{FF2B5EF4-FFF2-40B4-BE49-F238E27FC236}">
                <a16:creationId xmlns:a16="http://schemas.microsoft.com/office/drawing/2014/main" id="{9C1F11AC-B8AF-2771-8CFC-E2918E5FF9FA}"/>
              </a:ext>
            </a:extLst>
          </p:cNvPr>
          <p:cNvPicPr>
            <a:picLocks noChangeAspect="1"/>
          </p:cNvPicPr>
          <p:nvPr/>
        </p:nvPicPr>
        <p:blipFill>
          <a:blip r:embed="rId2"/>
          <a:stretch>
            <a:fillRect/>
          </a:stretch>
        </p:blipFill>
        <p:spPr>
          <a:xfrm>
            <a:off x="1765474" y="1741824"/>
            <a:ext cx="5522293" cy="2981902"/>
          </a:xfrm>
          <a:prstGeom prst="rect">
            <a:avLst/>
          </a:prstGeom>
        </p:spPr>
      </p:pic>
    </p:spTree>
    <p:extLst>
      <p:ext uri="{BB962C8B-B14F-4D97-AF65-F5344CB8AC3E}">
        <p14:creationId xmlns:p14="http://schemas.microsoft.com/office/powerpoint/2010/main" val="12830667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07A91-50B3-4AFB-AA3C-1140AA5C4D78}"/>
              </a:ext>
            </a:extLst>
          </p:cNvPr>
          <p:cNvSpPr>
            <a:spLocks noGrp="1"/>
          </p:cNvSpPr>
          <p:nvPr>
            <p:ph type="title"/>
          </p:nvPr>
        </p:nvSpPr>
        <p:spPr>
          <a:xfrm>
            <a:off x="506693" y="2274522"/>
            <a:ext cx="8456553" cy="656910"/>
          </a:xfrm>
        </p:spPr>
        <p:txBody>
          <a:bodyPr/>
          <a:lstStyle/>
          <a:p>
            <a:r>
              <a:rPr lang="en-US" dirty="0"/>
              <a:t>Black-Box GPU</a:t>
            </a:r>
            <a:br>
              <a:rPr lang="en-US" dirty="0"/>
            </a:br>
            <a:r>
              <a:rPr lang="en-US" dirty="0"/>
              <a:t>Acceleration for Serverless</a:t>
            </a:r>
          </a:p>
        </p:txBody>
      </p:sp>
    </p:spTree>
    <p:extLst>
      <p:ext uri="{BB962C8B-B14F-4D97-AF65-F5344CB8AC3E}">
        <p14:creationId xmlns:p14="http://schemas.microsoft.com/office/powerpoint/2010/main" val="11787237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F97E4-23E7-26F5-9F0D-8F2256F91968}"/>
              </a:ext>
            </a:extLst>
          </p:cNvPr>
          <p:cNvSpPr>
            <a:spLocks noGrp="1"/>
          </p:cNvSpPr>
          <p:nvPr>
            <p:ph type="title"/>
          </p:nvPr>
        </p:nvSpPr>
        <p:spPr/>
        <p:txBody>
          <a:bodyPr/>
          <a:lstStyle/>
          <a:p>
            <a:r>
              <a:rPr lang="en-US" dirty="0"/>
              <a:t>GPUs in </a:t>
            </a:r>
            <a:r>
              <a:rPr lang="en-US" dirty="0" err="1"/>
              <a:t>FaaS</a:t>
            </a:r>
            <a:r>
              <a:rPr lang="en-US" dirty="0"/>
              <a:t>?</a:t>
            </a:r>
          </a:p>
        </p:txBody>
      </p:sp>
      <p:sp>
        <p:nvSpPr>
          <p:cNvPr id="3" name="Content Placeholder 2">
            <a:extLst>
              <a:ext uri="{FF2B5EF4-FFF2-40B4-BE49-F238E27FC236}">
                <a16:creationId xmlns:a16="http://schemas.microsoft.com/office/drawing/2014/main" id="{2E73F6ED-6E2F-E1D9-C951-5DEFC9277154}"/>
              </a:ext>
            </a:extLst>
          </p:cNvPr>
          <p:cNvSpPr>
            <a:spLocks noGrp="1"/>
          </p:cNvSpPr>
          <p:nvPr>
            <p:ph idx="1"/>
          </p:nvPr>
        </p:nvSpPr>
        <p:spPr>
          <a:xfrm>
            <a:off x="260195" y="1243704"/>
            <a:ext cx="4551515" cy="3411649"/>
          </a:xfrm>
        </p:spPr>
        <p:txBody>
          <a:bodyPr>
            <a:normAutofit/>
          </a:bodyPr>
          <a:lstStyle/>
          <a:p>
            <a:pPr>
              <a:spcAft>
                <a:spcPts val="600"/>
              </a:spcAft>
            </a:pPr>
            <a:r>
              <a:rPr lang="en-US" dirty="0"/>
              <a:t>GPUs ubiquitous in cloud &amp; edge</a:t>
            </a:r>
          </a:p>
          <a:p>
            <a:pPr lvl="1">
              <a:spcAft>
                <a:spcPts val="600"/>
              </a:spcAft>
            </a:pPr>
            <a:r>
              <a:rPr lang="en-US" dirty="0"/>
              <a:t>AI race causes hardware to become outdated</a:t>
            </a:r>
          </a:p>
          <a:p>
            <a:pPr>
              <a:spcAft>
                <a:spcPts val="600"/>
              </a:spcAft>
            </a:pPr>
            <a:r>
              <a:rPr lang="en-US" dirty="0"/>
              <a:t>People have been moving varied applications to </a:t>
            </a:r>
            <a:r>
              <a:rPr lang="en-US" dirty="0" err="1"/>
              <a:t>FaaS</a:t>
            </a:r>
            <a:endParaRPr lang="en-US" dirty="0"/>
          </a:p>
          <a:p>
            <a:pPr lvl="1">
              <a:spcAft>
                <a:spcPts val="600"/>
              </a:spcAft>
            </a:pPr>
            <a:r>
              <a:rPr lang="en-US" dirty="0"/>
              <a:t>ML inference &amp; training</a:t>
            </a:r>
          </a:p>
          <a:p>
            <a:pPr lvl="1">
              <a:spcAft>
                <a:spcPts val="600"/>
              </a:spcAft>
            </a:pPr>
            <a:r>
              <a:rPr lang="en-US" dirty="0"/>
              <a:t>Video processing &amp; analytics</a:t>
            </a:r>
          </a:p>
          <a:p>
            <a:pPr lvl="1">
              <a:spcAft>
                <a:spcPts val="600"/>
              </a:spcAft>
            </a:pPr>
            <a:r>
              <a:rPr lang="en-US" dirty="0"/>
              <a:t>Linear Algebra</a:t>
            </a:r>
          </a:p>
          <a:p>
            <a:pPr lvl="1">
              <a:spcAft>
                <a:spcPts val="600"/>
              </a:spcAft>
            </a:pPr>
            <a:r>
              <a:rPr lang="en-US" dirty="0"/>
              <a:t>Biomedical Research</a:t>
            </a:r>
          </a:p>
          <a:p>
            <a:pPr lvl="1">
              <a:spcAft>
                <a:spcPts val="600"/>
              </a:spcAft>
            </a:pPr>
            <a:r>
              <a:rPr lang="en-US" dirty="0"/>
              <a:t>Scientific computing</a:t>
            </a:r>
          </a:p>
        </p:txBody>
      </p:sp>
      <p:sp>
        <p:nvSpPr>
          <p:cNvPr id="5" name="Slide Number Placeholder 4">
            <a:extLst>
              <a:ext uri="{FF2B5EF4-FFF2-40B4-BE49-F238E27FC236}">
                <a16:creationId xmlns:a16="http://schemas.microsoft.com/office/drawing/2014/main" id="{F1D9454C-BBDD-F70C-A661-18D759EB3142}"/>
              </a:ext>
            </a:extLst>
          </p:cNvPr>
          <p:cNvSpPr>
            <a:spLocks noGrp="1"/>
          </p:cNvSpPr>
          <p:nvPr>
            <p:ph type="sldNum" sz="quarter" idx="4"/>
          </p:nvPr>
        </p:nvSpPr>
        <p:spPr/>
        <p:txBody>
          <a:bodyPr/>
          <a:lstStyle/>
          <a:p>
            <a:pPr algn="l"/>
            <a:fld id="{DFAB4A35-254A-4129-B508-C0D4E219414D}" type="slidenum">
              <a:rPr lang="en-US" smtClean="0"/>
              <a:pPr algn="l"/>
              <a:t>34</a:t>
            </a:fld>
            <a:endParaRPr lang="en-US"/>
          </a:p>
        </p:txBody>
      </p:sp>
      <p:graphicFrame>
        <p:nvGraphicFramePr>
          <p:cNvPr id="10" name="Content Placeholder 8">
            <a:extLst>
              <a:ext uri="{FF2B5EF4-FFF2-40B4-BE49-F238E27FC236}">
                <a16:creationId xmlns:a16="http://schemas.microsoft.com/office/drawing/2014/main" id="{CDDB98C0-EFE9-F689-84EF-AFC46C425AB8}"/>
              </a:ext>
            </a:extLst>
          </p:cNvPr>
          <p:cNvGraphicFramePr>
            <a:graphicFrameLocks/>
          </p:cNvGraphicFramePr>
          <p:nvPr>
            <p:extLst>
              <p:ext uri="{D42A27DB-BD31-4B8C-83A1-F6EECF244321}">
                <p14:modId xmlns:p14="http://schemas.microsoft.com/office/powerpoint/2010/main" val="161416289"/>
              </p:ext>
            </p:extLst>
          </p:nvPr>
        </p:nvGraphicFramePr>
        <p:xfrm>
          <a:off x="4572000" y="1415667"/>
          <a:ext cx="4146973" cy="2865120"/>
        </p:xfrm>
        <a:graphic>
          <a:graphicData uri="http://schemas.openxmlformats.org/drawingml/2006/table">
            <a:tbl>
              <a:tblPr firstRow="1" bandRow="1">
                <a:tableStyleId>{5C22544A-7EE6-4342-B048-85BDC9FD1C3A}</a:tableStyleId>
              </a:tblPr>
              <a:tblGrid>
                <a:gridCol w="1910080">
                  <a:extLst>
                    <a:ext uri="{9D8B030D-6E8A-4147-A177-3AD203B41FA5}">
                      <a16:colId xmlns:a16="http://schemas.microsoft.com/office/drawing/2014/main" val="4227406276"/>
                    </a:ext>
                  </a:extLst>
                </a:gridCol>
                <a:gridCol w="2236893">
                  <a:extLst>
                    <a:ext uri="{9D8B030D-6E8A-4147-A177-3AD203B41FA5}">
                      <a16:colId xmlns:a16="http://schemas.microsoft.com/office/drawing/2014/main" val="3065653482"/>
                    </a:ext>
                  </a:extLst>
                </a:gridCol>
              </a:tblGrid>
              <a:tr h="370840">
                <a:tc>
                  <a:txBody>
                    <a:bodyPr/>
                    <a:lstStyle/>
                    <a:p>
                      <a:r>
                        <a:rPr lang="en-US" dirty="0"/>
                        <a:t>Function</a:t>
                      </a:r>
                    </a:p>
                  </a:txBody>
                  <a:tcPr/>
                </a:tc>
                <a:tc>
                  <a:txBody>
                    <a:bodyPr/>
                    <a:lstStyle/>
                    <a:p>
                      <a:pPr algn="ctr"/>
                      <a:r>
                        <a:rPr lang="en-US" dirty="0"/>
                        <a:t>CPU-&gt;GPU Speedup</a:t>
                      </a:r>
                    </a:p>
                  </a:txBody>
                  <a:tcPr/>
                </a:tc>
                <a:extLst>
                  <a:ext uri="{0D108BD9-81ED-4DB2-BD59-A6C34878D82A}">
                    <a16:rowId xmlns:a16="http://schemas.microsoft.com/office/drawing/2014/main" val="2685442650"/>
                  </a:ext>
                </a:extLst>
              </a:tr>
              <a:tr h="370840">
                <a:tc>
                  <a:txBody>
                    <a:bodyPr/>
                    <a:lstStyle/>
                    <a:p>
                      <a:r>
                        <a:rPr lang="en-US" dirty="0" err="1"/>
                        <a:t>Imagenet</a:t>
                      </a:r>
                      <a:r>
                        <a:rPr lang="en-US" dirty="0"/>
                        <a:t> (CNN)</a:t>
                      </a:r>
                    </a:p>
                  </a:txBody>
                  <a:tcPr/>
                </a:tc>
                <a:tc>
                  <a:txBody>
                    <a:bodyPr/>
                    <a:lstStyle/>
                    <a:p>
                      <a:pPr algn="ctr"/>
                      <a:r>
                        <a:rPr lang="en-US" dirty="0"/>
                        <a:t>2.5x</a:t>
                      </a:r>
                    </a:p>
                  </a:txBody>
                  <a:tcPr/>
                </a:tc>
                <a:extLst>
                  <a:ext uri="{0D108BD9-81ED-4DB2-BD59-A6C34878D82A}">
                    <a16:rowId xmlns:a16="http://schemas.microsoft.com/office/drawing/2014/main" val="3430309667"/>
                  </a:ext>
                </a:extLst>
              </a:tr>
              <a:tr h="370840">
                <a:tc>
                  <a:txBody>
                    <a:bodyPr/>
                    <a:lstStyle/>
                    <a:p>
                      <a:r>
                        <a:rPr lang="en-US" dirty="0"/>
                        <a:t>Roberta (NLP)</a:t>
                      </a:r>
                    </a:p>
                  </a:txBody>
                  <a:tcPr/>
                </a:tc>
                <a:tc>
                  <a:txBody>
                    <a:bodyPr/>
                    <a:lstStyle/>
                    <a:p>
                      <a:pPr algn="ctr"/>
                      <a:r>
                        <a:rPr lang="en-US" dirty="0"/>
                        <a:t>19.3x</a:t>
                      </a:r>
                    </a:p>
                  </a:txBody>
                  <a:tcPr/>
                </a:tc>
                <a:extLst>
                  <a:ext uri="{0D108BD9-81ED-4DB2-BD59-A6C34878D82A}">
                    <a16:rowId xmlns:a16="http://schemas.microsoft.com/office/drawing/2014/main" val="1092371501"/>
                  </a:ext>
                </a:extLst>
              </a:tr>
              <a:tr h="370840">
                <a:tc>
                  <a:txBody>
                    <a:bodyPr/>
                    <a:lstStyle/>
                    <a:p>
                      <a:r>
                        <a:rPr lang="en-US" dirty="0" err="1"/>
                        <a:t>Ffmpeg</a:t>
                      </a:r>
                      <a:endParaRPr lang="en-US" dirty="0"/>
                    </a:p>
                  </a:txBody>
                  <a:tcPr/>
                </a:tc>
                <a:tc>
                  <a:txBody>
                    <a:bodyPr/>
                    <a:lstStyle/>
                    <a:p>
                      <a:pPr algn="ctr"/>
                      <a:r>
                        <a:rPr lang="en-US" dirty="0"/>
                        <a:t>7.4x</a:t>
                      </a:r>
                    </a:p>
                  </a:txBody>
                  <a:tcPr/>
                </a:tc>
                <a:extLst>
                  <a:ext uri="{0D108BD9-81ED-4DB2-BD59-A6C34878D82A}">
                    <a16:rowId xmlns:a16="http://schemas.microsoft.com/office/drawing/2014/main" val="3140314808"/>
                  </a:ext>
                </a:extLst>
              </a:tr>
              <a:tr h="370840">
                <a:tc>
                  <a:txBody>
                    <a:bodyPr/>
                    <a:lstStyle/>
                    <a:p>
                      <a:r>
                        <a:rPr lang="en-US" dirty="0"/>
                        <a:t>FFT</a:t>
                      </a:r>
                    </a:p>
                  </a:txBody>
                  <a:tcPr/>
                </a:tc>
                <a:tc>
                  <a:txBody>
                    <a:bodyPr/>
                    <a:lstStyle/>
                    <a:p>
                      <a:pPr algn="ctr"/>
                      <a:r>
                        <a:rPr lang="en-US" dirty="0"/>
                        <a:t>12.9x</a:t>
                      </a:r>
                    </a:p>
                  </a:txBody>
                  <a:tcPr/>
                </a:tc>
                <a:extLst>
                  <a:ext uri="{0D108BD9-81ED-4DB2-BD59-A6C34878D82A}">
                    <a16:rowId xmlns:a16="http://schemas.microsoft.com/office/drawing/2014/main" val="1431562838"/>
                  </a:ext>
                </a:extLst>
              </a:tr>
              <a:tr h="370840">
                <a:tc>
                  <a:txBody>
                    <a:bodyPr/>
                    <a:lstStyle/>
                    <a:p>
                      <a:r>
                        <a:rPr lang="en-US" dirty="0" err="1"/>
                        <a:t>Isoneural</a:t>
                      </a:r>
                      <a:r>
                        <a:rPr lang="en-US" dirty="0"/>
                        <a:t> (HPC)</a:t>
                      </a:r>
                    </a:p>
                  </a:txBody>
                  <a:tcPr/>
                </a:tc>
                <a:tc>
                  <a:txBody>
                    <a:bodyPr/>
                    <a:lstStyle/>
                    <a:p>
                      <a:pPr algn="ctr"/>
                      <a:r>
                        <a:rPr lang="en-US" dirty="0"/>
                        <a:t>19.2x</a:t>
                      </a:r>
                    </a:p>
                  </a:txBody>
                  <a:tcPr/>
                </a:tc>
                <a:extLst>
                  <a:ext uri="{0D108BD9-81ED-4DB2-BD59-A6C34878D82A}">
                    <a16:rowId xmlns:a16="http://schemas.microsoft.com/office/drawing/2014/main" val="1179014057"/>
                  </a:ext>
                </a:extLst>
              </a:tr>
              <a:tr h="370840">
                <a:tc>
                  <a:txBody>
                    <a:bodyPr/>
                    <a:lstStyle/>
                    <a:p>
                      <a:r>
                        <a:rPr lang="en-US" dirty="0"/>
                        <a:t>Pathfinder</a:t>
                      </a:r>
                    </a:p>
                  </a:txBody>
                  <a:tcPr/>
                </a:tc>
                <a:tc>
                  <a:txBody>
                    <a:bodyPr/>
                    <a:lstStyle/>
                    <a:p>
                      <a:pPr algn="ctr"/>
                      <a:r>
                        <a:rPr lang="en-US" dirty="0"/>
                        <a:t>91.3x</a:t>
                      </a:r>
                    </a:p>
                  </a:txBody>
                  <a:tcPr/>
                </a:tc>
                <a:extLst>
                  <a:ext uri="{0D108BD9-81ED-4DB2-BD59-A6C34878D82A}">
                    <a16:rowId xmlns:a16="http://schemas.microsoft.com/office/drawing/2014/main" val="516769577"/>
                  </a:ext>
                </a:extLst>
              </a:tr>
            </a:tbl>
          </a:graphicData>
        </a:graphic>
      </p:graphicFrame>
    </p:spTree>
    <p:extLst>
      <p:ext uri="{BB962C8B-B14F-4D97-AF65-F5344CB8AC3E}">
        <p14:creationId xmlns:p14="http://schemas.microsoft.com/office/powerpoint/2010/main" val="3073802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249C5-9725-C27F-1017-A30C3C7832B9}"/>
              </a:ext>
            </a:extLst>
          </p:cNvPr>
          <p:cNvSpPr>
            <a:spLocks noGrp="1"/>
          </p:cNvSpPr>
          <p:nvPr>
            <p:ph type="ctrTitle"/>
          </p:nvPr>
        </p:nvSpPr>
        <p:spPr/>
        <p:txBody>
          <a:bodyPr/>
          <a:lstStyle/>
          <a:p>
            <a:r>
              <a:rPr lang="en-US" dirty="0"/>
              <a:t>Problems with GPUs: Cold Starts</a:t>
            </a:r>
          </a:p>
        </p:txBody>
      </p:sp>
      <p:sp>
        <p:nvSpPr>
          <p:cNvPr id="3" name="Text Placeholder 2">
            <a:extLst>
              <a:ext uri="{FF2B5EF4-FFF2-40B4-BE49-F238E27FC236}">
                <a16:creationId xmlns:a16="http://schemas.microsoft.com/office/drawing/2014/main" id="{05B89712-724B-2189-3C27-14294E339328}"/>
              </a:ext>
            </a:extLst>
          </p:cNvPr>
          <p:cNvSpPr>
            <a:spLocks noGrp="1"/>
          </p:cNvSpPr>
          <p:nvPr>
            <p:ph type="body" sz="quarter" idx="10"/>
          </p:nvPr>
        </p:nvSpPr>
        <p:spPr/>
        <p:txBody>
          <a:bodyPr/>
          <a:lstStyle/>
          <a:p>
            <a:endParaRPr lang="en-US" dirty="0"/>
          </a:p>
        </p:txBody>
      </p:sp>
      <p:sp>
        <p:nvSpPr>
          <p:cNvPr id="4" name="Content Placeholder 3">
            <a:extLst>
              <a:ext uri="{FF2B5EF4-FFF2-40B4-BE49-F238E27FC236}">
                <a16:creationId xmlns:a16="http://schemas.microsoft.com/office/drawing/2014/main" id="{1D5CF1F1-49DC-02A4-BB36-9993C5BEBA7E}"/>
              </a:ext>
            </a:extLst>
          </p:cNvPr>
          <p:cNvSpPr>
            <a:spLocks noGrp="1"/>
          </p:cNvSpPr>
          <p:nvPr>
            <p:ph idx="1"/>
          </p:nvPr>
        </p:nvSpPr>
        <p:spPr>
          <a:xfrm>
            <a:off x="120950" y="1029342"/>
            <a:ext cx="4259817" cy="1637200"/>
          </a:xfrm>
        </p:spPr>
        <p:txBody>
          <a:bodyPr>
            <a:normAutofit/>
          </a:bodyPr>
          <a:lstStyle/>
          <a:p>
            <a:pPr>
              <a:spcAft>
                <a:spcPts val="0"/>
              </a:spcAft>
              <a:buFont typeface="Arial" panose="020B0604020202020204" pitchFamily="34" charset="0"/>
              <a:buChar char="•"/>
            </a:pPr>
            <a:r>
              <a:rPr lang="en-US" dirty="0"/>
              <a:t>GPU startup is SLOW</a:t>
            </a:r>
          </a:p>
          <a:p>
            <a:pPr lvl="1">
              <a:spcAft>
                <a:spcPts val="0"/>
              </a:spcAft>
            </a:pPr>
            <a:r>
              <a:rPr lang="en-US" dirty="0"/>
              <a:t>OS attachment of GPU</a:t>
            </a:r>
          </a:p>
          <a:p>
            <a:pPr lvl="1">
              <a:spcAft>
                <a:spcPts val="0"/>
              </a:spcAft>
            </a:pPr>
            <a:r>
              <a:rPr lang="en-US" dirty="0"/>
              <a:t>Specialized libraries</a:t>
            </a:r>
          </a:p>
          <a:p>
            <a:pPr lvl="1">
              <a:spcAft>
                <a:spcPts val="0"/>
              </a:spcAft>
            </a:pPr>
            <a:r>
              <a:rPr lang="en-US" dirty="0"/>
              <a:t>Resource allocation on GPU</a:t>
            </a:r>
          </a:p>
        </p:txBody>
      </p:sp>
      <p:sp>
        <p:nvSpPr>
          <p:cNvPr id="5" name="Slide Number Placeholder 4">
            <a:extLst>
              <a:ext uri="{FF2B5EF4-FFF2-40B4-BE49-F238E27FC236}">
                <a16:creationId xmlns:a16="http://schemas.microsoft.com/office/drawing/2014/main" id="{24D9B013-0B06-8CDA-F35B-088D4F96EEA4}"/>
              </a:ext>
            </a:extLst>
          </p:cNvPr>
          <p:cNvSpPr>
            <a:spLocks noGrp="1"/>
          </p:cNvSpPr>
          <p:nvPr>
            <p:ph type="sldNum" sz="quarter" idx="4"/>
          </p:nvPr>
        </p:nvSpPr>
        <p:spPr/>
        <p:txBody>
          <a:bodyPr/>
          <a:lstStyle/>
          <a:p>
            <a:pPr algn="l"/>
            <a:fld id="{DFAB4A35-254A-4129-B508-C0D4E219414D}" type="slidenum">
              <a:rPr lang="en-US" smtClean="0"/>
              <a:pPr algn="l"/>
              <a:t>35</a:t>
            </a:fld>
            <a:endParaRPr lang="en-US"/>
          </a:p>
        </p:txBody>
      </p:sp>
      <p:pic>
        <p:nvPicPr>
          <p:cNvPr id="7" name="Picture 6">
            <a:extLst>
              <a:ext uri="{FF2B5EF4-FFF2-40B4-BE49-F238E27FC236}">
                <a16:creationId xmlns:a16="http://schemas.microsoft.com/office/drawing/2014/main" id="{8855AD63-BC64-E63A-C72B-F01F431E7636}"/>
              </a:ext>
            </a:extLst>
          </p:cNvPr>
          <p:cNvPicPr>
            <a:picLocks noChangeAspect="1"/>
          </p:cNvPicPr>
          <p:nvPr/>
        </p:nvPicPr>
        <p:blipFill>
          <a:blip r:embed="rId2"/>
          <a:stretch>
            <a:fillRect/>
          </a:stretch>
        </p:blipFill>
        <p:spPr>
          <a:xfrm>
            <a:off x="4296282" y="1697960"/>
            <a:ext cx="4775810" cy="2416198"/>
          </a:xfrm>
          <a:prstGeom prst="rect">
            <a:avLst/>
          </a:prstGeom>
        </p:spPr>
      </p:pic>
      <p:sp>
        <p:nvSpPr>
          <p:cNvPr id="6" name="Content Placeholder 3">
            <a:extLst>
              <a:ext uri="{FF2B5EF4-FFF2-40B4-BE49-F238E27FC236}">
                <a16:creationId xmlns:a16="http://schemas.microsoft.com/office/drawing/2014/main" id="{19AD96EA-85B3-E490-D25A-7897478AD9A3}"/>
              </a:ext>
            </a:extLst>
          </p:cNvPr>
          <p:cNvSpPr txBox="1">
            <a:spLocks/>
          </p:cNvSpPr>
          <p:nvPr/>
        </p:nvSpPr>
        <p:spPr>
          <a:xfrm>
            <a:off x="4380867" y="1234752"/>
            <a:ext cx="3727681" cy="332985"/>
          </a:xfrm>
          <a:prstGeom prst="rect">
            <a:avLst/>
          </a:prstGeom>
        </p:spPr>
        <p:txBody>
          <a:bodyPr vert="horz" lIns="91440" tIns="45720" rIns="91440" bIns="45720" rtlCol="0">
            <a:no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600"/>
              </a:spcAft>
              <a:buNone/>
            </a:pPr>
            <a:r>
              <a:rPr lang="en-US" dirty="0"/>
              <a:t>Container startup running ML code</a:t>
            </a:r>
            <a:endParaRPr lang="en-US" i="1" dirty="0"/>
          </a:p>
        </p:txBody>
      </p:sp>
      <p:graphicFrame>
        <p:nvGraphicFramePr>
          <p:cNvPr id="8" name="Content Placeholder 8">
            <a:extLst>
              <a:ext uri="{FF2B5EF4-FFF2-40B4-BE49-F238E27FC236}">
                <a16:creationId xmlns:a16="http://schemas.microsoft.com/office/drawing/2014/main" id="{E0EA6166-03F4-F403-C440-651EA8A9E2CB}"/>
              </a:ext>
            </a:extLst>
          </p:cNvPr>
          <p:cNvGraphicFramePr>
            <a:graphicFrameLocks/>
          </p:cNvGraphicFramePr>
          <p:nvPr>
            <p:extLst>
              <p:ext uri="{D42A27DB-BD31-4B8C-83A1-F6EECF244321}">
                <p14:modId xmlns:p14="http://schemas.microsoft.com/office/powerpoint/2010/main" val="3800072017"/>
              </p:ext>
            </p:extLst>
          </p:nvPr>
        </p:nvGraphicFramePr>
        <p:xfrm>
          <a:off x="268895" y="2125825"/>
          <a:ext cx="3951351" cy="2595880"/>
        </p:xfrm>
        <a:graphic>
          <a:graphicData uri="http://schemas.openxmlformats.org/drawingml/2006/table">
            <a:tbl>
              <a:tblPr firstRow="1" bandRow="1">
                <a:tableStyleId>{5C22544A-7EE6-4342-B048-85BDC9FD1C3A}</a:tableStyleId>
              </a:tblPr>
              <a:tblGrid>
                <a:gridCol w="1910080">
                  <a:extLst>
                    <a:ext uri="{9D8B030D-6E8A-4147-A177-3AD203B41FA5}">
                      <a16:colId xmlns:a16="http://schemas.microsoft.com/office/drawing/2014/main" val="4227406276"/>
                    </a:ext>
                  </a:extLst>
                </a:gridCol>
                <a:gridCol w="1215771">
                  <a:extLst>
                    <a:ext uri="{9D8B030D-6E8A-4147-A177-3AD203B41FA5}">
                      <a16:colId xmlns:a16="http://schemas.microsoft.com/office/drawing/2014/main" val="3065653482"/>
                    </a:ext>
                  </a:extLst>
                </a:gridCol>
                <a:gridCol w="825500">
                  <a:extLst>
                    <a:ext uri="{9D8B030D-6E8A-4147-A177-3AD203B41FA5}">
                      <a16:colId xmlns:a16="http://schemas.microsoft.com/office/drawing/2014/main" val="3452779532"/>
                    </a:ext>
                  </a:extLst>
                </a:gridCol>
              </a:tblGrid>
              <a:tr h="370840">
                <a:tc>
                  <a:txBody>
                    <a:bodyPr/>
                    <a:lstStyle/>
                    <a:p>
                      <a:r>
                        <a:rPr lang="en-US" dirty="0"/>
                        <a:t>Function</a:t>
                      </a:r>
                    </a:p>
                  </a:txBody>
                  <a:tcPr/>
                </a:tc>
                <a:tc>
                  <a:txBody>
                    <a:bodyPr/>
                    <a:lstStyle/>
                    <a:p>
                      <a:r>
                        <a:rPr lang="en-US" dirty="0"/>
                        <a:t>CPU (s)</a:t>
                      </a:r>
                    </a:p>
                  </a:txBody>
                  <a:tcPr/>
                </a:tc>
                <a:tc>
                  <a:txBody>
                    <a:bodyPr/>
                    <a:lstStyle/>
                    <a:p>
                      <a:r>
                        <a:rPr lang="en-US" dirty="0"/>
                        <a:t>GPU</a:t>
                      </a:r>
                    </a:p>
                  </a:txBody>
                  <a:tcPr/>
                </a:tc>
                <a:extLst>
                  <a:ext uri="{0D108BD9-81ED-4DB2-BD59-A6C34878D82A}">
                    <a16:rowId xmlns:a16="http://schemas.microsoft.com/office/drawing/2014/main" val="2685442650"/>
                  </a:ext>
                </a:extLst>
              </a:tr>
              <a:tr h="370840">
                <a:tc>
                  <a:txBody>
                    <a:bodyPr/>
                    <a:lstStyle/>
                    <a:p>
                      <a:r>
                        <a:rPr lang="en-US" dirty="0" err="1"/>
                        <a:t>Imagenet</a:t>
                      </a:r>
                      <a:r>
                        <a:rPr lang="en-US" dirty="0"/>
                        <a:t> (CNN)</a:t>
                      </a:r>
                    </a:p>
                  </a:txBody>
                  <a:tcPr/>
                </a:tc>
                <a:tc>
                  <a:txBody>
                    <a:bodyPr/>
                    <a:lstStyle/>
                    <a:p>
                      <a:r>
                        <a:rPr lang="en-US" dirty="0"/>
                        <a:t>6.9</a:t>
                      </a:r>
                    </a:p>
                  </a:txBody>
                  <a:tcPr/>
                </a:tc>
                <a:tc>
                  <a:txBody>
                    <a:bodyPr/>
                    <a:lstStyle/>
                    <a:p>
                      <a:r>
                        <a:rPr lang="en-US" dirty="0"/>
                        <a:t>8.58</a:t>
                      </a:r>
                    </a:p>
                  </a:txBody>
                  <a:tcPr/>
                </a:tc>
                <a:extLst>
                  <a:ext uri="{0D108BD9-81ED-4DB2-BD59-A6C34878D82A}">
                    <a16:rowId xmlns:a16="http://schemas.microsoft.com/office/drawing/2014/main" val="3430309667"/>
                  </a:ext>
                </a:extLst>
              </a:tr>
              <a:tr h="370840">
                <a:tc>
                  <a:txBody>
                    <a:bodyPr/>
                    <a:lstStyle/>
                    <a:p>
                      <a:r>
                        <a:rPr lang="en-US" dirty="0"/>
                        <a:t>Roberta (NLP)</a:t>
                      </a:r>
                    </a:p>
                  </a:txBody>
                  <a:tcPr/>
                </a:tc>
                <a:tc>
                  <a:txBody>
                    <a:bodyPr/>
                    <a:lstStyle/>
                    <a:p>
                      <a:r>
                        <a:rPr lang="en-US" dirty="0"/>
                        <a:t>14.0</a:t>
                      </a:r>
                    </a:p>
                  </a:txBody>
                  <a:tcPr/>
                </a:tc>
                <a:tc>
                  <a:txBody>
                    <a:bodyPr/>
                    <a:lstStyle/>
                    <a:p>
                      <a:r>
                        <a:rPr lang="en-US" dirty="0"/>
                        <a:t>16.37</a:t>
                      </a:r>
                    </a:p>
                  </a:txBody>
                  <a:tcPr/>
                </a:tc>
                <a:extLst>
                  <a:ext uri="{0D108BD9-81ED-4DB2-BD59-A6C34878D82A}">
                    <a16:rowId xmlns:a16="http://schemas.microsoft.com/office/drawing/2014/main" val="1092371501"/>
                  </a:ext>
                </a:extLst>
              </a:tr>
              <a:tr h="370840">
                <a:tc>
                  <a:txBody>
                    <a:bodyPr/>
                    <a:lstStyle/>
                    <a:p>
                      <a:r>
                        <a:rPr lang="en-US" dirty="0" err="1"/>
                        <a:t>Ffmpeg</a:t>
                      </a:r>
                      <a:endParaRPr lang="en-US" dirty="0"/>
                    </a:p>
                  </a:txBody>
                  <a:tcPr/>
                </a:tc>
                <a:tc>
                  <a:txBody>
                    <a:bodyPr/>
                    <a:lstStyle/>
                    <a:p>
                      <a:r>
                        <a:rPr lang="en-US" dirty="0"/>
                        <a:t>0.77</a:t>
                      </a:r>
                    </a:p>
                  </a:txBody>
                  <a:tcPr/>
                </a:tc>
                <a:tc>
                  <a:txBody>
                    <a:bodyPr/>
                    <a:lstStyle/>
                    <a:p>
                      <a:r>
                        <a:rPr lang="en-US" dirty="0"/>
                        <a:t>2.04</a:t>
                      </a:r>
                    </a:p>
                  </a:txBody>
                  <a:tcPr/>
                </a:tc>
                <a:extLst>
                  <a:ext uri="{0D108BD9-81ED-4DB2-BD59-A6C34878D82A}">
                    <a16:rowId xmlns:a16="http://schemas.microsoft.com/office/drawing/2014/main" val="3140314808"/>
                  </a:ext>
                </a:extLst>
              </a:tr>
              <a:tr h="370840">
                <a:tc>
                  <a:txBody>
                    <a:bodyPr/>
                    <a:lstStyle/>
                    <a:p>
                      <a:r>
                        <a:rPr lang="en-US" dirty="0"/>
                        <a:t>FFT</a:t>
                      </a:r>
                    </a:p>
                  </a:txBody>
                  <a:tcPr/>
                </a:tc>
                <a:tc>
                  <a:txBody>
                    <a:bodyPr/>
                    <a:lstStyle/>
                    <a:p>
                      <a:r>
                        <a:rPr lang="en-US" dirty="0"/>
                        <a:t>0.89</a:t>
                      </a:r>
                    </a:p>
                  </a:txBody>
                  <a:tcPr/>
                </a:tc>
                <a:tc>
                  <a:txBody>
                    <a:bodyPr/>
                    <a:lstStyle/>
                    <a:p>
                      <a:r>
                        <a:rPr lang="en-US" dirty="0"/>
                        <a:t>2.64</a:t>
                      </a:r>
                    </a:p>
                  </a:txBody>
                  <a:tcPr/>
                </a:tc>
                <a:extLst>
                  <a:ext uri="{0D108BD9-81ED-4DB2-BD59-A6C34878D82A}">
                    <a16:rowId xmlns:a16="http://schemas.microsoft.com/office/drawing/2014/main" val="1431562838"/>
                  </a:ext>
                </a:extLst>
              </a:tr>
              <a:tr h="370840">
                <a:tc>
                  <a:txBody>
                    <a:bodyPr/>
                    <a:lstStyle/>
                    <a:p>
                      <a:r>
                        <a:rPr lang="en-US" dirty="0" err="1"/>
                        <a:t>Isoneural</a:t>
                      </a:r>
                      <a:r>
                        <a:rPr lang="en-US" dirty="0"/>
                        <a:t> (HPC)</a:t>
                      </a:r>
                    </a:p>
                  </a:txBody>
                  <a:tcPr/>
                </a:tc>
                <a:tc>
                  <a:txBody>
                    <a:bodyPr/>
                    <a:lstStyle/>
                    <a:p>
                      <a:r>
                        <a:rPr lang="en-US" dirty="0"/>
                        <a:t>1.66</a:t>
                      </a:r>
                    </a:p>
                  </a:txBody>
                  <a:tcPr/>
                </a:tc>
                <a:tc>
                  <a:txBody>
                    <a:bodyPr/>
                    <a:lstStyle/>
                    <a:p>
                      <a:r>
                        <a:rPr lang="en-US" dirty="0"/>
                        <a:t>2.58</a:t>
                      </a:r>
                    </a:p>
                  </a:txBody>
                  <a:tcPr/>
                </a:tc>
                <a:extLst>
                  <a:ext uri="{0D108BD9-81ED-4DB2-BD59-A6C34878D82A}">
                    <a16:rowId xmlns:a16="http://schemas.microsoft.com/office/drawing/2014/main" val="1179014057"/>
                  </a:ext>
                </a:extLst>
              </a:tr>
              <a:tr h="370840">
                <a:tc>
                  <a:txBody>
                    <a:bodyPr/>
                    <a:lstStyle/>
                    <a:p>
                      <a:r>
                        <a:rPr lang="en-US" dirty="0"/>
                        <a:t>Pathfinder</a:t>
                      </a:r>
                    </a:p>
                  </a:txBody>
                  <a:tcPr/>
                </a:tc>
                <a:tc>
                  <a:txBody>
                    <a:bodyPr/>
                    <a:lstStyle/>
                    <a:p>
                      <a:r>
                        <a:rPr lang="en-US" dirty="0"/>
                        <a:t>1.02</a:t>
                      </a:r>
                    </a:p>
                  </a:txBody>
                  <a:tcPr/>
                </a:tc>
                <a:tc>
                  <a:txBody>
                    <a:bodyPr/>
                    <a:lstStyle/>
                    <a:p>
                      <a:r>
                        <a:rPr lang="en-US" dirty="0"/>
                        <a:t>1.99</a:t>
                      </a:r>
                    </a:p>
                  </a:txBody>
                  <a:tcPr/>
                </a:tc>
                <a:extLst>
                  <a:ext uri="{0D108BD9-81ED-4DB2-BD59-A6C34878D82A}">
                    <a16:rowId xmlns:a16="http://schemas.microsoft.com/office/drawing/2014/main" val="516769577"/>
                  </a:ext>
                </a:extLst>
              </a:tr>
            </a:tbl>
          </a:graphicData>
        </a:graphic>
      </p:graphicFrame>
      <p:sp>
        <p:nvSpPr>
          <p:cNvPr id="9" name="TextBox 8">
            <a:extLst>
              <a:ext uri="{FF2B5EF4-FFF2-40B4-BE49-F238E27FC236}">
                <a16:creationId xmlns:a16="http://schemas.microsoft.com/office/drawing/2014/main" id="{626AA433-742E-0D64-4B55-C104541864D7}"/>
              </a:ext>
            </a:extLst>
          </p:cNvPr>
          <p:cNvSpPr txBox="1"/>
          <p:nvPr/>
        </p:nvSpPr>
        <p:spPr>
          <a:xfrm>
            <a:off x="4991947" y="4114158"/>
            <a:ext cx="3542271" cy="923330"/>
          </a:xfrm>
          <a:prstGeom prst="rect">
            <a:avLst/>
          </a:prstGeom>
          <a:noFill/>
        </p:spPr>
        <p:txBody>
          <a:bodyPr wrap="square" rtlCol="0">
            <a:spAutoFit/>
          </a:bodyPr>
          <a:lstStyle/>
          <a:p>
            <a:pPr marL="0" indent="0" algn="ctr">
              <a:spcAft>
                <a:spcPts val="0"/>
              </a:spcAft>
              <a:buNone/>
            </a:pPr>
            <a:r>
              <a:rPr lang="en-US" dirty="0">
                <a:solidFill>
                  <a:srgbClr val="FF0000"/>
                </a:solidFill>
              </a:rPr>
              <a:t>Functions see 1-3 seconds </a:t>
            </a:r>
          </a:p>
          <a:p>
            <a:pPr marL="0" indent="0" algn="ctr">
              <a:spcAft>
                <a:spcPts val="0"/>
              </a:spcAft>
              <a:buNone/>
            </a:pPr>
            <a:r>
              <a:rPr lang="en-US" dirty="0">
                <a:solidFill>
                  <a:srgbClr val="FF0000"/>
                </a:solidFill>
              </a:rPr>
              <a:t>additional cold start time</a:t>
            </a:r>
          </a:p>
          <a:p>
            <a:endParaRPr lang="en-US" dirty="0"/>
          </a:p>
        </p:txBody>
      </p:sp>
    </p:spTree>
    <p:extLst>
      <p:ext uri="{BB962C8B-B14F-4D97-AF65-F5344CB8AC3E}">
        <p14:creationId xmlns:p14="http://schemas.microsoft.com/office/powerpoint/2010/main" val="877639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249C5-9725-C27F-1017-A30C3C7832B9}"/>
              </a:ext>
            </a:extLst>
          </p:cNvPr>
          <p:cNvSpPr>
            <a:spLocks noGrp="1"/>
          </p:cNvSpPr>
          <p:nvPr>
            <p:ph type="ctrTitle"/>
          </p:nvPr>
        </p:nvSpPr>
        <p:spPr/>
        <p:txBody>
          <a:bodyPr/>
          <a:lstStyle/>
          <a:p>
            <a:r>
              <a:rPr lang="en-US" dirty="0"/>
              <a:t>Problems with GPUs: Multiplexing</a:t>
            </a:r>
          </a:p>
        </p:txBody>
      </p:sp>
      <p:sp>
        <p:nvSpPr>
          <p:cNvPr id="3" name="Text Placeholder 2">
            <a:extLst>
              <a:ext uri="{FF2B5EF4-FFF2-40B4-BE49-F238E27FC236}">
                <a16:creationId xmlns:a16="http://schemas.microsoft.com/office/drawing/2014/main" id="{05B89712-724B-2189-3C27-14294E339328}"/>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1D5CF1F1-49DC-02A4-BB36-9993C5BEBA7E}"/>
              </a:ext>
            </a:extLst>
          </p:cNvPr>
          <p:cNvSpPr>
            <a:spLocks noGrp="1"/>
          </p:cNvSpPr>
          <p:nvPr>
            <p:ph idx="1"/>
          </p:nvPr>
        </p:nvSpPr>
        <p:spPr>
          <a:xfrm>
            <a:off x="83209" y="1120860"/>
            <a:ext cx="7414802" cy="3600845"/>
          </a:xfrm>
        </p:spPr>
        <p:txBody>
          <a:bodyPr>
            <a:normAutofit/>
          </a:bodyPr>
          <a:lstStyle/>
          <a:p>
            <a:pPr>
              <a:spcAft>
                <a:spcPts val="600"/>
              </a:spcAft>
            </a:pPr>
            <a:r>
              <a:rPr lang="en-US" dirty="0"/>
              <a:t>GPUs not designed to be shared</a:t>
            </a:r>
          </a:p>
          <a:p>
            <a:pPr lvl="1">
              <a:spcAft>
                <a:spcPts val="600"/>
              </a:spcAft>
            </a:pPr>
            <a:r>
              <a:rPr lang="en-US" dirty="0"/>
              <a:t>Calls go through 3</a:t>
            </a:r>
            <a:r>
              <a:rPr lang="en-US" baseline="30000" dirty="0"/>
              <a:t>rd</a:t>
            </a:r>
            <a:r>
              <a:rPr lang="en-US" dirty="0"/>
              <a:t> party driver</a:t>
            </a:r>
            <a:endParaRPr lang="en-US" i="1" dirty="0"/>
          </a:p>
          <a:p>
            <a:pPr>
              <a:spcAft>
                <a:spcPts val="600"/>
              </a:spcAft>
            </a:pPr>
            <a:r>
              <a:rPr lang="en-US" dirty="0"/>
              <a:t>Can’t maintain large number of containers for functions</a:t>
            </a:r>
          </a:p>
          <a:p>
            <a:pPr lvl="1">
              <a:spcAft>
                <a:spcPts val="600"/>
              </a:spcAft>
            </a:pPr>
            <a:r>
              <a:rPr lang="en-US" dirty="0"/>
              <a:t>A function can hog device resources </a:t>
            </a:r>
            <a:r>
              <a:rPr lang="en-US" i="1" dirty="0"/>
              <a:t>while idle</a:t>
            </a:r>
          </a:p>
          <a:p>
            <a:pPr lvl="1">
              <a:spcAft>
                <a:spcPts val="600"/>
              </a:spcAft>
            </a:pPr>
            <a:r>
              <a:rPr lang="en-US" dirty="0"/>
              <a:t>Insufficient resources can cause crashes</a:t>
            </a:r>
          </a:p>
          <a:p>
            <a:pPr lvl="1">
              <a:spcAft>
                <a:spcPts val="600"/>
              </a:spcAft>
            </a:pPr>
            <a:r>
              <a:rPr lang="en-US" dirty="0"/>
              <a:t>Host has no way to control resource allocations</a:t>
            </a:r>
          </a:p>
          <a:p>
            <a:pPr>
              <a:spcAft>
                <a:spcPts val="600"/>
              </a:spcAft>
            </a:pPr>
            <a:r>
              <a:rPr lang="en-US" dirty="0"/>
              <a:t>Heterogeneous workload are a problem</a:t>
            </a:r>
          </a:p>
          <a:p>
            <a:pPr>
              <a:spcAft>
                <a:spcPts val="600"/>
              </a:spcAft>
            </a:pPr>
            <a:r>
              <a:rPr lang="en-US" dirty="0"/>
              <a:t>How to share access?</a:t>
            </a:r>
          </a:p>
          <a:p>
            <a:pPr lvl="1">
              <a:spcAft>
                <a:spcPts val="600"/>
              </a:spcAft>
            </a:pPr>
            <a:r>
              <a:rPr lang="en-US" dirty="0"/>
              <a:t>Frequently switching to share time between functions == </a:t>
            </a:r>
            <a:r>
              <a:rPr lang="en-US" i="1" dirty="0"/>
              <a:t>fair, slow</a:t>
            </a:r>
            <a:endParaRPr lang="en-US" dirty="0"/>
          </a:p>
          <a:p>
            <a:pPr lvl="1">
              <a:spcAft>
                <a:spcPts val="600"/>
              </a:spcAft>
            </a:pPr>
            <a:r>
              <a:rPr lang="en-US" dirty="0"/>
              <a:t>Repeatedly run one function and block others == </a:t>
            </a:r>
            <a:r>
              <a:rPr lang="en-US" i="1" dirty="0"/>
              <a:t>unfair, good latency</a:t>
            </a:r>
            <a:endParaRPr lang="en-US" dirty="0"/>
          </a:p>
        </p:txBody>
      </p:sp>
      <p:sp>
        <p:nvSpPr>
          <p:cNvPr id="5" name="Slide Number Placeholder 4">
            <a:extLst>
              <a:ext uri="{FF2B5EF4-FFF2-40B4-BE49-F238E27FC236}">
                <a16:creationId xmlns:a16="http://schemas.microsoft.com/office/drawing/2014/main" id="{24D9B013-0B06-8CDA-F35B-088D4F96EEA4}"/>
              </a:ext>
            </a:extLst>
          </p:cNvPr>
          <p:cNvSpPr>
            <a:spLocks noGrp="1"/>
          </p:cNvSpPr>
          <p:nvPr>
            <p:ph type="sldNum" sz="quarter" idx="4"/>
          </p:nvPr>
        </p:nvSpPr>
        <p:spPr/>
        <p:txBody>
          <a:bodyPr/>
          <a:lstStyle/>
          <a:p>
            <a:pPr algn="l"/>
            <a:fld id="{DFAB4A35-254A-4129-B508-C0D4E219414D}" type="slidenum">
              <a:rPr lang="en-US" smtClean="0"/>
              <a:pPr algn="l"/>
              <a:t>36</a:t>
            </a:fld>
            <a:endParaRPr lang="en-US"/>
          </a:p>
        </p:txBody>
      </p:sp>
      <p:sp>
        <p:nvSpPr>
          <p:cNvPr id="8" name="Cylinder 7">
            <a:extLst>
              <a:ext uri="{FF2B5EF4-FFF2-40B4-BE49-F238E27FC236}">
                <a16:creationId xmlns:a16="http://schemas.microsoft.com/office/drawing/2014/main" id="{B1118864-8A3C-40E9-EA44-755C95691893}"/>
              </a:ext>
            </a:extLst>
          </p:cNvPr>
          <p:cNvSpPr/>
          <p:nvPr/>
        </p:nvSpPr>
        <p:spPr>
          <a:xfrm>
            <a:off x="7498211" y="1761066"/>
            <a:ext cx="975360" cy="1399547"/>
          </a:xfrm>
          <a:prstGeom prst="can">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GPU</a:t>
            </a:r>
          </a:p>
        </p:txBody>
      </p:sp>
      <p:sp>
        <p:nvSpPr>
          <p:cNvPr id="9" name="Rectangle 8">
            <a:extLst>
              <a:ext uri="{FF2B5EF4-FFF2-40B4-BE49-F238E27FC236}">
                <a16:creationId xmlns:a16="http://schemas.microsoft.com/office/drawing/2014/main" id="{9B910C31-21C0-A4A6-B799-6315F9FBB3AB}"/>
              </a:ext>
            </a:extLst>
          </p:cNvPr>
          <p:cNvSpPr/>
          <p:nvPr/>
        </p:nvSpPr>
        <p:spPr>
          <a:xfrm>
            <a:off x="7539163" y="1869439"/>
            <a:ext cx="893455" cy="922075"/>
          </a:xfrm>
          <a:prstGeom prst="rect">
            <a:avLst/>
          </a:prstGeom>
          <a:solidFill>
            <a:schemeClr val="accent2">
              <a:lumMod val="40000"/>
              <a:lumOff val="60000"/>
            </a:schemeClr>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2</a:t>
            </a:r>
          </a:p>
        </p:txBody>
      </p:sp>
      <p:sp>
        <p:nvSpPr>
          <p:cNvPr id="10" name="Rectangle 9">
            <a:extLst>
              <a:ext uri="{FF2B5EF4-FFF2-40B4-BE49-F238E27FC236}">
                <a16:creationId xmlns:a16="http://schemas.microsoft.com/office/drawing/2014/main" id="{A4329B19-E08D-DE56-F21D-BE9CEA6FDF33}"/>
              </a:ext>
            </a:extLst>
          </p:cNvPr>
          <p:cNvSpPr/>
          <p:nvPr/>
        </p:nvSpPr>
        <p:spPr>
          <a:xfrm>
            <a:off x="6199356" y="1432559"/>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11" name="Rectangle 10">
            <a:extLst>
              <a:ext uri="{FF2B5EF4-FFF2-40B4-BE49-F238E27FC236}">
                <a16:creationId xmlns:a16="http://schemas.microsoft.com/office/drawing/2014/main" id="{2D10480C-AE47-52FA-9A78-DDCA02115294}"/>
              </a:ext>
            </a:extLst>
          </p:cNvPr>
          <p:cNvSpPr/>
          <p:nvPr/>
        </p:nvSpPr>
        <p:spPr>
          <a:xfrm>
            <a:off x="6199356" y="1737358"/>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12" name="Rectangle 11">
            <a:extLst>
              <a:ext uri="{FF2B5EF4-FFF2-40B4-BE49-F238E27FC236}">
                <a16:creationId xmlns:a16="http://schemas.microsoft.com/office/drawing/2014/main" id="{FA672853-75C1-175B-6B77-FDB0C92F2005}"/>
              </a:ext>
            </a:extLst>
          </p:cNvPr>
          <p:cNvSpPr/>
          <p:nvPr/>
        </p:nvSpPr>
        <p:spPr>
          <a:xfrm>
            <a:off x="6199355" y="2054858"/>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13" name="Rectangle 12">
            <a:extLst>
              <a:ext uri="{FF2B5EF4-FFF2-40B4-BE49-F238E27FC236}">
                <a16:creationId xmlns:a16="http://schemas.microsoft.com/office/drawing/2014/main" id="{2D3B7ED3-A3AB-AC60-B648-4A603B6C604D}"/>
              </a:ext>
            </a:extLst>
          </p:cNvPr>
          <p:cNvSpPr/>
          <p:nvPr/>
        </p:nvSpPr>
        <p:spPr>
          <a:xfrm>
            <a:off x="6199356" y="2367280"/>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14" name="Rectangle 13">
            <a:extLst>
              <a:ext uri="{FF2B5EF4-FFF2-40B4-BE49-F238E27FC236}">
                <a16:creationId xmlns:a16="http://schemas.microsoft.com/office/drawing/2014/main" id="{B6486983-3B15-5E89-B335-CE951A911FDE}"/>
              </a:ext>
            </a:extLst>
          </p:cNvPr>
          <p:cNvSpPr/>
          <p:nvPr/>
        </p:nvSpPr>
        <p:spPr>
          <a:xfrm>
            <a:off x="6199355" y="2695787"/>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15" name="Rectangle 14">
            <a:extLst>
              <a:ext uri="{FF2B5EF4-FFF2-40B4-BE49-F238E27FC236}">
                <a16:creationId xmlns:a16="http://schemas.microsoft.com/office/drawing/2014/main" id="{B2A807EA-E02D-C7FF-73AD-7EA662F7F302}"/>
              </a:ext>
            </a:extLst>
          </p:cNvPr>
          <p:cNvSpPr/>
          <p:nvPr/>
        </p:nvSpPr>
        <p:spPr>
          <a:xfrm>
            <a:off x="6848782" y="2695786"/>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2</a:t>
            </a:r>
          </a:p>
        </p:txBody>
      </p:sp>
      <p:sp>
        <p:nvSpPr>
          <p:cNvPr id="6" name="Rectangle 5">
            <a:extLst>
              <a:ext uri="{FF2B5EF4-FFF2-40B4-BE49-F238E27FC236}">
                <a16:creationId xmlns:a16="http://schemas.microsoft.com/office/drawing/2014/main" id="{F82950A1-76A7-4CCD-CD3B-EAAD6E106E90}"/>
              </a:ext>
            </a:extLst>
          </p:cNvPr>
          <p:cNvSpPr/>
          <p:nvPr/>
        </p:nvSpPr>
        <p:spPr>
          <a:xfrm>
            <a:off x="6848782" y="2367279"/>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2</a:t>
            </a:r>
          </a:p>
        </p:txBody>
      </p:sp>
    </p:spTree>
    <p:extLst>
      <p:ext uri="{BB962C8B-B14F-4D97-AF65-F5344CB8AC3E}">
        <p14:creationId xmlns:p14="http://schemas.microsoft.com/office/powerpoint/2010/main" val="2020144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
                                            <p:txEl>
                                              <p:pRg st="9" end="9"/>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P spid="6"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427CA9D-F13A-0757-3B8A-E034FF5A0058}"/>
              </a:ext>
            </a:extLst>
          </p:cNvPr>
          <p:cNvSpPr/>
          <p:nvPr/>
        </p:nvSpPr>
        <p:spPr>
          <a:xfrm>
            <a:off x="1036320" y="1862666"/>
            <a:ext cx="623147" cy="195072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BBB8D1-A22B-1E72-B031-EA57E7144DD5}"/>
              </a:ext>
            </a:extLst>
          </p:cNvPr>
          <p:cNvSpPr>
            <a:spLocks noGrp="1"/>
          </p:cNvSpPr>
          <p:nvPr>
            <p:ph type="ctrTitle"/>
          </p:nvPr>
        </p:nvSpPr>
        <p:spPr/>
        <p:txBody>
          <a:bodyPr/>
          <a:lstStyle/>
          <a:p>
            <a:r>
              <a:rPr lang="en-US" dirty="0"/>
              <a:t>Multi-Queuing (MQFQ)</a:t>
            </a:r>
          </a:p>
        </p:txBody>
      </p:sp>
      <p:sp>
        <p:nvSpPr>
          <p:cNvPr id="3" name="Text Placeholder 2">
            <a:extLst>
              <a:ext uri="{FF2B5EF4-FFF2-40B4-BE49-F238E27FC236}">
                <a16:creationId xmlns:a16="http://schemas.microsoft.com/office/drawing/2014/main" id="{12090076-91ED-AEBA-9E0B-9E2A03113428}"/>
              </a:ext>
            </a:extLst>
          </p:cNvPr>
          <p:cNvSpPr>
            <a:spLocks noGrp="1"/>
          </p:cNvSpPr>
          <p:nvPr>
            <p:ph type="body" sz="quarter" idx="10"/>
          </p:nvPr>
        </p:nvSpPr>
        <p:spPr/>
        <p:txBody>
          <a:bodyPr/>
          <a:lstStyle/>
          <a:p>
            <a:endParaRPr lang="en-US"/>
          </a:p>
        </p:txBody>
      </p:sp>
      <p:sp>
        <p:nvSpPr>
          <p:cNvPr id="5" name="Slide Number Placeholder 4">
            <a:extLst>
              <a:ext uri="{FF2B5EF4-FFF2-40B4-BE49-F238E27FC236}">
                <a16:creationId xmlns:a16="http://schemas.microsoft.com/office/drawing/2014/main" id="{476433BC-A67F-C7B5-0375-5D170B9E666F}"/>
              </a:ext>
            </a:extLst>
          </p:cNvPr>
          <p:cNvSpPr>
            <a:spLocks noGrp="1"/>
          </p:cNvSpPr>
          <p:nvPr>
            <p:ph type="sldNum" sz="quarter" idx="4"/>
          </p:nvPr>
        </p:nvSpPr>
        <p:spPr/>
        <p:txBody>
          <a:bodyPr/>
          <a:lstStyle/>
          <a:p>
            <a:pPr algn="l"/>
            <a:fld id="{DFAB4A35-254A-4129-B508-C0D4E219414D}" type="slidenum">
              <a:rPr lang="en-US" smtClean="0"/>
              <a:pPr algn="l"/>
              <a:t>37</a:t>
            </a:fld>
            <a:endParaRPr lang="en-US"/>
          </a:p>
        </p:txBody>
      </p:sp>
      <p:grpSp>
        <p:nvGrpSpPr>
          <p:cNvPr id="10" name="Group 9">
            <a:extLst>
              <a:ext uri="{FF2B5EF4-FFF2-40B4-BE49-F238E27FC236}">
                <a16:creationId xmlns:a16="http://schemas.microsoft.com/office/drawing/2014/main" id="{A6AD749C-D791-BBA7-0D34-148BCE9C8FF9}"/>
              </a:ext>
            </a:extLst>
          </p:cNvPr>
          <p:cNvGrpSpPr/>
          <p:nvPr/>
        </p:nvGrpSpPr>
        <p:grpSpPr>
          <a:xfrm>
            <a:off x="1713649" y="1862666"/>
            <a:ext cx="623147" cy="1950720"/>
            <a:chOff x="1838960" y="1483360"/>
            <a:chExt cx="623147" cy="1950720"/>
          </a:xfrm>
        </p:grpSpPr>
        <p:sp>
          <p:nvSpPr>
            <p:cNvPr id="9" name="Rectangle 8">
              <a:extLst>
                <a:ext uri="{FF2B5EF4-FFF2-40B4-BE49-F238E27FC236}">
                  <a16:creationId xmlns:a16="http://schemas.microsoft.com/office/drawing/2014/main" id="{89ED6357-73AE-F360-228A-79900364C3FF}"/>
                </a:ext>
              </a:extLst>
            </p:cNvPr>
            <p:cNvSpPr/>
            <p:nvPr/>
          </p:nvSpPr>
          <p:spPr>
            <a:xfrm>
              <a:off x="1838960" y="1483360"/>
              <a:ext cx="623147" cy="195072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3F54D59-C3B5-6BB3-AFD7-DDF94A0EF831}"/>
                </a:ext>
              </a:extLst>
            </p:cNvPr>
            <p:cNvSpPr/>
            <p:nvPr/>
          </p:nvSpPr>
          <p:spPr>
            <a:xfrm>
              <a:off x="1922778" y="1947125"/>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2</a:t>
              </a:r>
            </a:p>
          </p:txBody>
        </p:sp>
      </p:grpSp>
      <p:sp>
        <p:nvSpPr>
          <p:cNvPr id="18" name="TextBox 17">
            <a:extLst>
              <a:ext uri="{FF2B5EF4-FFF2-40B4-BE49-F238E27FC236}">
                <a16:creationId xmlns:a16="http://schemas.microsoft.com/office/drawing/2014/main" id="{218055E4-91DB-729E-13DC-C3CC962507A6}"/>
              </a:ext>
            </a:extLst>
          </p:cNvPr>
          <p:cNvSpPr txBox="1"/>
          <p:nvPr/>
        </p:nvSpPr>
        <p:spPr>
          <a:xfrm>
            <a:off x="4188797" y="4774168"/>
            <a:ext cx="4955203" cy="369332"/>
          </a:xfrm>
          <a:prstGeom prst="rect">
            <a:avLst/>
          </a:prstGeom>
          <a:noFill/>
        </p:spPr>
        <p:txBody>
          <a:bodyPr wrap="none" rtlCol="0">
            <a:spAutoFit/>
          </a:bodyPr>
          <a:lstStyle/>
          <a:p>
            <a:r>
              <a:rPr lang="en-US" sz="900" dirty="0">
                <a:solidFill>
                  <a:schemeClr val="bg1"/>
                </a:solidFill>
              </a:rPr>
              <a:t>Mohammad </a:t>
            </a:r>
            <a:r>
              <a:rPr lang="en-US" sz="900" dirty="0" err="1">
                <a:solidFill>
                  <a:schemeClr val="bg1"/>
                </a:solidFill>
              </a:rPr>
              <a:t>Hedayati</a:t>
            </a:r>
            <a:r>
              <a:rPr lang="en-US" sz="900" dirty="0">
                <a:solidFill>
                  <a:schemeClr val="bg1"/>
                </a:solidFill>
              </a:rPr>
              <a:t>, Kai Shen, Michael L Scott, and Mike Marty. Multi-Queue Fair Queuing. </a:t>
            </a:r>
          </a:p>
          <a:p>
            <a:r>
              <a:rPr lang="en-US" sz="900" dirty="0">
                <a:solidFill>
                  <a:schemeClr val="bg1"/>
                </a:solidFill>
              </a:rPr>
              <a:t>In 2019 USENIX Annual Technical Conference (USENIX ATC 19), pages 301-314, 2019.</a:t>
            </a:r>
          </a:p>
        </p:txBody>
      </p:sp>
      <p:sp>
        <p:nvSpPr>
          <p:cNvPr id="21" name="Rectangle 20">
            <a:extLst>
              <a:ext uri="{FF2B5EF4-FFF2-40B4-BE49-F238E27FC236}">
                <a16:creationId xmlns:a16="http://schemas.microsoft.com/office/drawing/2014/main" id="{8C6F662A-1BA1-ED38-0D6C-7C01287DC394}"/>
              </a:ext>
            </a:extLst>
          </p:cNvPr>
          <p:cNvSpPr/>
          <p:nvPr/>
        </p:nvSpPr>
        <p:spPr>
          <a:xfrm>
            <a:off x="1090502" y="2910793"/>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grpSp>
        <p:nvGrpSpPr>
          <p:cNvPr id="12" name="Group 11">
            <a:extLst>
              <a:ext uri="{FF2B5EF4-FFF2-40B4-BE49-F238E27FC236}">
                <a16:creationId xmlns:a16="http://schemas.microsoft.com/office/drawing/2014/main" id="{1CF7BC6A-A93B-64FA-502B-C074AC64B60D}"/>
              </a:ext>
            </a:extLst>
          </p:cNvPr>
          <p:cNvGrpSpPr/>
          <p:nvPr/>
        </p:nvGrpSpPr>
        <p:grpSpPr>
          <a:xfrm>
            <a:off x="2390978" y="1862666"/>
            <a:ext cx="623147" cy="1950720"/>
            <a:chOff x="2709332" y="1483360"/>
            <a:chExt cx="623147" cy="1950720"/>
          </a:xfrm>
        </p:grpSpPr>
        <p:sp>
          <p:nvSpPr>
            <p:cNvPr id="11" name="Rectangle 10">
              <a:extLst>
                <a:ext uri="{FF2B5EF4-FFF2-40B4-BE49-F238E27FC236}">
                  <a16:creationId xmlns:a16="http://schemas.microsoft.com/office/drawing/2014/main" id="{C9138FBF-E3F9-068A-5291-15BC3A46B41E}"/>
                </a:ext>
              </a:extLst>
            </p:cNvPr>
            <p:cNvSpPr/>
            <p:nvPr/>
          </p:nvSpPr>
          <p:spPr>
            <a:xfrm>
              <a:off x="2709332" y="1483360"/>
              <a:ext cx="623147" cy="195072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C204333-E77E-8073-483D-ADF569204524}"/>
                </a:ext>
              </a:extLst>
            </p:cNvPr>
            <p:cNvSpPr/>
            <p:nvPr/>
          </p:nvSpPr>
          <p:spPr>
            <a:xfrm>
              <a:off x="2793150" y="2307572"/>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3</a:t>
              </a:r>
            </a:p>
          </p:txBody>
        </p:sp>
        <p:sp>
          <p:nvSpPr>
            <p:cNvPr id="22" name="Rectangle 21">
              <a:extLst>
                <a:ext uri="{FF2B5EF4-FFF2-40B4-BE49-F238E27FC236}">
                  <a16:creationId xmlns:a16="http://schemas.microsoft.com/office/drawing/2014/main" id="{928CDC5A-BD95-56DD-13E1-C1AC3B58F064}"/>
                </a:ext>
              </a:extLst>
            </p:cNvPr>
            <p:cNvSpPr/>
            <p:nvPr/>
          </p:nvSpPr>
          <p:spPr>
            <a:xfrm>
              <a:off x="2794524" y="1944782"/>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3</a:t>
              </a:r>
            </a:p>
          </p:txBody>
        </p:sp>
      </p:grpSp>
      <p:sp>
        <p:nvSpPr>
          <p:cNvPr id="23" name="Rectangle 22">
            <a:extLst>
              <a:ext uri="{FF2B5EF4-FFF2-40B4-BE49-F238E27FC236}">
                <a16:creationId xmlns:a16="http://schemas.microsoft.com/office/drawing/2014/main" id="{039DC813-EE82-946A-92F2-4337D1A20C81}"/>
              </a:ext>
            </a:extLst>
          </p:cNvPr>
          <p:cNvSpPr/>
          <p:nvPr/>
        </p:nvSpPr>
        <p:spPr>
          <a:xfrm>
            <a:off x="2619563" y="1383373"/>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2</a:t>
            </a:r>
          </a:p>
        </p:txBody>
      </p:sp>
      <p:sp>
        <p:nvSpPr>
          <p:cNvPr id="15" name="Rectangle 14">
            <a:extLst>
              <a:ext uri="{FF2B5EF4-FFF2-40B4-BE49-F238E27FC236}">
                <a16:creationId xmlns:a16="http://schemas.microsoft.com/office/drawing/2014/main" id="{E412AB0C-FD5F-E8D9-5FEF-6045F73566A9}"/>
              </a:ext>
            </a:extLst>
          </p:cNvPr>
          <p:cNvSpPr/>
          <p:nvPr/>
        </p:nvSpPr>
        <p:spPr>
          <a:xfrm>
            <a:off x="3068307" y="1862666"/>
            <a:ext cx="623147" cy="195072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4" name="Group 53">
            <a:extLst>
              <a:ext uri="{FF2B5EF4-FFF2-40B4-BE49-F238E27FC236}">
                <a16:creationId xmlns:a16="http://schemas.microsoft.com/office/drawing/2014/main" id="{6C8AE818-01F0-3CDB-DC92-65414A4797DA}"/>
              </a:ext>
            </a:extLst>
          </p:cNvPr>
          <p:cNvGrpSpPr/>
          <p:nvPr/>
        </p:nvGrpSpPr>
        <p:grpSpPr>
          <a:xfrm>
            <a:off x="1026160" y="2665388"/>
            <a:ext cx="4226640" cy="369332"/>
            <a:chOff x="1026160" y="2665388"/>
            <a:chExt cx="4226640" cy="369332"/>
          </a:xfrm>
        </p:grpSpPr>
        <p:sp>
          <p:nvSpPr>
            <p:cNvPr id="20" name="TextBox 19">
              <a:extLst>
                <a:ext uri="{FF2B5EF4-FFF2-40B4-BE49-F238E27FC236}">
                  <a16:creationId xmlns:a16="http://schemas.microsoft.com/office/drawing/2014/main" id="{CFAF2F2B-66F2-2AAC-D1A5-7E6BF3798AFE}"/>
                </a:ext>
              </a:extLst>
            </p:cNvPr>
            <p:cNvSpPr txBox="1"/>
            <p:nvPr/>
          </p:nvSpPr>
          <p:spPr>
            <a:xfrm>
              <a:off x="3926796" y="2665388"/>
              <a:ext cx="1326004" cy="369332"/>
            </a:xfrm>
            <a:prstGeom prst="rect">
              <a:avLst/>
            </a:prstGeom>
            <a:noFill/>
            <a:effectLst/>
          </p:spPr>
          <p:txBody>
            <a:bodyPr wrap="none" rtlCol="0">
              <a:spAutoFit/>
            </a:bodyPr>
            <a:lstStyle/>
            <a:p>
              <a:r>
                <a:rPr lang="en-US" dirty="0"/>
                <a:t>Throttle VT</a:t>
              </a:r>
            </a:p>
          </p:txBody>
        </p:sp>
        <p:cxnSp>
          <p:nvCxnSpPr>
            <p:cNvPr id="17" name="Straight Connector 16">
              <a:extLst>
                <a:ext uri="{FF2B5EF4-FFF2-40B4-BE49-F238E27FC236}">
                  <a16:creationId xmlns:a16="http://schemas.microsoft.com/office/drawing/2014/main" id="{BE7FB21F-CF38-54A2-6CFD-C5110E6CAC53}"/>
                </a:ext>
              </a:extLst>
            </p:cNvPr>
            <p:cNvCxnSpPr/>
            <p:nvPr/>
          </p:nvCxnSpPr>
          <p:spPr>
            <a:xfrm>
              <a:off x="1026160" y="2672079"/>
              <a:ext cx="3183467" cy="0"/>
            </a:xfrm>
            <a:prstGeom prst="line">
              <a:avLst/>
            </a:prstGeom>
            <a:ln w="38100">
              <a:solidFill>
                <a:srgbClr val="FF0000"/>
              </a:solidFill>
            </a:ln>
            <a:effectLst/>
          </p:spPr>
          <p:style>
            <a:lnRef idx="2">
              <a:schemeClr val="accent1"/>
            </a:lnRef>
            <a:fillRef idx="0">
              <a:schemeClr val="accent1"/>
            </a:fillRef>
            <a:effectRef idx="1">
              <a:schemeClr val="accent1"/>
            </a:effectRef>
            <a:fontRef idx="minor">
              <a:schemeClr val="tx1"/>
            </a:fontRef>
          </p:style>
        </p:cxnSp>
      </p:grpSp>
      <p:grpSp>
        <p:nvGrpSpPr>
          <p:cNvPr id="53" name="Group 52">
            <a:extLst>
              <a:ext uri="{FF2B5EF4-FFF2-40B4-BE49-F238E27FC236}">
                <a16:creationId xmlns:a16="http://schemas.microsoft.com/office/drawing/2014/main" id="{207C128B-CEAD-1527-3D30-BF9E44062B2A}"/>
              </a:ext>
            </a:extLst>
          </p:cNvPr>
          <p:cNvGrpSpPr/>
          <p:nvPr/>
        </p:nvGrpSpPr>
        <p:grpSpPr>
          <a:xfrm>
            <a:off x="1036320" y="3576226"/>
            <a:ext cx="4105556" cy="369332"/>
            <a:chOff x="1036320" y="3576226"/>
            <a:chExt cx="4105556" cy="369332"/>
          </a:xfrm>
        </p:grpSpPr>
        <p:sp>
          <p:nvSpPr>
            <p:cNvPr id="19" name="TextBox 18">
              <a:extLst>
                <a:ext uri="{FF2B5EF4-FFF2-40B4-BE49-F238E27FC236}">
                  <a16:creationId xmlns:a16="http://schemas.microsoft.com/office/drawing/2014/main" id="{3633656A-30F7-C584-E902-6F56D80FD55B}"/>
                </a:ext>
              </a:extLst>
            </p:cNvPr>
            <p:cNvSpPr txBox="1"/>
            <p:nvPr/>
          </p:nvSpPr>
          <p:spPr>
            <a:xfrm>
              <a:off x="3931288" y="3576226"/>
              <a:ext cx="1210588" cy="369332"/>
            </a:xfrm>
            <a:prstGeom prst="rect">
              <a:avLst/>
            </a:prstGeom>
            <a:noFill/>
            <a:effectLst/>
          </p:spPr>
          <p:txBody>
            <a:bodyPr wrap="none" rtlCol="0">
              <a:spAutoFit/>
            </a:bodyPr>
            <a:lstStyle/>
            <a:p>
              <a:r>
                <a:rPr lang="en-US" dirty="0"/>
                <a:t>Global VT</a:t>
              </a:r>
            </a:p>
          </p:txBody>
        </p:sp>
        <p:cxnSp>
          <p:nvCxnSpPr>
            <p:cNvPr id="16" name="Straight Connector 15">
              <a:extLst>
                <a:ext uri="{FF2B5EF4-FFF2-40B4-BE49-F238E27FC236}">
                  <a16:creationId xmlns:a16="http://schemas.microsoft.com/office/drawing/2014/main" id="{B94505A9-F758-0295-CFBF-8DFC4C89574C}"/>
                </a:ext>
              </a:extLst>
            </p:cNvPr>
            <p:cNvCxnSpPr/>
            <p:nvPr/>
          </p:nvCxnSpPr>
          <p:spPr>
            <a:xfrm>
              <a:off x="1036320" y="3596639"/>
              <a:ext cx="3183467" cy="0"/>
            </a:xfrm>
            <a:prstGeom prst="line">
              <a:avLst/>
            </a:prstGeom>
            <a:ln w="38100">
              <a:solidFill>
                <a:srgbClr val="92D050"/>
              </a:solidFill>
            </a:ln>
            <a:effectLst/>
          </p:spPr>
          <p:style>
            <a:lnRef idx="2">
              <a:schemeClr val="accent1"/>
            </a:lnRef>
            <a:fillRef idx="0">
              <a:schemeClr val="accent1"/>
            </a:fillRef>
            <a:effectRef idx="1">
              <a:schemeClr val="accent1"/>
            </a:effectRef>
            <a:fontRef idx="minor">
              <a:schemeClr val="tx1"/>
            </a:fontRef>
          </p:style>
        </p:cxnSp>
      </p:grpSp>
      <p:sp>
        <p:nvSpPr>
          <p:cNvPr id="24" name="TextBox 23">
            <a:extLst>
              <a:ext uri="{FF2B5EF4-FFF2-40B4-BE49-F238E27FC236}">
                <a16:creationId xmlns:a16="http://schemas.microsoft.com/office/drawing/2014/main" id="{3BFF6768-BBA3-ED0A-1FD4-7855F482E2CE}"/>
              </a:ext>
            </a:extLst>
          </p:cNvPr>
          <p:cNvSpPr txBox="1"/>
          <p:nvPr/>
        </p:nvSpPr>
        <p:spPr>
          <a:xfrm>
            <a:off x="77633" y="2697137"/>
            <a:ext cx="1031051" cy="369332"/>
          </a:xfrm>
          <a:prstGeom prst="rect">
            <a:avLst/>
          </a:prstGeom>
          <a:noFill/>
          <a:effectLst/>
        </p:spPr>
        <p:txBody>
          <a:bodyPr wrap="none" rtlCol="0">
            <a:spAutoFit/>
          </a:bodyPr>
          <a:lstStyle/>
          <a:p>
            <a:r>
              <a:rPr lang="en-US" dirty="0"/>
              <a:t>Flow VT</a:t>
            </a:r>
          </a:p>
        </p:txBody>
      </p:sp>
      <p:cxnSp>
        <p:nvCxnSpPr>
          <p:cNvPr id="26" name="Connector: Curved 25">
            <a:extLst>
              <a:ext uri="{FF2B5EF4-FFF2-40B4-BE49-F238E27FC236}">
                <a16:creationId xmlns:a16="http://schemas.microsoft.com/office/drawing/2014/main" id="{44882B4E-05DE-4B03-6F15-3CD25FCB2B69}"/>
              </a:ext>
            </a:extLst>
          </p:cNvPr>
          <p:cNvCxnSpPr>
            <a:stCxn id="24" idx="2"/>
            <a:endCxn id="7" idx="2"/>
          </p:cNvCxnSpPr>
          <p:nvPr/>
        </p:nvCxnSpPr>
        <p:spPr>
          <a:xfrm rot="16200000" flipH="1">
            <a:off x="700830" y="2958798"/>
            <a:ext cx="509757" cy="725098"/>
          </a:xfrm>
          <a:prstGeom prst="curvedConnector3">
            <a:avLst>
              <a:gd name="adj1" fmla="val 103654"/>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9" name="Cylinder 28">
            <a:extLst>
              <a:ext uri="{FF2B5EF4-FFF2-40B4-BE49-F238E27FC236}">
                <a16:creationId xmlns:a16="http://schemas.microsoft.com/office/drawing/2014/main" id="{798325F4-65AF-8968-8ABA-6A9D0DD72EFE}"/>
              </a:ext>
            </a:extLst>
          </p:cNvPr>
          <p:cNvSpPr/>
          <p:nvPr/>
        </p:nvSpPr>
        <p:spPr>
          <a:xfrm>
            <a:off x="6247254" y="3888371"/>
            <a:ext cx="975360" cy="823077"/>
          </a:xfrm>
          <a:prstGeom prst="can">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dirty="0"/>
              <a:t>GPU</a:t>
            </a:r>
          </a:p>
        </p:txBody>
      </p:sp>
      <p:cxnSp>
        <p:nvCxnSpPr>
          <p:cNvPr id="30" name="Connector: Curved 29">
            <a:extLst>
              <a:ext uri="{FF2B5EF4-FFF2-40B4-BE49-F238E27FC236}">
                <a16:creationId xmlns:a16="http://schemas.microsoft.com/office/drawing/2014/main" id="{F475B20A-2E22-6F21-CB66-D7B2AFB43CED}"/>
              </a:ext>
            </a:extLst>
          </p:cNvPr>
          <p:cNvCxnSpPr>
            <a:cxnSpLocks/>
            <a:stCxn id="8" idx="0"/>
            <a:endCxn id="29" idx="2"/>
          </p:cNvCxnSpPr>
          <p:nvPr/>
        </p:nvCxnSpPr>
        <p:spPr>
          <a:xfrm rot="5400000" flipH="1" flipV="1">
            <a:off x="4243877" y="2424641"/>
            <a:ext cx="128108" cy="3878645"/>
          </a:xfrm>
          <a:prstGeom prst="curvedConnector4">
            <a:avLst>
              <a:gd name="adj1" fmla="val -178443"/>
              <a:gd name="adj2" fmla="val 67158"/>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34" name="TextBox 33">
            <a:extLst>
              <a:ext uri="{FF2B5EF4-FFF2-40B4-BE49-F238E27FC236}">
                <a16:creationId xmlns:a16="http://schemas.microsoft.com/office/drawing/2014/main" id="{B6CF81FF-C0AD-2158-9D3F-FE7CE6B33E21}"/>
              </a:ext>
            </a:extLst>
          </p:cNvPr>
          <p:cNvSpPr txBox="1"/>
          <p:nvPr/>
        </p:nvSpPr>
        <p:spPr>
          <a:xfrm>
            <a:off x="4947979" y="4352373"/>
            <a:ext cx="1326004" cy="369332"/>
          </a:xfrm>
          <a:prstGeom prst="rect">
            <a:avLst/>
          </a:prstGeom>
          <a:noFill/>
          <a:effectLst/>
        </p:spPr>
        <p:txBody>
          <a:bodyPr wrap="none" rtlCol="0">
            <a:spAutoFit/>
          </a:bodyPr>
          <a:lstStyle/>
          <a:p>
            <a:r>
              <a:rPr lang="en-US" dirty="0"/>
              <a:t>Dispatches</a:t>
            </a:r>
          </a:p>
        </p:txBody>
      </p:sp>
      <p:grpSp>
        <p:nvGrpSpPr>
          <p:cNvPr id="37" name="Group 36">
            <a:extLst>
              <a:ext uri="{FF2B5EF4-FFF2-40B4-BE49-F238E27FC236}">
                <a16:creationId xmlns:a16="http://schemas.microsoft.com/office/drawing/2014/main" id="{2AABDB4E-955A-2C78-95AD-DA5882E47235}"/>
              </a:ext>
            </a:extLst>
          </p:cNvPr>
          <p:cNvGrpSpPr/>
          <p:nvPr/>
        </p:nvGrpSpPr>
        <p:grpSpPr>
          <a:xfrm>
            <a:off x="1037649" y="3899699"/>
            <a:ext cx="2661920" cy="528319"/>
            <a:chOff x="1037649" y="3520393"/>
            <a:chExt cx="2661920" cy="528319"/>
          </a:xfrm>
        </p:grpSpPr>
        <p:sp>
          <p:nvSpPr>
            <p:cNvPr id="8" name="Trapezoid 7">
              <a:extLst>
                <a:ext uri="{FF2B5EF4-FFF2-40B4-BE49-F238E27FC236}">
                  <a16:creationId xmlns:a16="http://schemas.microsoft.com/office/drawing/2014/main" id="{BC9F7D03-ED0F-FDC9-E160-5F926265AD2B}"/>
                </a:ext>
              </a:extLst>
            </p:cNvPr>
            <p:cNvSpPr/>
            <p:nvPr/>
          </p:nvSpPr>
          <p:spPr>
            <a:xfrm flipV="1">
              <a:off x="1037649" y="3520393"/>
              <a:ext cx="2661920" cy="528319"/>
            </a:xfrm>
            <a:prstGeom prst="trapezoid">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8CDC09B7-E575-AD8E-2DD7-529783C4BFF8}"/>
                </a:ext>
              </a:extLst>
            </p:cNvPr>
            <p:cNvSpPr txBox="1"/>
            <p:nvPr/>
          </p:nvSpPr>
          <p:spPr>
            <a:xfrm>
              <a:off x="1952396" y="3579879"/>
              <a:ext cx="877163" cy="369332"/>
            </a:xfrm>
            <a:prstGeom prst="rect">
              <a:avLst/>
            </a:prstGeom>
            <a:noFill/>
            <a:effectLst/>
          </p:spPr>
          <p:txBody>
            <a:bodyPr wrap="none" rtlCol="0">
              <a:spAutoFit/>
            </a:bodyPr>
            <a:lstStyle/>
            <a:p>
              <a:r>
                <a:rPr lang="en-US" dirty="0">
                  <a:solidFill>
                    <a:schemeClr val="bg1"/>
                  </a:solidFill>
                </a:rPr>
                <a:t>Queue</a:t>
              </a:r>
            </a:p>
          </p:txBody>
        </p:sp>
      </p:grpSp>
      <p:sp>
        <p:nvSpPr>
          <p:cNvPr id="7" name="Rectangle 6">
            <a:extLst>
              <a:ext uri="{FF2B5EF4-FFF2-40B4-BE49-F238E27FC236}">
                <a16:creationId xmlns:a16="http://schemas.microsoft.com/office/drawing/2014/main" id="{A5CD9504-5F59-E207-AC80-E39535B1E390}"/>
              </a:ext>
            </a:extLst>
          </p:cNvPr>
          <p:cNvSpPr/>
          <p:nvPr/>
        </p:nvSpPr>
        <p:spPr>
          <a:xfrm>
            <a:off x="1090502" y="3247719"/>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grpSp>
        <p:nvGrpSpPr>
          <p:cNvPr id="52" name="Group 51">
            <a:extLst>
              <a:ext uri="{FF2B5EF4-FFF2-40B4-BE49-F238E27FC236}">
                <a16:creationId xmlns:a16="http://schemas.microsoft.com/office/drawing/2014/main" id="{D1AC77AC-F4F3-11EC-96CE-C79B1390D2EF}"/>
              </a:ext>
            </a:extLst>
          </p:cNvPr>
          <p:cNvGrpSpPr/>
          <p:nvPr/>
        </p:nvGrpSpPr>
        <p:grpSpPr>
          <a:xfrm>
            <a:off x="16920" y="1104731"/>
            <a:ext cx="5287878" cy="757935"/>
            <a:chOff x="16920" y="1104731"/>
            <a:chExt cx="5287878" cy="757935"/>
          </a:xfrm>
        </p:grpSpPr>
        <p:sp>
          <p:nvSpPr>
            <p:cNvPr id="4" name="TextBox 3">
              <a:extLst>
                <a:ext uri="{FF2B5EF4-FFF2-40B4-BE49-F238E27FC236}">
                  <a16:creationId xmlns:a16="http://schemas.microsoft.com/office/drawing/2014/main" id="{69F8CC35-4212-C783-B821-25812E40F367}"/>
                </a:ext>
              </a:extLst>
            </p:cNvPr>
            <p:cNvSpPr txBox="1"/>
            <p:nvPr/>
          </p:nvSpPr>
          <p:spPr>
            <a:xfrm>
              <a:off x="16920" y="1443985"/>
              <a:ext cx="813043" cy="369332"/>
            </a:xfrm>
            <a:prstGeom prst="rect">
              <a:avLst/>
            </a:prstGeom>
            <a:noFill/>
            <a:effectLst/>
          </p:spPr>
          <p:txBody>
            <a:bodyPr wrap="none" rtlCol="0">
              <a:spAutoFit/>
            </a:bodyPr>
            <a:lstStyle/>
            <a:p>
              <a:r>
                <a:rPr lang="en-US" i="1" dirty="0"/>
                <a:t>Active</a:t>
              </a:r>
            </a:p>
          </p:txBody>
        </p:sp>
        <p:cxnSp>
          <p:nvCxnSpPr>
            <p:cNvPr id="25" name="Connector: Curved 24">
              <a:extLst>
                <a:ext uri="{FF2B5EF4-FFF2-40B4-BE49-F238E27FC236}">
                  <a16:creationId xmlns:a16="http://schemas.microsoft.com/office/drawing/2014/main" id="{39416C12-B539-9D90-1021-3A54CC6D931E}"/>
                </a:ext>
              </a:extLst>
            </p:cNvPr>
            <p:cNvCxnSpPr>
              <a:cxnSpLocks/>
              <a:stCxn id="4" idx="3"/>
              <a:endCxn id="6" idx="0"/>
            </p:cNvCxnSpPr>
            <p:nvPr/>
          </p:nvCxnSpPr>
          <p:spPr>
            <a:xfrm>
              <a:off x="829963" y="1628651"/>
              <a:ext cx="517931" cy="234015"/>
            </a:xfrm>
            <a:prstGeom prst="curvedConnector2">
              <a:avLst/>
            </a:prstGeom>
            <a:ln>
              <a:solidFill>
                <a:schemeClr val="accent6">
                  <a:lumMod val="75000"/>
                </a:schemeClr>
              </a:solidFill>
              <a:prstDash val="dash"/>
              <a:tailEnd type="triangle"/>
            </a:ln>
            <a:effectLst/>
          </p:spPr>
          <p:style>
            <a:lnRef idx="2">
              <a:schemeClr val="accent1"/>
            </a:lnRef>
            <a:fillRef idx="0">
              <a:schemeClr val="accent1"/>
            </a:fillRef>
            <a:effectRef idx="1">
              <a:schemeClr val="accent1"/>
            </a:effectRef>
            <a:fontRef idx="minor">
              <a:schemeClr val="tx1"/>
            </a:fontRef>
          </p:style>
        </p:cxnSp>
        <p:cxnSp>
          <p:nvCxnSpPr>
            <p:cNvPr id="33" name="Connector: Curved 32">
              <a:extLst>
                <a:ext uri="{FF2B5EF4-FFF2-40B4-BE49-F238E27FC236}">
                  <a16:creationId xmlns:a16="http://schemas.microsoft.com/office/drawing/2014/main" id="{FCCC281D-A697-227D-AE5C-36992A1C4884}"/>
                </a:ext>
              </a:extLst>
            </p:cNvPr>
            <p:cNvCxnSpPr>
              <a:cxnSpLocks/>
              <a:stCxn id="4" idx="3"/>
              <a:endCxn id="11" idx="0"/>
            </p:cNvCxnSpPr>
            <p:nvPr/>
          </p:nvCxnSpPr>
          <p:spPr>
            <a:xfrm>
              <a:off x="829963" y="1628651"/>
              <a:ext cx="1872589" cy="234015"/>
            </a:xfrm>
            <a:prstGeom prst="curvedConnector2">
              <a:avLst/>
            </a:prstGeom>
            <a:ln>
              <a:solidFill>
                <a:schemeClr val="accent6">
                  <a:lumMod val="75000"/>
                </a:schemeClr>
              </a:solidFill>
              <a:prstDash val="dash"/>
              <a:tailEnd type="triangle"/>
            </a:ln>
            <a:effectLst/>
          </p:spPr>
          <p:style>
            <a:lnRef idx="2">
              <a:schemeClr val="accent1"/>
            </a:lnRef>
            <a:fillRef idx="0">
              <a:schemeClr val="accent1"/>
            </a:fillRef>
            <a:effectRef idx="1">
              <a:schemeClr val="accent1"/>
            </a:effectRef>
            <a:fontRef idx="minor">
              <a:schemeClr val="tx1"/>
            </a:fontRef>
          </p:style>
        </p:cxnSp>
        <p:sp>
          <p:nvSpPr>
            <p:cNvPr id="42" name="TextBox 41">
              <a:extLst>
                <a:ext uri="{FF2B5EF4-FFF2-40B4-BE49-F238E27FC236}">
                  <a16:creationId xmlns:a16="http://schemas.microsoft.com/office/drawing/2014/main" id="{61FE7D82-7DDA-B36C-DE09-40C8C4BC816A}"/>
                </a:ext>
              </a:extLst>
            </p:cNvPr>
            <p:cNvSpPr txBox="1"/>
            <p:nvPr/>
          </p:nvSpPr>
          <p:spPr>
            <a:xfrm>
              <a:off x="1436143" y="1104731"/>
              <a:ext cx="1095172" cy="369332"/>
            </a:xfrm>
            <a:prstGeom prst="rect">
              <a:avLst/>
            </a:prstGeom>
            <a:noFill/>
            <a:ln>
              <a:solidFill>
                <a:schemeClr val="bg1"/>
              </a:solidFill>
            </a:ln>
            <a:effectLst/>
          </p:spPr>
          <p:txBody>
            <a:bodyPr wrap="none" rtlCol="0">
              <a:spAutoFit/>
            </a:bodyPr>
            <a:lstStyle/>
            <a:p>
              <a:r>
                <a:rPr lang="en-US" i="1" dirty="0"/>
                <a:t>Throttled</a:t>
              </a:r>
            </a:p>
          </p:txBody>
        </p:sp>
        <p:cxnSp>
          <p:nvCxnSpPr>
            <p:cNvPr id="43" name="Connector: Curved 42">
              <a:extLst>
                <a:ext uri="{FF2B5EF4-FFF2-40B4-BE49-F238E27FC236}">
                  <a16:creationId xmlns:a16="http://schemas.microsoft.com/office/drawing/2014/main" id="{B87EF26A-09B5-A838-197C-F0020BC9DF17}"/>
                </a:ext>
              </a:extLst>
            </p:cNvPr>
            <p:cNvCxnSpPr>
              <a:cxnSpLocks/>
              <a:stCxn id="42" idx="2"/>
              <a:endCxn id="9" idx="0"/>
            </p:cNvCxnSpPr>
            <p:nvPr/>
          </p:nvCxnSpPr>
          <p:spPr>
            <a:xfrm rot="16200000" flipH="1">
              <a:off x="1810175" y="1647617"/>
              <a:ext cx="388603" cy="41494"/>
            </a:xfrm>
            <a:prstGeom prst="curvedConnector3">
              <a:avLst>
                <a:gd name="adj1" fmla="val 50000"/>
              </a:avLst>
            </a:prstGeom>
            <a:ln>
              <a:solidFill>
                <a:schemeClr val="bg1">
                  <a:lumMod val="65000"/>
                </a:schemeClr>
              </a:solidFill>
              <a:prstDash val="dash"/>
              <a:tailEnd type="triangle"/>
            </a:ln>
            <a:effectLst/>
          </p:spPr>
          <p:style>
            <a:lnRef idx="2">
              <a:schemeClr val="accent1"/>
            </a:lnRef>
            <a:fillRef idx="0">
              <a:schemeClr val="accent1"/>
            </a:fillRef>
            <a:effectRef idx="1">
              <a:schemeClr val="accent1"/>
            </a:effectRef>
            <a:fontRef idx="minor">
              <a:schemeClr val="tx1"/>
            </a:fontRef>
          </p:style>
        </p:cxnSp>
        <p:sp>
          <p:nvSpPr>
            <p:cNvPr id="48" name="TextBox 47">
              <a:extLst>
                <a:ext uri="{FF2B5EF4-FFF2-40B4-BE49-F238E27FC236}">
                  <a16:creationId xmlns:a16="http://schemas.microsoft.com/office/drawing/2014/main" id="{9B45194C-65E6-8A64-0240-B190226622A1}"/>
                </a:ext>
              </a:extLst>
            </p:cNvPr>
            <p:cNvSpPr txBox="1"/>
            <p:nvPr/>
          </p:nvSpPr>
          <p:spPr>
            <a:xfrm>
              <a:off x="4325043" y="1289396"/>
              <a:ext cx="979755" cy="369332"/>
            </a:xfrm>
            <a:prstGeom prst="rect">
              <a:avLst/>
            </a:prstGeom>
            <a:noFill/>
            <a:ln>
              <a:solidFill>
                <a:schemeClr val="bg1"/>
              </a:solidFill>
            </a:ln>
            <a:effectLst/>
          </p:spPr>
          <p:txBody>
            <a:bodyPr wrap="none" rtlCol="0">
              <a:spAutoFit/>
            </a:bodyPr>
            <a:lstStyle/>
            <a:p>
              <a:r>
                <a:rPr lang="en-US" i="1" dirty="0"/>
                <a:t>Inactive</a:t>
              </a:r>
            </a:p>
          </p:txBody>
        </p:sp>
        <p:cxnSp>
          <p:nvCxnSpPr>
            <p:cNvPr id="49" name="Connector: Curved 48">
              <a:extLst>
                <a:ext uri="{FF2B5EF4-FFF2-40B4-BE49-F238E27FC236}">
                  <a16:creationId xmlns:a16="http://schemas.microsoft.com/office/drawing/2014/main" id="{DEA18C56-D9D1-ACD3-808F-C4EE49A260FA}"/>
                </a:ext>
              </a:extLst>
            </p:cNvPr>
            <p:cNvCxnSpPr>
              <a:cxnSpLocks/>
              <a:stCxn id="48" idx="1"/>
              <a:endCxn id="15" idx="0"/>
            </p:cNvCxnSpPr>
            <p:nvPr/>
          </p:nvCxnSpPr>
          <p:spPr>
            <a:xfrm rot="10800000" flipV="1">
              <a:off x="3379881" y="1474062"/>
              <a:ext cx="945162" cy="388604"/>
            </a:xfrm>
            <a:prstGeom prst="curvedConnector2">
              <a:avLst/>
            </a:prstGeom>
            <a:ln>
              <a:solidFill>
                <a:schemeClr val="accent1">
                  <a:lumMod val="60000"/>
                  <a:lumOff val="40000"/>
                </a:schemeClr>
              </a:solidFill>
              <a:prstDash val="dash"/>
              <a:tailEnd type="triangle"/>
            </a:ln>
            <a:effectLst/>
          </p:spPr>
          <p:style>
            <a:lnRef idx="2">
              <a:schemeClr val="accent1"/>
            </a:lnRef>
            <a:fillRef idx="0">
              <a:schemeClr val="accent1"/>
            </a:fillRef>
            <a:effectRef idx="1">
              <a:schemeClr val="accent1"/>
            </a:effectRef>
            <a:fontRef idx="minor">
              <a:schemeClr val="tx1"/>
            </a:fontRef>
          </p:style>
        </p:cxnSp>
      </p:grpSp>
      <p:cxnSp>
        <p:nvCxnSpPr>
          <p:cNvPr id="28" name="Connector: Curved 27">
            <a:extLst>
              <a:ext uri="{FF2B5EF4-FFF2-40B4-BE49-F238E27FC236}">
                <a16:creationId xmlns:a16="http://schemas.microsoft.com/office/drawing/2014/main" id="{849C7E6F-8085-A0FE-4B7D-83AA29519BDF}"/>
              </a:ext>
            </a:extLst>
          </p:cNvPr>
          <p:cNvCxnSpPr>
            <a:cxnSpLocks/>
            <a:stCxn id="24" idx="2"/>
            <a:endCxn id="7" idx="0"/>
          </p:cNvCxnSpPr>
          <p:nvPr/>
        </p:nvCxnSpPr>
        <p:spPr>
          <a:xfrm rot="16200000" flipH="1">
            <a:off x="865083" y="2794545"/>
            <a:ext cx="181250" cy="725098"/>
          </a:xfrm>
          <a:prstGeom prst="curvedConnector3">
            <a:avLst>
              <a:gd name="adj1" fmla="val 50000"/>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7" name="Content Placeholder 3">
            <a:extLst>
              <a:ext uri="{FF2B5EF4-FFF2-40B4-BE49-F238E27FC236}">
                <a16:creationId xmlns:a16="http://schemas.microsoft.com/office/drawing/2014/main" id="{56A3D3FC-80FE-FD7E-509B-AC0D8654D23D}"/>
              </a:ext>
            </a:extLst>
          </p:cNvPr>
          <p:cNvSpPr>
            <a:spLocks noGrp="1"/>
          </p:cNvSpPr>
          <p:nvPr>
            <p:ph idx="1"/>
          </p:nvPr>
        </p:nvSpPr>
        <p:spPr>
          <a:xfrm>
            <a:off x="5381710" y="1001362"/>
            <a:ext cx="3727681" cy="3438676"/>
          </a:xfrm>
        </p:spPr>
        <p:txBody>
          <a:bodyPr/>
          <a:lstStyle/>
          <a:p>
            <a:pPr>
              <a:spcAft>
                <a:spcPts val="600"/>
              </a:spcAft>
            </a:pPr>
            <a:r>
              <a:rPr lang="en-US" dirty="0"/>
              <a:t>Enforce </a:t>
            </a:r>
            <a:r>
              <a:rPr lang="en-US" i="1" dirty="0"/>
              <a:t>fairness</a:t>
            </a:r>
            <a:r>
              <a:rPr lang="en-US" dirty="0"/>
              <a:t> between them</a:t>
            </a:r>
          </a:p>
          <a:p>
            <a:pPr>
              <a:spcAft>
                <a:spcPts val="600"/>
              </a:spcAft>
            </a:pPr>
            <a:r>
              <a:rPr lang="en-US" dirty="0"/>
              <a:t>Functions each have a </a:t>
            </a:r>
            <a:r>
              <a:rPr lang="en-US" i="1" dirty="0"/>
              <a:t>flow </a:t>
            </a:r>
            <a:r>
              <a:rPr lang="en-US" dirty="0"/>
              <a:t>invocations are inserted in</a:t>
            </a:r>
          </a:p>
          <a:p>
            <a:pPr>
              <a:spcAft>
                <a:spcPts val="600"/>
              </a:spcAft>
            </a:pPr>
            <a:r>
              <a:rPr lang="en-US" dirty="0"/>
              <a:t>Maintained by a master queue that dispatches to GPU</a:t>
            </a:r>
          </a:p>
          <a:p>
            <a:pPr>
              <a:spcAft>
                <a:spcPts val="600"/>
              </a:spcAft>
            </a:pPr>
            <a:r>
              <a:rPr lang="en-US" dirty="0"/>
              <a:t>Virtual time (VT) denotes work received</a:t>
            </a:r>
          </a:p>
          <a:p>
            <a:pPr>
              <a:spcAft>
                <a:spcPts val="600"/>
              </a:spcAft>
            </a:pPr>
            <a:r>
              <a:rPr lang="en-US" dirty="0"/>
              <a:t>Flows transition between </a:t>
            </a:r>
            <a:r>
              <a:rPr lang="en-US" i="1" dirty="0"/>
              <a:t>states</a:t>
            </a:r>
          </a:p>
        </p:txBody>
      </p:sp>
      <p:sp>
        <p:nvSpPr>
          <p:cNvPr id="39" name="Rectangle 38">
            <a:extLst>
              <a:ext uri="{FF2B5EF4-FFF2-40B4-BE49-F238E27FC236}">
                <a16:creationId xmlns:a16="http://schemas.microsoft.com/office/drawing/2014/main" id="{3553CEE7-7FCD-11E2-5D0F-767CC59C5A6A}"/>
              </a:ext>
            </a:extLst>
          </p:cNvPr>
          <p:cNvSpPr/>
          <p:nvPr/>
        </p:nvSpPr>
        <p:spPr>
          <a:xfrm>
            <a:off x="2474796" y="3019663"/>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3</a:t>
            </a:r>
          </a:p>
        </p:txBody>
      </p:sp>
    </p:spTree>
    <p:extLst>
      <p:ext uri="{BB962C8B-B14F-4D97-AF65-F5344CB8AC3E}">
        <p14:creationId xmlns:p14="http://schemas.microsoft.com/office/powerpoint/2010/main" val="766447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0347 -0.00371 L -0.0842 -0.00494 L -0.0901 0.11728 " pathEditMode="relative" rAng="0" ptsTypes="AAA">
                                      <p:cBhvr>
                                        <p:cTn id="6" dur="2000" fill="hold"/>
                                        <p:tgtEl>
                                          <p:spTgt spid="23"/>
                                        </p:tgtEl>
                                        <p:attrNameLst>
                                          <p:attrName>ppt_x</p:attrName>
                                          <p:attrName>ppt_y</p:attrName>
                                        </p:attrNameLst>
                                      </p:cBhvr>
                                      <p:rCtr x="-4340" y="5988"/>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0" presetClass="path" presetSubtype="0" accel="50000" decel="50000" fill="hold" grpId="0" nodeType="clickEffect">
                                  <p:stCondLst>
                                    <p:cond delay="0"/>
                                  </p:stCondLst>
                                  <p:childTnLst>
                                    <p:animMotion origin="layout" path="M -0.00035 -0.00216 L 0.07812 0.17037 L 0.23802 0.2429 L 0.60781 0.14259 " pathEditMode="relative" rAng="0" ptsTypes="AAAA">
                                      <p:cBhvr>
                                        <p:cTn id="16" dur="2000" fill="hold"/>
                                        <p:tgtEl>
                                          <p:spTgt spid="7"/>
                                        </p:tgtEl>
                                        <p:attrNameLst>
                                          <p:attrName>ppt_x</p:attrName>
                                          <p:attrName>ppt_y</p:attrName>
                                        </p:attrNameLst>
                                      </p:cBhvr>
                                      <p:rCtr x="30399" y="12253"/>
                                    </p:animMotion>
                                  </p:childTnLst>
                                </p:cTn>
                              </p:par>
                              <p:par>
                                <p:cTn id="17" presetID="42" presetClass="path" presetSubtype="0" accel="50000" decel="50000" fill="hold" nodeType="withEffect">
                                  <p:stCondLst>
                                    <p:cond delay="0"/>
                                  </p:stCondLst>
                                  <p:childTnLst>
                                    <p:animMotion origin="layout" path="M 2.77778E-6 -2.83951E-6 L -0.00035 -0.06759 " pathEditMode="relative" rAng="0" ptsTypes="AA">
                                      <p:cBhvr>
                                        <p:cTn id="18" dur="2000" fill="hold"/>
                                        <p:tgtEl>
                                          <p:spTgt spid="53"/>
                                        </p:tgtEl>
                                        <p:attrNameLst>
                                          <p:attrName>ppt_x</p:attrName>
                                          <p:attrName>ppt_y</p:attrName>
                                        </p:attrNameLst>
                                      </p:cBhvr>
                                      <p:rCtr x="-17" y="-3395"/>
                                    </p:animMotion>
                                  </p:childTnLst>
                                </p:cTn>
                              </p:par>
                              <p:par>
                                <p:cTn id="19" presetID="0" presetClass="path" presetSubtype="0" accel="50000" decel="50000" fill="hold" grpId="0" nodeType="withEffect">
                                  <p:stCondLst>
                                    <p:cond delay="0"/>
                                  </p:stCondLst>
                                  <p:childTnLst>
                                    <p:animMotion origin="layout" path="M 0.00017 -0.00185 L -0.01042 0.19629 L 0.40781 0.26111 " pathEditMode="relative" ptsTypes="AAA">
                                      <p:cBhvr>
                                        <p:cTn id="20" dur="2000" fill="hold"/>
                                        <p:tgtEl>
                                          <p:spTgt spid="39"/>
                                        </p:tgtEl>
                                        <p:attrNameLst>
                                          <p:attrName>ppt_x</p:attrName>
                                          <p:attrName>ppt_y</p:attrName>
                                        </p:attrNameLst>
                                      </p:cBhvr>
                                    </p:animMotion>
                                  </p:childTnLst>
                                </p:cTn>
                              </p:par>
                              <p:par>
                                <p:cTn id="21" presetID="1" presetClass="entr" presetSubtype="0"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26"/>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7" grpId="0" animBg="1"/>
      <p:bldP spid="39"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7E5D8AD9-BDFD-245F-97C2-699B68D43FBC}"/>
              </a:ext>
            </a:extLst>
          </p:cNvPr>
          <p:cNvSpPr/>
          <p:nvPr/>
        </p:nvSpPr>
        <p:spPr>
          <a:xfrm>
            <a:off x="6236380" y="674208"/>
            <a:ext cx="2731513" cy="802454"/>
          </a:xfrm>
          <a:prstGeom prst="rect">
            <a:avLst/>
          </a:prstGeom>
          <a:solidFill>
            <a:schemeClr val="bg1">
              <a:lumMod val="85000"/>
            </a:schemeClr>
          </a:solidFill>
          <a:ln>
            <a:solidFill>
              <a:srgbClr val="252626"/>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r>
              <a:rPr lang="en-US" dirty="0">
                <a:solidFill>
                  <a:sysClr val="windowText" lastClr="000000"/>
                </a:solidFill>
              </a:rPr>
              <a:t>Host memory</a:t>
            </a:r>
          </a:p>
          <a:p>
            <a:endParaRPr lang="en-US" dirty="0">
              <a:solidFill>
                <a:sysClr val="windowText" lastClr="000000"/>
              </a:solidFill>
            </a:endParaRPr>
          </a:p>
          <a:p>
            <a:endParaRPr lang="en-US" dirty="0">
              <a:solidFill>
                <a:sysClr val="windowText" lastClr="000000"/>
              </a:solidFill>
            </a:endParaRPr>
          </a:p>
        </p:txBody>
      </p:sp>
      <p:sp>
        <p:nvSpPr>
          <p:cNvPr id="2" name="Title 1">
            <a:extLst>
              <a:ext uri="{FF2B5EF4-FFF2-40B4-BE49-F238E27FC236}">
                <a16:creationId xmlns:a16="http://schemas.microsoft.com/office/drawing/2014/main" id="{06C7A216-AB23-2534-A97A-E26338A8F699}"/>
              </a:ext>
            </a:extLst>
          </p:cNvPr>
          <p:cNvSpPr>
            <a:spLocks noGrp="1"/>
          </p:cNvSpPr>
          <p:nvPr>
            <p:ph type="ctrTitle"/>
          </p:nvPr>
        </p:nvSpPr>
        <p:spPr>
          <a:xfrm>
            <a:off x="399198" y="360832"/>
            <a:ext cx="8004391" cy="699065"/>
          </a:xfrm>
        </p:spPr>
        <p:txBody>
          <a:bodyPr/>
          <a:lstStyle/>
          <a:p>
            <a:r>
              <a:rPr lang="en-US" dirty="0"/>
              <a:t>MQFQ-Sticky: Locality</a:t>
            </a:r>
          </a:p>
        </p:txBody>
      </p:sp>
      <p:sp>
        <p:nvSpPr>
          <p:cNvPr id="3" name="Text Placeholder 2">
            <a:extLst>
              <a:ext uri="{FF2B5EF4-FFF2-40B4-BE49-F238E27FC236}">
                <a16:creationId xmlns:a16="http://schemas.microsoft.com/office/drawing/2014/main" id="{2E680F5F-84F4-9CC6-D585-8017CB11E283}"/>
              </a:ext>
            </a:extLst>
          </p:cNvPr>
          <p:cNvSpPr>
            <a:spLocks noGrp="1"/>
          </p:cNvSpPr>
          <p:nvPr>
            <p:ph type="body" sz="quarter" idx="10"/>
          </p:nvPr>
        </p:nvSpPr>
        <p:spPr>
          <a:xfrm>
            <a:off x="4833756" y="295589"/>
            <a:ext cx="3700462" cy="252412"/>
          </a:xfrm>
        </p:spPr>
        <p:txBody>
          <a:bodyPr/>
          <a:lstStyle/>
          <a:p>
            <a:r>
              <a:rPr lang="en-US" dirty="0"/>
              <a:t>Adapting MQFQ for GPU</a:t>
            </a:r>
          </a:p>
        </p:txBody>
      </p:sp>
      <p:sp>
        <p:nvSpPr>
          <p:cNvPr id="4" name="Content Placeholder 3">
            <a:extLst>
              <a:ext uri="{FF2B5EF4-FFF2-40B4-BE49-F238E27FC236}">
                <a16:creationId xmlns:a16="http://schemas.microsoft.com/office/drawing/2014/main" id="{1917EBC0-0A9A-BBCC-1AF5-5B422C048F6F}"/>
              </a:ext>
            </a:extLst>
          </p:cNvPr>
          <p:cNvSpPr>
            <a:spLocks noGrp="1"/>
          </p:cNvSpPr>
          <p:nvPr>
            <p:ph idx="1"/>
          </p:nvPr>
        </p:nvSpPr>
        <p:spPr>
          <a:xfrm>
            <a:off x="518624" y="1125140"/>
            <a:ext cx="4838469" cy="3481693"/>
          </a:xfrm>
        </p:spPr>
        <p:txBody>
          <a:bodyPr>
            <a:normAutofit/>
          </a:bodyPr>
          <a:lstStyle/>
          <a:p>
            <a:pPr>
              <a:spcAft>
                <a:spcPts val="400"/>
              </a:spcAft>
            </a:pPr>
            <a:r>
              <a:rPr lang="en-US" dirty="0"/>
              <a:t>Functions can keep state </a:t>
            </a:r>
            <a:r>
              <a:rPr lang="en-US" i="1" dirty="0"/>
              <a:t>warm</a:t>
            </a:r>
            <a:r>
              <a:rPr lang="en-US" dirty="0"/>
              <a:t> on-device</a:t>
            </a:r>
          </a:p>
          <a:p>
            <a:pPr lvl="1">
              <a:spcAft>
                <a:spcPts val="400"/>
              </a:spcAft>
            </a:pPr>
            <a:r>
              <a:rPr lang="en-US" dirty="0"/>
              <a:t>They see much better performance</a:t>
            </a:r>
          </a:p>
          <a:p>
            <a:pPr>
              <a:spcAft>
                <a:spcPts val="400"/>
              </a:spcAft>
            </a:pPr>
            <a:r>
              <a:rPr lang="en-US" b="1" dirty="0"/>
              <a:t>Anticipatory scheduling</a:t>
            </a:r>
          </a:p>
          <a:p>
            <a:pPr lvl="1">
              <a:spcAft>
                <a:spcPts val="400"/>
              </a:spcAft>
            </a:pPr>
            <a:r>
              <a:rPr lang="en-US" dirty="0"/>
              <a:t>Flow kept </a:t>
            </a:r>
            <a:r>
              <a:rPr lang="en-US" i="1" dirty="0"/>
              <a:t>active</a:t>
            </a:r>
            <a:r>
              <a:rPr lang="en-US" dirty="0"/>
              <a:t> even when empty</a:t>
            </a:r>
          </a:p>
          <a:p>
            <a:pPr lvl="1">
              <a:spcAft>
                <a:spcPts val="400"/>
              </a:spcAft>
            </a:pPr>
            <a:r>
              <a:rPr lang="en-US" dirty="0"/>
              <a:t>Eventually times out to become </a:t>
            </a:r>
            <a:r>
              <a:rPr lang="en-US" i="1" dirty="0"/>
              <a:t>idle</a:t>
            </a:r>
          </a:p>
          <a:p>
            <a:pPr>
              <a:spcAft>
                <a:spcPts val="400"/>
              </a:spcAft>
            </a:pPr>
            <a:r>
              <a:rPr lang="en-US" b="1" dirty="0"/>
              <a:t>Flow overrun</a:t>
            </a:r>
          </a:p>
          <a:p>
            <a:pPr lvl="1">
              <a:spcAft>
                <a:spcPts val="400"/>
              </a:spcAft>
            </a:pPr>
            <a:r>
              <a:rPr lang="en-US" dirty="0"/>
              <a:t>Flow can be </a:t>
            </a:r>
            <a:r>
              <a:rPr lang="en-US" i="1" dirty="0"/>
              <a:t>T</a:t>
            </a:r>
            <a:r>
              <a:rPr lang="en-US" dirty="0"/>
              <a:t> units ahead of </a:t>
            </a:r>
            <a:r>
              <a:rPr lang="en-US" i="1" dirty="0"/>
              <a:t>Global VT</a:t>
            </a:r>
            <a:endParaRPr lang="en-US" dirty="0"/>
          </a:p>
          <a:p>
            <a:pPr lvl="1">
              <a:spcAft>
                <a:spcPts val="400"/>
              </a:spcAft>
            </a:pPr>
            <a:r>
              <a:rPr lang="en-US" dirty="0"/>
              <a:t>Repeatedly select from same flow</a:t>
            </a:r>
          </a:p>
          <a:p>
            <a:pPr>
              <a:spcAft>
                <a:spcPts val="400"/>
              </a:spcAft>
            </a:pPr>
            <a:r>
              <a:rPr lang="en-US" dirty="0"/>
              <a:t>Queue can remove device state as needed informed by flow states</a:t>
            </a:r>
          </a:p>
        </p:txBody>
      </p:sp>
      <p:sp>
        <p:nvSpPr>
          <p:cNvPr id="5" name="Slide Number Placeholder 4">
            <a:extLst>
              <a:ext uri="{FF2B5EF4-FFF2-40B4-BE49-F238E27FC236}">
                <a16:creationId xmlns:a16="http://schemas.microsoft.com/office/drawing/2014/main" id="{7F9D2A6A-ED2D-26DA-D2A7-780DC0483E79}"/>
              </a:ext>
            </a:extLst>
          </p:cNvPr>
          <p:cNvSpPr>
            <a:spLocks noGrp="1"/>
          </p:cNvSpPr>
          <p:nvPr>
            <p:ph type="sldNum" sz="quarter" idx="4"/>
          </p:nvPr>
        </p:nvSpPr>
        <p:spPr/>
        <p:txBody>
          <a:bodyPr/>
          <a:lstStyle/>
          <a:p>
            <a:pPr algn="l"/>
            <a:fld id="{DFAB4A35-254A-4129-B508-C0D4E219414D}" type="slidenum">
              <a:rPr lang="en-US" smtClean="0"/>
              <a:pPr algn="l"/>
              <a:t>38</a:t>
            </a:fld>
            <a:endParaRPr lang="en-US"/>
          </a:p>
        </p:txBody>
      </p:sp>
      <p:sp>
        <p:nvSpPr>
          <p:cNvPr id="6" name="Rectangle 5">
            <a:extLst>
              <a:ext uri="{FF2B5EF4-FFF2-40B4-BE49-F238E27FC236}">
                <a16:creationId xmlns:a16="http://schemas.microsoft.com/office/drawing/2014/main" id="{2D7F2567-39AC-28D6-116C-0654AD645079}"/>
              </a:ext>
            </a:extLst>
          </p:cNvPr>
          <p:cNvSpPr/>
          <p:nvPr/>
        </p:nvSpPr>
        <p:spPr>
          <a:xfrm>
            <a:off x="5533814" y="1629404"/>
            <a:ext cx="623147" cy="195072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4B51D75-7492-0E9B-C282-D4AF2B44034A}"/>
              </a:ext>
            </a:extLst>
          </p:cNvPr>
          <p:cNvSpPr/>
          <p:nvPr/>
        </p:nvSpPr>
        <p:spPr>
          <a:xfrm>
            <a:off x="6211143" y="1629404"/>
            <a:ext cx="623147" cy="195072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9FD750F-720C-02DD-6806-24F5C67B4506}"/>
              </a:ext>
            </a:extLst>
          </p:cNvPr>
          <p:cNvSpPr/>
          <p:nvPr/>
        </p:nvSpPr>
        <p:spPr>
          <a:xfrm>
            <a:off x="5630184" y="2788859"/>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11" name="Rectangle 10">
            <a:extLst>
              <a:ext uri="{FF2B5EF4-FFF2-40B4-BE49-F238E27FC236}">
                <a16:creationId xmlns:a16="http://schemas.microsoft.com/office/drawing/2014/main" id="{E6FB0907-34B9-3402-38A4-AA932280AE14}"/>
              </a:ext>
            </a:extLst>
          </p:cNvPr>
          <p:cNvSpPr/>
          <p:nvPr/>
        </p:nvSpPr>
        <p:spPr>
          <a:xfrm>
            <a:off x="5630184" y="3125785"/>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grpSp>
        <p:nvGrpSpPr>
          <p:cNvPr id="12" name="Group 11">
            <a:extLst>
              <a:ext uri="{FF2B5EF4-FFF2-40B4-BE49-F238E27FC236}">
                <a16:creationId xmlns:a16="http://schemas.microsoft.com/office/drawing/2014/main" id="{56370413-7046-3F43-5F22-399C6952C6BB}"/>
              </a:ext>
            </a:extLst>
          </p:cNvPr>
          <p:cNvGrpSpPr/>
          <p:nvPr/>
        </p:nvGrpSpPr>
        <p:grpSpPr>
          <a:xfrm>
            <a:off x="5454395" y="3651768"/>
            <a:ext cx="1405132" cy="528319"/>
            <a:chOff x="1037649" y="3520393"/>
            <a:chExt cx="2661920" cy="528319"/>
          </a:xfrm>
        </p:grpSpPr>
        <p:sp>
          <p:nvSpPr>
            <p:cNvPr id="13" name="Trapezoid 12">
              <a:extLst>
                <a:ext uri="{FF2B5EF4-FFF2-40B4-BE49-F238E27FC236}">
                  <a16:creationId xmlns:a16="http://schemas.microsoft.com/office/drawing/2014/main" id="{0A0079A8-66C8-1A47-EF57-84FFA0533496}"/>
                </a:ext>
              </a:extLst>
            </p:cNvPr>
            <p:cNvSpPr/>
            <p:nvPr/>
          </p:nvSpPr>
          <p:spPr>
            <a:xfrm flipV="1">
              <a:off x="1037649" y="3520393"/>
              <a:ext cx="2661920" cy="528319"/>
            </a:xfrm>
            <a:prstGeom prst="trapezoid">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B0650E1C-17F0-86F6-112D-C7FA317F0DE2}"/>
                </a:ext>
              </a:extLst>
            </p:cNvPr>
            <p:cNvSpPr txBox="1"/>
            <p:nvPr/>
          </p:nvSpPr>
          <p:spPr>
            <a:xfrm>
              <a:off x="1641899" y="3572395"/>
              <a:ext cx="877163" cy="369332"/>
            </a:xfrm>
            <a:prstGeom prst="rect">
              <a:avLst/>
            </a:prstGeom>
            <a:noFill/>
            <a:effectLst/>
          </p:spPr>
          <p:txBody>
            <a:bodyPr wrap="none" rtlCol="0">
              <a:spAutoFit/>
            </a:bodyPr>
            <a:lstStyle/>
            <a:p>
              <a:r>
                <a:rPr lang="en-US" dirty="0">
                  <a:solidFill>
                    <a:schemeClr val="bg1"/>
                  </a:solidFill>
                </a:rPr>
                <a:t>Queue</a:t>
              </a:r>
            </a:p>
          </p:txBody>
        </p:sp>
      </p:grpSp>
      <p:sp>
        <p:nvSpPr>
          <p:cNvPr id="15" name="Cylinder 14">
            <a:extLst>
              <a:ext uri="{FF2B5EF4-FFF2-40B4-BE49-F238E27FC236}">
                <a16:creationId xmlns:a16="http://schemas.microsoft.com/office/drawing/2014/main" id="{709F4FD7-6555-DABF-6434-CCF925965B80}"/>
              </a:ext>
            </a:extLst>
          </p:cNvPr>
          <p:cNvSpPr/>
          <p:nvPr/>
        </p:nvSpPr>
        <p:spPr>
          <a:xfrm>
            <a:off x="7878020" y="1757359"/>
            <a:ext cx="975360" cy="2554722"/>
          </a:xfrm>
          <a:prstGeom prst="can">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GPU</a:t>
            </a:r>
          </a:p>
        </p:txBody>
      </p:sp>
      <p:sp>
        <p:nvSpPr>
          <p:cNvPr id="16" name="Rectangle 15">
            <a:extLst>
              <a:ext uri="{FF2B5EF4-FFF2-40B4-BE49-F238E27FC236}">
                <a16:creationId xmlns:a16="http://schemas.microsoft.com/office/drawing/2014/main" id="{D37379FF-F167-42D8-6297-376C46CEB12E}"/>
              </a:ext>
            </a:extLst>
          </p:cNvPr>
          <p:cNvSpPr/>
          <p:nvPr/>
        </p:nvSpPr>
        <p:spPr>
          <a:xfrm>
            <a:off x="7911878" y="2093169"/>
            <a:ext cx="893455" cy="478581"/>
          </a:xfrm>
          <a:prstGeom prst="rect">
            <a:avLst/>
          </a:prstGeom>
          <a:solidFill>
            <a:schemeClr val="accent2">
              <a:lumMod val="40000"/>
              <a:lumOff val="60000"/>
            </a:schemeClr>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solidFill>
                  <a:schemeClr val="tx1"/>
                </a:solidFill>
              </a:rPr>
              <a:t>       </a:t>
            </a:r>
            <a:r>
              <a:rPr lang="el-GR" dirty="0">
                <a:solidFill>
                  <a:schemeClr val="tx1"/>
                </a:solidFill>
              </a:rPr>
              <a:t>λ1</a:t>
            </a:r>
            <a:endParaRPr lang="en-US" dirty="0">
              <a:solidFill>
                <a:schemeClr val="tx1"/>
              </a:solidFill>
            </a:endParaRPr>
          </a:p>
        </p:txBody>
      </p:sp>
      <p:sp>
        <p:nvSpPr>
          <p:cNvPr id="17" name="Rectangle 16">
            <a:extLst>
              <a:ext uri="{FF2B5EF4-FFF2-40B4-BE49-F238E27FC236}">
                <a16:creationId xmlns:a16="http://schemas.microsoft.com/office/drawing/2014/main" id="{0E96C370-D959-CFEA-F6D3-374DF37B735C}"/>
              </a:ext>
            </a:extLst>
          </p:cNvPr>
          <p:cNvSpPr/>
          <p:nvPr/>
        </p:nvSpPr>
        <p:spPr>
          <a:xfrm>
            <a:off x="7918972" y="2766747"/>
            <a:ext cx="893455" cy="478581"/>
          </a:xfrm>
          <a:prstGeom prst="rect">
            <a:avLst/>
          </a:prstGeom>
          <a:solidFill>
            <a:schemeClr val="accent2">
              <a:lumMod val="40000"/>
              <a:lumOff val="60000"/>
            </a:schemeClr>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solidFill>
                  <a:schemeClr val="tx1"/>
                </a:solidFill>
              </a:rPr>
              <a:t>       </a:t>
            </a:r>
            <a:r>
              <a:rPr lang="el-GR" dirty="0">
                <a:solidFill>
                  <a:schemeClr val="tx1"/>
                </a:solidFill>
              </a:rPr>
              <a:t>λ</a:t>
            </a:r>
            <a:r>
              <a:rPr lang="en-US" dirty="0">
                <a:solidFill>
                  <a:schemeClr val="tx1"/>
                </a:solidFill>
              </a:rPr>
              <a:t>2</a:t>
            </a:r>
          </a:p>
        </p:txBody>
      </p:sp>
      <p:sp>
        <p:nvSpPr>
          <p:cNvPr id="9" name="Rectangle 8">
            <a:extLst>
              <a:ext uri="{FF2B5EF4-FFF2-40B4-BE49-F238E27FC236}">
                <a16:creationId xmlns:a16="http://schemas.microsoft.com/office/drawing/2014/main" id="{E6371561-CDD5-12C7-2F8A-F107E933CF9B}"/>
              </a:ext>
            </a:extLst>
          </p:cNvPr>
          <p:cNvSpPr/>
          <p:nvPr/>
        </p:nvSpPr>
        <p:spPr>
          <a:xfrm>
            <a:off x="6281479" y="3068989"/>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2</a:t>
            </a:r>
          </a:p>
        </p:txBody>
      </p:sp>
      <p:pic>
        <p:nvPicPr>
          <p:cNvPr id="24" name="Graphic 23" descr="Hourglass Finished with solid fill">
            <a:extLst>
              <a:ext uri="{FF2B5EF4-FFF2-40B4-BE49-F238E27FC236}">
                <a16:creationId xmlns:a16="http://schemas.microsoft.com/office/drawing/2014/main" id="{3EC4CC51-2342-01B2-2270-1015A3980B6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0800000">
            <a:off x="6209873" y="1703961"/>
            <a:ext cx="624417" cy="624417"/>
          </a:xfrm>
          <a:prstGeom prst="rect">
            <a:avLst/>
          </a:prstGeom>
        </p:spPr>
      </p:pic>
      <p:sp>
        <p:nvSpPr>
          <p:cNvPr id="27" name="Rectangle 26">
            <a:extLst>
              <a:ext uri="{FF2B5EF4-FFF2-40B4-BE49-F238E27FC236}">
                <a16:creationId xmlns:a16="http://schemas.microsoft.com/office/drawing/2014/main" id="{3699361D-45FA-AC5B-852C-B53583F48D1F}"/>
              </a:ext>
            </a:extLst>
          </p:cNvPr>
          <p:cNvSpPr/>
          <p:nvPr/>
        </p:nvSpPr>
        <p:spPr>
          <a:xfrm>
            <a:off x="5630184" y="2460352"/>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7" name="Rectangle 6">
            <a:extLst>
              <a:ext uri="{FF2B5EF4-FFF2-40B4-BE49-F238E27FC236}">
                <a16:creationId xmlns:a16="http://schemas.microsoft.com/office/drawing/2014/main" id="{54B50C94-F93B-D738-6818-8C0C391A881B}"/>
              </a:ext>
            </a:extLst>
          </p:cNvPr>
          <p:cNvSpPr/>
          <p:nvPr/>
        </p:nvSpPr>
        <p:spPr>
          <a:xfrm>
            <a:off x="5630184" y="2110234"/>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21" name="Rectangle 20">
            <a:extLst>
              <a:ext uri="{FF2B5EF4-FFF2-40B4-BE49-F238E27FC236}">
                <a16:creationId xmlns:a16="http://schemas.microsoft.com/office/drawing/2014/main" id="{466F0F96-15E6-4701-B3E4-1CADD6D4F4A4}"/>
              </a:ext>
            </a:extLst>
          </p:cNvPr>
          <p:cNvSpPr/>
          <p:nvPr/>
        </p:nvSpPr>
        <p:spPr>
          <a:xfrm>
            <a:off x="5630183" y="1786078"/>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grpSp>
        <p:nvGrpSpPr>
          <p:cNvPr id="18" name="Group 17">
            <a:extLst>
              <a:ext uri="{FF2B5EF4-FFF2-40B4-BE49-F238E27FC236}">
                <a16:creationId xmlns:a16="http://schemas.microsoft.com/office/drawing/2014/main" id="{1F47DF33-111F-E1D3-9C74-989575B71084}"/>
              </a:ext>
            </a:extLst>
          </p:cNvPr>
          <p:cNvGrpSpPr/>
          <p:nvPr/>
        </p:nvGrpSpPr>
        <p:grpSpPr>
          <a:xfrm>
            <a:off x="5560252" y="2301723"/>
            <a:ext cx="2303579" cy="369332"/>
            <a:chOff x="2852149" y="2512629"/>
            <a:chExt cx="2303579" cy="369332"/>
          </a:xfrm>
        </p:grpSpPr>
        <p:sp>
          <p:nvSpPr>
            <p:cNvPr id="19" name="TextBox 18">
              <a:extLst>
                <a:ext uri="{FF2B5EF4-FFF2-40B4-BE49-F238E27FC236}">
                  <a16:creationId xmlns:a16="http://schemas.microsoft.com/office/drawing/2014/main" id="{088E4645-B7E5-43F5-2EA2-3AED88198E07}"/>
                </a:ext>
              </a:extLst>
            </p:cNvPr>
            <p:cNvSpPr txBox="1"/>
            <p:nvPr/>
          </p:nvSpPr>
          <p:spPr>
            <a:xfrm>
              <a:off x="4188797" y="2512629"/>
              <a:ext cx="966931" cy="369332"/>
            </a:xfrm>
            <a:prstGeom prst="rect">
              <a:avLst/>
            </a:prstGeom>
            <a:noFill/>
            <a:effectLst/>
          </p:spPr>
          <p:txBody>
            <a:bodyPr wrap="none" rtlCol="0">
              <a:spAutoFit/>
            </a:bodyPr>
            <a:lstStyle/>
            <a:p>
              <a:r>
                <a:rPr lang="en-US" dirty="0"/>
                <a:t>Throttle</a:t>
              </a:r>
            </a:p>
          </p:txBody>
        </p:sp>
        <p:cxnSp>
          <p:nvCxnSpPr>
            <p:cNvPr id="20" name="Straight Connector 19">
              <a:extLst>
                <a:ext uri="{FF2B5EF4-FFF2-40B4-BE49-F238E27FC236}">
                  <a16:creationId xmlns:a16="http://schemas.microsoft.com/office/drawing/2014/main" id="{4B09C327-4F3E-8A1F-1B9D-DE015B2042D9}"/>
                </a:ext>
              </a:extLst>
            </p:cNvPr>
            <p:cNvCxnSpPr>
              <a:cxnSpLocks/>
            </p:cNvCxnSpPr>
            <p:nvPr/>
          </p:nvCxnSpPr>
          <p:spPr>
            <a:xfrm>
              <a:off x="2852149" y="2672079"/>
              <a:ext cx="1357478" cy="0"/>
            </a:xfrm>
            <a:prstGeom prst="line">
              <a:avLst/>
            </a:prstGeom>
            <a:ln w="38100">
              <a:solidFill>
                <a:srgbClr val="FF0000"/>
              </a:solidFill>
            </a:ln>
            <a:effectLst/>
          </p:spPr>
          <p:style>
            <a:lnRef idx="2">
              <a:schemeClr val="accent1"/>
            </a:lnRef>
            <a:fillRef idx="0">
              <a:schemeClr val="accent1"/>
            </a:fillRef>
            <a:effectRef idx="1">
              <a:schemeClr val="accent1"/>
            </a:effectRef>
            <a:fontRef idx="minor">
              <a:schemeClr val="tx1"/>
            </a:fontRef>
          </p:style>
        </p:cxnSp>
      </p:grpSp>
      <p:sp>
        <p:nvSpPr>
          <p:cNvPr id="22" name="TextBox 21">
            <a:extLst>
              <a:ext uri="{FF2B5EF4-FFF2-40B4-BE49-F238E27FC236}">
                <a16:creationId xmlns:a16="http://schemas.microsoft.com/office/drawing/2014/main" id="{FDAF24A5-FE61-BB0D-28C8-7487A25B7A8F}"/>
              </a:ext>
            </a:extLst>
          </p:cNvPr>
          <p:cNvSpPr txBox="1"/>
          <p:nvPr/>
        </p:nvSpPr>
        <p:spPr>
          <a:xfrm>
            <a:off x="1476281" y="4237501"/>
            <a:ext cx="3095719" cy="369332"/>
          </a:xfrm>
          <a:prstGeom prst="rect">
            <a:avLst/>
          </a:prstGeom>
          <a:noFill/>
        </p:spPr>
        <p:txBody>
          <a:bodyPr wrap="none" rtlCol="0">
            <a:spAutoFit/>
          </a:bodyPr>
          <a:lstStyle/>
          <a:p>
            <a:r>
              <a:rPr lang="en-US" dirty="0">
                <a:solidFill>
                  <a:srgbClr val="FF0000"/>
                </a:solidFill>
              </a:rPr>
              <a:t>Both encourage data locality</a:t>
            </a:r>
          </a:p>
        </p:txBody>
      </p:sp>
    </p:spTree>
    <p:extLst>
      <p:ext uri="{BB962C8B-B14F-4D97-AF65-F5344CB8AC3E}">
        <p14:creationId xmlns:p14="http://schemas.microsoft.com/office/powerpoint/2010/main" val="1398275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0" presetClass="path" presetSubtype="0" accel="50000" decel="50000" fill="hold" grpId="0" nodeType="withEffect">
                                  <p:stCondLst>
                                    <p:cond delay="0"/>
                                  </p:stCondLst>
                                  <p:childTnLst>
                                    <p:animMotion origin="layout" path="M -0.00226 0.0037 C -0.00261 0.04876 -0.00278 0.09382 -0.00296 0.13919 L 0.08072 0.1682 L 0.18888 -0.04754 " pathEditMode="relative" ptsTypes="AAAA">
                                      <p:cBhvr>
                                        <p:cTn id="12" dur="2000" fill="hold"/>
                                        <p:tgtEl>
                                          <p:spTgt spid="9"/>
                                        </p:tgtEl>
                                        <p:attrNameLst>
                                          <p:attrName>ppt_x</p:attrName>
                                          <p:attrName>ppt_y</p:attrName>
                                        </p:attrNameLst>
                                      </p:cBhvr>
                                    </p:animMotion>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9"/>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par>
                                <p:cTn id="33" presetID="42" presetClass="path" presetSubtype="0" accel="50000" decel="50000" fill="hold" grpId="0" nodeType="withEffect">
                                  <p:stCondLst>
                                    <p:cond delay="0"/>
                                  </p:stCondLst>
                                  <p:childTnLst>
                                    <p:animMotion origin="layout" path="M -2.5E-6 4.93827E-6 L 0.00365 -0.2355 " pathEditMode="relative" rAng="0" ptsTypes="AA">
                                      <p:cBhvr>
                                        <p:cTn id="34" dur="2000" fill="hold"/>
                                        <p:tgtEl>
                                          <p:spTgt spid="16"/>
                                        </p:tgtEl>
                                        <p:attrNameLst>
                                          <p:attrName>ppt_x</p:attrName>
                                          <p:attrName>ppt_y</p:attrName>
                                        </p:attrNameLst>
                                      </p:cBhvr>
                                      <p:rCtr x="174" y="-11790"/>
                                    </p:animMotion>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16" grpId="0" animBg="1"/>
      <p:bldP spid="9" grpId="0" animBg="1"/>
      <p:bldP spid="9" grpId="1" animBg="1"/>
      <p:bldP spid="2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C42AEBF5-DFFD-48A1-0036-029E496B0746}"/>
              </a:ext>
            </a:extLst>
          </p:cNvPr>
          <p:cNvSpPr/>
          <p:nvPr/>
        </p:nvSpPr>
        <p:spPr>
          <a:xfrm>
            <a:off x="6643282" y="2095774"/>
            <a:ext cx="623147" cy="1373613"/>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B4C7C78A-E32B-1E2A-21C8-60FFFF20E0FE}"/>
              </a:ext>
            </a:extLst>
          </p:cNvPr>
          <p:cNvSpPr/>
          <p:nvPr/>
        </p:nvSpPr>
        <p:spPr>
          <a:xfrm>
            <a:off x="5322709" y="2097725"/>
            <a:ext cx="623147" cy="1373613"/>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C7A216-AB23-2534-A97A-E26338A8F699}"/>
              </a:ext>
            </a:extLst>
          </p:cNvPr>
          <p:cNvSpPr>
            <a:spLocks noGrp="1"/>
          </p:cNvSpPr>
          <p:nvPr>
            <p:ph type="ctrTitle"/>
          </p:nvPr>
        </p:nvSpPr>
        <p:spPr/>
        <p:txBody>
          <a:bodyPr/>
          <a:lstStyle/>
          <a:p>
            <a:r>
              <a:rPr lang="en-US" dirty="0"/>
              <a:t>MQFQ-Sticky: Dispatching</a:t>
            </a:r>
          </a:p>
        </p:txBody>
      </p:sp>
      <p:sp>
        <p:nvSpPr>
          <p:cNvPr id="3" name="Text Placeholder 2">
            <a:extLst>
              <a:ext uri="{FF2B5EF4-FFF2-40B4-BE49-F238E27FC236}">
                <a16:creationId xmlns:a16="http://schemas.microsoft.com/office/drawing/2014/main" id="{2E680F5F-84F4-9CC6-D585-8017CB11E283}"/>
              </a:ext>
            </a:extLst>
          </p:cNvPr>
          <p:cNvSpPr>
            <a:spLocks noGrp="1"/>
          </p:cNvSpPr>
          <p:nvPr>
            <p:ph type="body" sz="quarter" idx="10"/>
          </p:nvPr>
        </p:nvSpPr>
        <p:spPr>
          <a:xfrm>
            <a:off x="4833756" y="295589"/>
            <a:ext cx="3700462" cy="252412"/>
          </a:xfrm>
        </p:spPr>
        <p:txBody>
          <a:bodyPr/>
          <a:lstStyle/>
          <a:p>
            <a:r>
              <a:rPr lang="en-US" dirty="0"/>
              <a:t>Adapting MQFQ for GPU</a:t>
            </a:r>
          </a:p>
        </p:txBody>
      </p:sp>
      <p:sp>
        <p:nvSpPr>
          <p:cNvPr id="4" name="Content Placeholder 3">
            <a:extLst>
              <a:ext uri="{FF2B5EF4-FFF2-40B4-BE49-F238E27FC236}">
                <a16:creationId xmlns:a16="http://schemas.microsoft.com/office/drawing/2014/main" id="{1917EBC0-0A9A-BBCC-1AF5-5B422C048F6F}"/>
              </a:ext>
            </a:extLst>
          </p:cNvPr>
          <p:cNvSpPr>
            <a:spLocks noGrp="1"/>
          </p:cNvSpPr>
          <p:nvPr>
            <p:ph idx="1"/>
          </p:nvPr>
        </p:nvSpPr>
        <p:spPr>
          <a:xfrm>
            <a:off x="142861" y="1184366"/>
            <a:ext cx="5263668" cy="3617468"/>
          </a:xfrm>
        </p:spPr>
        <p:txBody>
          <a:bodyPr>
            <a:normAutofit/>
          </a:bodyPr>
          <a:lstStyle/>
          <a:p>
            <a:pPr>
              <a:spcAft>
                <a:spcPts val="1200"/>
              </a:spcAft>
            </a:pPr>
            <a:r>
              <a:rPr lang="en-US" dirty="0"/>
              <a:t>Need a mechanism to repeatedly pick one flow</a:t>
            </a:r>
            <a:endParaRPr lang="en-US" b="1" dirty="0"/>
          </a:p>
          <a:p>
            <a:pPr>
              <a:spcAft>
                <a:spcPts val="1200"/>
              </a:spcAft>
            </a:pPr>
            <a:r>
              <a:rPr lang="en-US" b="1" dirty="0"/>
              <a:t>Dispatch concurrency</a:t>
            </a:r>
          </a:p>
          <a:p>
            <a:pPr lvl="1">
              <a:spcAft>
                <a:spcPts val="1200"/>
              </a:spcAft>
            </a:pPr>
            <a:r>
              <a:rPr lang="en-US" dirty="0"/>
              <a:t>Choose flow with most items</a:t>
            </a:r>
          </a:p>
          <a:p>
            <a:pPr lvl="1">
              <a:spcAft>
                <a:spcPts val="1200"/>
              </a:spcAft>
            </a:pPr>
            <a:r>
              <a:rPr lang="en-US" dirty="0"/>
              <a:t>Secondary sort on least currently running</a:t>
            </a:r>
          </a:p>
          <a:p>
            <a:pPr>
              <a:spcAft>
                <a:spcPts val="1200"/>
              </a:spcAft>
            </a:pPr>
            <a:endParaRPr lang="en-US" dirty="0"/>
          </a:p>
          <a:p>
            <a:pPr>
              <a:spcAft>
                <a:spcPts val="1200"/>
              </a:spcAft>
            </a:pPr>
            <a:r>
              <a:rPr lang="en-US" dirty="0"/>
              <a:t>Avoids cold starts</a:t>
            </a:r>
          </a:p>
          <a:p>
            <a:pPr>
              <a:spcAft>
                <a:spcPts val="1200"/>
              </a:spcAft>
            </a:pPr>
            <a:r>
              <a:rPr lang="en-US" dirty="0"/>
              <a:t>Allows multiple flows to drain together</a:t>
            </a:r>
          </a:p>
          <a:p>
            <a:pPr>
              <a:spcAft>
                <a:spcPts val="1200"/>
              </a:spcAft>
            </a:pPr>
            <a:r>
              <a:rPr lang="en-US" dirty="0"/>
              <a:t>Maintains locality for a specific subset of flows</a:t>
            </a:r>
          </a:p>
        </p:txBody>
      </p:sp>
      <p:sp>
        <p:nvSpPr>
          <p:cNvPr id="5" name="Slide Number Placeholder 4">
            <a:extLst>
              <a:ext uri="{FF2B5EF4-FFF2-40B4-BE49-F238E27FC236}">
                <a16:creationId xmlns:a16="http://schemas.microsoft.com/office/drawing/2014/main" id="{7F9D2A6A-ED2D-26DA-D2A7-780DC0483E79}"/>
              </a:ext>
            </a:extLst>
          </p:cNvPr>
          <p:cNvSpPr>
            <a:spLocks noGrp="1"/>
          </p:cNvSpPr>
          <p:nvPr>
            <p:ph type="sldNum" sz="quarter" idx="4"/>
          </p:nvPr>
        </p:nvSpPr>
        <p:spPr/>
        <p:txBody>
          <a:bodyPr/>
          <a:lstStyle/>
          <a:p>
            <a:pPr algn="l"/>
            <a:fld id="{DFAB4A35-254A-4129-B508-C0D4E219414D}" type="slidenum">
              <a:rPr lang="en-US" smtClean="0"/>
              <a:pPr algn="l"/>
              <a:t>39</a:t>
            </a:fld>
            <a:endParaRPr lang="en-US"/>
          </a:p>
        </p:txBody>
      </p:sp>
      <p:sp>
        <p:nvSpPr>
          <p:cNvPr id="6" name="Rectangle 5">
            <a:extLst>
              <a:ext uri="{FF2B5EF4-FFF2-40B4-BE49-F238E27FC236}">
                <a16:creationId xmlns:a16="http://schemas.microsoft.com/office/drawing/2014/main" id="{F78FFD9F-3ECE-785A-2A74-9B29629873DA}"/>
              </a:ext>
            </a:extLst>
          </p:cNvPr>
          <p:cNvSpPr/>
          <p:nvPr/>
        </p:nvSpPr>
        <p:spPr>
          <a:xfrm>
            <a:off x="5979437" y="2097725"/>
            <a:ext cx="623147" cy="1373613"/>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F31055B1-C211-4B43-1A8A-DEA16BC85AC3}"/>
              </a:ext>
            </a:extLst>
          </p:cNvPr>
          <p:cNvGrpSpPr/>
          <p:nvPr/>
        </p:nvGrpSpPr>
        <p:grpSpPr>
          <a:xfrm>
            <a:off x="5279379" y="3554665"/>
            <a:ext cx="2025771" cy="528319"/>
            <a:chOff x="1037649" y="3520393"/>
            <a:chExt cx="2661920" cy="528319"/>
          </a:xfrm>
        </p:grpSpPr>
        <p:sp>
          <p:nvSpPr>
            <p:cNvPr id="11" name="Trapezoid 10">
              <a:extLst>
                <a:ext uri="{FF2B5EF4-FFF2-40B4-BE49-F238E27FC236}">
                  <a16:creationId xmlns:a16="http://schemas.microsoft.com/office/drawing/2014/main" id="{E026005A-63EA-132F-30AF-022E5B170158}"/>
                </a:ext>
              </a:extLst>
            </p:cNvPr>
            <p:cNvSpPr/>
            <p:nvPr/>
          </p:nvSpPr>
          <p:spPr>
            <a:xfrm flipV="1">
              <a:off x="1037649" y="3520393"/>
              <a:ext cx="2661920" cy="528319"/>
            </a:xfrm>
            <a:prstGeom prst="trapezoid">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7F132D57-B191-2839-63AA-430814FE182F}"/>
                </a:ext>
              </a:extLst>
            </p:cNvPr>
            <p:cNvSpPr txBox="1"/>
            <p:nvPr/>
          </p:nvSpPr>
          <p:spPr>
            <a:xfrm>
              <a:off x="1928379" y="3580907"/>
              <a:ext cx="877162" cy="369332"/>
            </a:xfrm>
            <a:prstGeom prst="rect">
              <a:avLst/>
            </a:prstGeom>
            <a:noFill/>
            <a:effectLst/>
          </p:spPr>
          <p:txBody>
            <a:bodyPr wrap="none" rtlCol="0">
              <a:spAutoFit/>
            </a:bodyPr>
            <a:lstStyle/>
            <a:p>
              <a:r>
                <a:rPr lang="en-US" dirty="0">
                  <a:solidFill>
                    <a:schemeClr val="bg1"/>
                  </a:solidFill>
                </a:rPr>
                <a:t>Queue</a:t>
              </a:r>
            </a:p>
          </p:txBody>
        </p:sp>
      </p:grpSp>
      <p:sp>
        <p:nvSpPr>
          <p:cNvPr id="13" name="Cylinder 12">
            <a:extLst>
              <a:ext uri="{FF2B5EF4-FFF2-40B4-BE49-F238E27FC236}">
                <a16:creationId xmlns:a16="http://schemas.microsoft.com/office/drawing/2014/main" id="{C9F896A6-DCD8-8D67-7392-7B4C125989C9}"/>
              </a:ext>
            </a:extLst>
          </p:cNvPr>
          <p:cNvSpPr/>
          <p:nvPr/>
        </p:nvSpPr>
        <p:spPr>
          <a:xfrm>
            <a:off x="8008252" y="1304508"/>
            <a:ext cx="975360" cy="2554722"/>
          </a:xfrm>
          <a:prstGeom prst="can">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GPU</a:t>
            </a:r>
          </a:p>
        </p:txBody>
      </p:sp>
      <p:sp>
        <p:nvSpPr>
          <p:cNvPr id="16" name="Rectangle 15">
            <a:extLst>
              <a:ext uri="{FF2B5EF4-FFF2-40B4-BE49-F238E27FC236}">
                <a16:creationId xmlns:a16="http://schemas.microsoft.com/office/drawing/2014/main" id="{0D4E1FD3-AC65-84F6-864B-8D1AFDA4D3D5}"/>
              </a:ext>
            </a:extLst>
          </p:cNvPr>
          <p:cNvSpPr/>
          <p:nvPr/>
        </p:nvSpPr>
        <p:spPr>
          <a:xfrm>
            <a:off x="6727102" y="2971886"/>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2</a:t>
            </a:r>
          </a:p>
        </p:txBody>
      </p:sp>
      <p:sp>
        <p:nvSpPr>
          <p:cNvPr id="31" name="Rectangle 30">
            <a:extLst>
              <a:ext uri="{FF2B5EF4-FFF2-40B4-BE49-F238E27FC236}">
                <a16:creationId xmlns:a16="http://schemas.microsoft.com/office/drawing/2014/main" id="{CE63F641-B07B-C0F5-2486-D3C3C0635CA3}"/>
              </a:ext>
            </a:extLst>
          </p:cNvPr>
          <p:cNvSpPr/>
          <p:nvPr/>
        </p:nvSpPr>
        <p:spPr>
          <a:xfrm>
            <a:off x="5406529" y="3065616"/>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3</a:t>
            </a:r>
          </a:p>
        </p:txBody>
      </p:sp>
      <p:sp>
        <p:nvSpPr>
          <p:cNvPr id="8" name="Rectangle 7">
            <a:extLst>
              <a:ext uri="{FF2B5EF4-FFF2-40B4-BE49-F238E27FC236}">
                <a16:creationId xmlns:a16="http://schemas.microsoft.com/office/drawing/2014/main" id="{1AE7B58F-859B-3639-6533-44DE4E76516B}"/>
              </a:ext>
            </a:extLst>
          </p:cNvPr>
          <p:cNvSpPr/>
          <p:nvPr/>
        </p:nvSpPr>
        <p:spPr>
          <a:xfrm>
            <a:off x="6075807" y="2691756"/>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9" name="Rectangle 8">
            <a:extLst>
              <a:ext uri="{FF2B5EF4-FFF2-40B4-BE49-F238E27FC236}">
                <a16:creationId xmlns:a16="http://schemas.microsoft.com/office/drawing/2014/main" id="{A4BF4E59-0C85-0C61-C493-676F8BA77F75}"/>
              </a:ext>
            </a:extLst>
          </p:cNvPr>
          <p:cNvSpPr/>
          <p:nvPr/>
        </p:nvSpPr>
        <p:spPr>
          <a:xfrm>
            <a:off x="6075807" y="3019717"/>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18" name="Rectangle 17">
            <a:extLst>
              <a:ext uri="{FF2B5EF4-FFF2-40B4-BE49-F238E27FC236}">
                <a16:creationId xmlns:a16="http://schemas.microsoft.com/office/drawing/2014/main" id="{F9C64814-62CD-70A3-13FA-0BAF175BA852}"/>
              </a:ext>
            </a:extLst>
          </p:cNvPr>
          <p:cNvSpPr/>
          <p:nvPr/>
        </p:nvSpPr>
        <p:spPr>
          <a:xfrm>
            <a:off x="6075807" y="2363249"/>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Tree>
    <p:extLst>
      <p:ext uri="{BB962C8B-B14F-4D97-AF65-F5344CB8AC3E}">
        <p14:creationId xmlns:p14="http://schemas.microsoft.com/office/powerpoint/2010/main" val="145676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par>
                                <p:cTn id="11" presetID="0" presetClass="path" presetSubtype="0" accel="50000" decel="50000" fill="hold" grpId="2" nodeType="withEffect">
                                  <p:stCondLst>
                                    <p:cond delay="0"/>
                                  </p:stCondLst>
                                  <p:childTnLst>
                                    <p:animMotion origin="layout" path="M 0.00312 0.00216 L 0.00034 0.12407 L 0.13732 0.1395 L 0.23941 -0.01111 " pathEditMode="relative" rAng="0" ptsTypes="AAAA">
                                      <p:cBhvr>
                                        <p:cTn id="12" dur="2000" fill="hold"/>
                                        <p:tgtEl>
                                          <p:spTgt spid="9"/>
                                        </p:tgtEl>
                                        <p:attrNameLst>
                                          <p:attrName>ppt_x</p:attrName>
                                          <p:attrName>ppt_y</p:attrName>
                                        </p:attrNameLst>
                                      </p:cBhvr>
                                      <p:rCtr x="11667" y="6204"/>
                                    </p:animMotion>
                                  </p:childTnLst>
                                </p:cTn>
                              </p:par>
                            </p:childTnLst>
                          </p:cTn>
                        </p:par>
                        <p:par>
                          <p:cTn id="13" fill="hold">
                            <p:stCondLst>
                              <p:cond delay="2000"/>
                            </p:stCondLst>
                            <p:childTnLst>
                              <p:par>
                                <p:cTn id="14" presetID="0" presetClass="path" presetSubtype="0" accel="50000" decel="50000" fill="hold" grpId="0" nodeType="afterEffect">
                                  <p:stCondLst>
                                    <p:cond delay="0"/>
                                  </p:stCondLst>
                                  <p:childTnLst>
                                    <p:animMotion origin="layout" path="M 0.00104 -0.00093 L -0.00747 0.19413 L 0.12517 0.20277 L 0.24149 -0.05031 " pathEditMode="relative" rAng="0" ptsTypes="AAAA">
                                      <p:cBhvr>
                                        <p:cTn id="15" dur="2000" fill="hold"/>
                                        <p:tgtEl>
                                          <p:spTgt spid="8"/>
                                        </p:tgtEl>
                                        <p:attrNameLst>
                                          <p:attrName>ppt_x</p:attrName>
                                          <p:attrName>ppt_y</p:attrName>
                                        </p:attrNameLst>
                                      </p:cBhvr>
                                      <p:rCtr x="11597" y="7716"/>
                                    </p:animMotion>
                                  </p:childTnLst>
                                </p:cTn>
                              </p:par>
                              <p:par>
                                <p:cTn id="16" presetID="10" presetClass="exit" presetSubtype="0" fill="hold" grpId="1" nodeType="withEffect">
                                  <p:stCondLst>
                                    <p:cond delay="0"/>
                                  </p:stCondLst>
                                  <p:childTnLst>
                                    <p:animEffect transition="out" filter="fade">
                                      <p:cBhvr>
                                        <p:cTn id="17" dur="500"/>
                                        <p:tgtEl>
                                          <p:spTgt spid="9"/>
                                        </p:tgtEl>
                                      </p:cBhvr>
                                    </p:animEffect>
                                    <p:set>
                                      <p:cBhvr>
                                        <p:cTn id="18" dur="1" fill="hold">
                                          <p:stCondLst>
                                            <p:cond delay="499"/>
                                          </p:stCondLst>
                                        </p:cTn>
                                        <p:tgtEl>
                                          <p:spTgt spid="9"/>
                                        </p:tgtEl>
                                        <p:attrNameLst>
                                          <p:attrName>style.visibility</p:attrName>
                                        </p:attrNameLst>
                                      </p:cBhvr>
                                      <p:to>
                                        <p:strVal val="hidden"/>
                                      </p:to>
                                    </p:set>
                                  </p:childTnLst>
                                </p:cTn>
                              </p:par>
                            </p:childTnLst>
                          </p:cTn>
                        </p:par>
                        <p:par>
                          <p:cTn id="19" fill="hold">
                            <p:stCondLst>
                              <p:cond delay="4000"/>
                            </p:stCondLst>
                            <p:childTnLst>
                              <p:par>
                                <p:cTn id="20" presetID="0" presetClass="path" presetSubtype="0" accel="50000" decel="50000" fill="hold" grpId="0" nodeType="afterEffect">
                                  <p:stCondLst>
                                    <p:cond delay="0"/>
                                  </p:stCondLst>
                                  <p:childTnLst>
                                    <p:animMotion origin="layout" path="M -0.00174 0.00308 L -0.00365 0.25771 L 0.14427 0.26821 L 0.23194 -0.0821 " pathEditMode="relative" rAng="0" ptsTypes="AAAA">
                                      <p:cBhvr>
                                        <p:cTn id="21" dur="2000" fill="hold"/>
                                        <p:tgtEl>
                                          <p:spTgt spid="18"/>
                                        </p:tgtEl>
                                        <p:attrNameLst>
                                          <p:attrName>ppt_x</p:attrName>
                                          <p:attrName>ppt_y</p:attrName>
                                        </p:attrNameLst>
                                      </p:cBhvr>
                                      <p:rCtr x="11580" y="8981"/>
                                    </p:animMotion>
                                  </p:childTnLst>
                                </p:cTn>
                              </p:par>
                              <p:par>
                                <p:cTn id="22" presetID="10" presetClass="exit" presetSubtype="0" fill="hold" grpId="1" nodeType="withEffect">
                                  <p:stCondLst>
                                    <p:cond delay="0"/>
                                  </p:stCondLst>
                                  <p:childTnLst>
                                    <p:animEffect transition="out" filter="fade">
                                      <p:cBhvr>
                                        <p:cTn id="23" dur="500"/>
                                        <p:tgtEl>
                                          <p:spTgt spid="8"/>
                                        </p:tgtEl>
                                      </p:cBhvr>
                                    </p:animEffect>
                                    <p:set>
                                      <p:cBhvr>
                                        <p:cTn id="24" dur="1" fill="hold">
                                          <p:stCondLst>
                                            <p:cond delay="499"/>
                                          </p:stCondLst>
                                        </p:cTn>
                                        <p:tgtEl>
                                          <p:spTgt spid="8"/>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5" end="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1" animBg="1"/>
      <p:bldP spid="9" grpId="2" animBg="1"/>
      <p:bldP spid="1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893A7-139F-4E20-A2FC-8F61DAC81804}"/>
              </a:ext>
            </a:extLst>
          </p:cNvPr>
          <p:cNvSpPr>
            <a:spLocks noGrp="1"/>
          </p:cNvSpPr>
          <p:nvPr>
            <p:ph type="ctrTitle"/>
          </p:nvPr>
        </p:nvSpPr>
        <p:spPr/>
        <p:txBody>
          <a:bodyPr/>
          <a:lstStyle/>
          <a:p>
            <a:r>
              <a:rPr lang="en-US" err="1"/>
              <a:t>FaaS</a:t>
            </a:r>
            <a:r>
              <a:rPr lang="en-US"/>
              <a:t> User Flow</a:t>
            </a:r>
          </a:p>
        </p:txBody>
      </p:sp>
      <p:sp>
        <p:nvSpPr>
          <p:cNvPr id="3" name="Text Placeholder 2">
            <a:extLst>
              <a:ext uri="{FF2B5EF4-FFF2-40B4-BE49-F238E27FC236}">
                <a16:creationId xmlns:a16="http://schemas.microsoft.com/office/drawing/2014/main" id="{F1DC07B6-4CBD-44AC-990E-A97BBA13EAE3}"/>
              </a:ext>
            </a:extLst>
          </p:cNvPr>
          <p:cNvSpPr>
            <a:spLocks noGrp="1"/>
          </p:cNvSpPr>
          <p:nvPr>
            <p:ph type="body" sz="quarter" idx="10"/>
          </p:nvPr>
        </p:nvSpPr>
        <p:spPr/>
        <p:txBody>
          <a:bodyPr/>
          <a:lstStyle/>
          <a:p>
            <a:r>
              <a:rPr lang="en-US"/>
              <a:t>Serverless</a:t>
            </a:r>
          </a:p>
        </p:txBody>
      </p:sp>
      <p:sp>
        <p:nvSpPr>
          <p:cNvPr id="5" name="Slide Number Placeholder 4">
            <a:extLst>
              <a:ext uri="{FF2B5EF4-FFF2-40B4-BE49-F238E27FC236}">
                <a16:creationId xmlns:a16="http://schemas.microsoft.com/office/drawing/2014/main" id="{18F20422-0AF0-444A-8FAB-1A64274CFFB4}"/>
              </a:ext>
            </a:extLst>
          </p:cNvPr>
          <p:cNvSpPr>
            <a:spLocks noGrp="1"/>
          </p:cNvSpPr>
          <p:nvPr>
            <p:ph type="sldNum" sz="quarter" idx="4"/>
          </p:nvPr>
        </p:nvSpPr>
        <p:spPr/>
        <p:txBody>
          <a:bodyPr/>
          <a:lstStyle/>
          <a:p>
            <a:pPr algn="l"/>
            <a:fld id="{DFAB4A35-254A-4129-B508-C0D4E219414D}" type="slidenum">
              <a:rPr lang="en-US" smtClean="0"/>
              <a:pPr algn="l"/>
              <a:t>4</a:t>
            </a:fld>
            <a:endParaRPr lang="en-US"/>
          </a:p>
        </p:txBody>
      </p:sp>
      <p:sp>
        <p:nvSpPr>
          <p:cNvPr id="6" name="Cloud 5">
            <a:extLst>
              <a:ext uri="{FF2B5EF4-FFF2-40B4-BE49-F238E27FC236}">
                <a16:creationId xmlns:a16="http://schemas.microsoft.com/office/drawing/2014/main" id="{5E65B3F9-D69C-4081-AC52-D517C18F8011}"/>
              </a:ext>
            </a:extLst>
          </p:cNvPr>
          <p:cNvSpPr/>
          <p:nvPr/>
        </p:nvSpPr>
        <p:spPr>
          <a:xfrm>
            <a:off x="5158854" y="948519"/>
            <a:ext cx="3712191" cy="3002508"/>
          </a:xfrm>
          <a:prstGeom prst="clou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err="1">
                <a:solidFill>
                  <a:schemeClr val="tx1"/>
                </a:solidFill>
              </a:rPr>
              <a:t>FaaS</a:t>
            </a:r>
            <a:endParaRPr lang="en-US">
              <a:solidFill>
                <a:schemeClr val="tx1"/>
              </a:solidFill>
            </a:endParaRPr>
          </a:p>
          <a:p>
            <a:pPr algn="ctr"/>
            <a:r>
              <a:rPr lang="en-US">
                <a:solidFill>
                  <a:schemeClr val="tx1"/>
                </a:solidFill>
              </a:rPr>
              <a:t>Provider</a:t>
            </a:r>
          </a:p>
        </p:txBody>
      </p:sp>
      <p:sp>
        <p:nvSpPr>
          <p:cNvPr id="7" name="Content Placeholder 3">
            <a:extLst>
              <a:ext uri="{FF2B5EF4-FFF2-40B4-BE49-F238E27FC236}">
                <a16:creationId xmlns:a16="http://schemas.microsoft.com/office/drawing/2014/main" id="{B993D61A-C4C7-40D2-93E4-EF29C3146D7F}"/>
              </a:ext>
            </a:extLst>
          </p:cNvPr>
          <p:cNvSpPr>
            <a:spLocks noGrp="1"/>
          </p:cNvSpPr>
          <p:nvPr>
            <p:ph idx="1"/>
          </p:nvPr>
        </p:nvSpPr>
        <p:spPr>
          <a:xfrm>
            <a:off x="275871" y="1463484"/>
            <a:ext cx="2471714" cy="1380027"/>
          </a:xfrm>
        </p:spPr>
        <p:txBody>
          <a:bodyPr>
            <a:normAutofit/>
          </a:bodyPr>
          <a:lstStyle/>
          <a:p>
            <a:pPr marL="0" marR="0" indent="0" algn="l" rtl="0">
              <a:spcAft>
                <a:spcPts val="0"/>
              </a:spcAft>
              <a:buNone/>
            </a:pPr>
            <a:r>
              <a:rPr lang="en-US" sz="700" b="0" i="1" u="none" strike="noStrike" dirty="0">
                <a:solidFill>
                  <a:srgbClr val="000000"/>
                </a:solidFill>
                <a:latin typeface="CMSS8"/>
              </a:rPr>
              <a:t>#Initialization code</a:t>
            </a:r>
          </a:p>
          <a:p>
            <a:pPr marL="0" marR="0" indent="0" algn="l" rtl="0">
              <a:spcAft>
                <a:spcPts val="0"/>
              </a:spcAft>
              <a:buNone/>
            </a:pPr>
            <a:r>
              <a:rPr lang="en-US" sz="700" b="1" i="0" u="none" strike="noStrike" dirty="0">
                <a:solidFill>
                  <a:srgbClr val="000000"/>
                </a:solidFill>
                <a:latin typeface="CMSS8"/>
              </a:rPr>
              <a:t>import </a:t>
            </a:r>
            <a:r>
              <a:rPr lang="en-US" sz="700" b="0" i="0" u="none" strike="noStrike" dirty="0" err="1">
                <a:solidFill>
                  <a:srgbClr val="000000"/>
                </a:solidFill>
                <a:latin typeface="CMSS8"/>
              </a:rPr>
              <a:t>numpy</a:t>
            </a:r>
            <a:r>
              <a:rPr lang="en-US" sz="700" b="0" i="0" u="none" strike="noStrike" dirty="0">
                <a:solidFill>
                  <a:srgbClr val="000000"/>
                </a:solidFill>
                <a:latin typeface="CMSS8"/>
              </a:rPr>
              <a:t> as np</a:t>
            </a:r>
          </a:p>
          <a:p>
            <a:pPr marL="0" marR="0" indent="0" algn="l" rtl="0">
              <a:spcAft>
                <a:spcPts val="0"/>
              </a:spcAft>
              <a:buNone/>
            </a:pPr>
            <a:r>
              <a:rPr lang="en-US" sz="700" b="1" i="0" u="none" strike="noStrike" dirty="0">
                <a:solidFill>
                  <a:srgbClr val="000000"/>
                </a:solidFill>
                <a:latin typeface="CMSS8"/>
              </a:rPr>
              <a:t>import </a:t>
            </a:r>
            <a:r>
              <a:rPr lang="en-US" sz="700" b="0" i="0" u="none" strike="noStrike" dirty="0" err="1">
                <a:solidFill>
                  <a:srgbClr val="000000"/>
                </a:solidFill>
                <a:latin typeface="CMSS8"/>
              </a:rPr>
              <a:t>tensorflow</a:t>
            </a:r>
            <a:r>
              <a:rPr lang="en-US" sz="700" b="0" i="0" u="none" strike="noStrike" dirty="0">
                <a:solidFill>
                  <a:srgbClr val="000000"/>
                </a:solidFill>
                <a:latin typeface="CMSS8"/>
              </a:rPr>
              <a:t> as </a:t>
            </a:r>
            <a:r>
              <a:rPr lang="en-US" sz="700" b="0" i="0" u="none" strike="noStrike" dirty="0" err="1">
                <a:solidFill>
                  <a:srgbClr val="000000"/>
                </a:solidFill>
                <a:latin typeface="CMSS8"/>
              </a:rPr>
              <a:t>tf</a:t>
            </a:r>
            <a:endParaRPr lang="en-US" sz="700" b="0" i="0" u="none" strike="noStrike" dirty="0">
              <a:solidFill>
                <a:srgbClr val="000000"/>
              </a:solidFill>
              <a:latin typeface="CMSS8"/>
            </a:endParaRPr>
          </a:p>
          <a:p>
            <a:pPr marL="0" marR="0" indent="0" algn="l" rtl="0">
              <a:spcAft>
                <a:spcPts val="0"/>
              </a:spcAft>
              <a:buNone/>
            </a:pPr>
            <a:endParaRPr lang="en-US" sz="700" dirty="0">
              <a:solidFill>
                <a:srgbClr val="000000"/>
              </a:solidFill>
              <a:latin typeface="CMSS8"/>
            </a:endParaRPr>
          </a:p>
          <a:p>
            <a:pPr marL="0" marR="0" indent="0" algn="l" rtl="0">
              <a:spcAft>
                <a:spcPts val="0"/>
              </a:spcAft>
              <a:buNone/>
            </a:pPr>
            <a:r>
              <a:rPr lang="en-US" sz="700" b="0" i="0" u="none" strike="noStrike" dirty="0">
                <a:solidFill>
                  <a:srgbClr val="000000"/>
                </a:solidFill>
                <a:latin typeface="CMSS8"/>
              </a:rPr>
              <a:t>m = </a:t>
            </a:r>
            <a:r>
              <a:rPr lang="en-US" sz="700" b="0" i="0" u="none" strike="noStrike" dirty="0" err="1">
                <a:solidFill>
                  <a:srgbClr val="000000"/>
                </a:solidFill>
                <a:latin typeface="CMSS8"/>
              </a:rPr>
              <a:t>download_model</a:t>
            </a:r>
            <a:r>
              <a:rPr lang="en-US" sz="700" b="0" i="0" u="none" strike="noStrike" dirty="0">
                <a:solidFill>
                  <a:srgbClr val="000000"/>
                </a:solidFill>
                <a:latin typeface="CMSS8"/>
              </a:rPr>
              <a:t>(’http://model_serve/img_classify.pb’)</a:t>
            </a:r>
          </a:p>
          <a:p>
            <a:pPr marL="0" marR="0" indent="0" algn="l" rtl="0">
              <a:spcAft>
                <a:spcPts val="0"/>
              </a:spcAft>
              <a:buNone/>
            </a:pPr>
            <a:r>
              <a:rPr lang="en-US" sz="700" b="0" i="0" u="none" strike="noStrike" dirty="0">
                <a:solidFill>
                  <a:srgbClr val="000000"/>
                </a:solidFill>
                <a:latin typeface="CMSS8"/>
              </a:rPr>
              <a:t>session = </a:t>
            </a:r>
            <a:r>
              <a:rPr lang="en-US" sz="700" b="0" i="0" u="none" strike="noStrike" dirty="0" err="1">
                <a:solidFill>
                  <a:srgbClr val="000000"/>
                </a:solidFill>
                <a:latin typeface="CMSS8"/>
              </a:rPr>
              <a:t>create_tensorflow</a:t>
            </a:r>
            <a:r>
              <a:rPr lang="en-US" sz="700" b="0" i="0" u="none" strike="noStrike" dirty="0">
                <a:solidFill>
                  <a:srgbClr val="000000"/>
                </a:solidFill>
                <a:latin typeface="CMSS8"/>
              </a:rPr>
              <a:t> graph(m)</a:t>
            </a:r>
          </a:p>
          <a:p>
            <a:pPr marL="0" marR="0" indent="0" algn="l" rtl="0">
              <a:spcAft>
                <a:spcPts val="0"/>
              </a:spcAft>
              <a:buNone/>
            </a:pPr>
            <a:endParaRPr lang="en-US" sz="700" b="0" i="0" u="none" strike="noStrike" dirty="0">
              <a:solidFill>
                <a:srgbClr val="FFFFFF"/>
              </a:solidFill>
              <a:latin typeface="CMSS8"/>
            </a:endParaRPr>
          </a:p>
          <a:p>
            <a:pPr marL="0" marR="0" indent="0" algn="l" rtl="0">
              <a:spcAft>
                <a:spcPts val="0"/>
              </a:spcAft>
              <a:buNone/>
            </a:pPr>
            <a:r>
              <a:rPr lang="en-US" sz="700" b="1" i="0" u="none" strike="noStrike" baseline="0" dirty="0">
                <a:solidFill>
                  <a:srgbClr val="000000"/>
                </a:solidFill>
                <a:latin typeface="CMSS8"/>
              </a:rPr>
              <a:t>def </a:t>
            </a:r>
            <a:r>
              <a:rPr lang="en-US" sz="700" b="0" i="0" u="none" strike="noStrike" baseline="0" dirty="0" err="1">
                <a:solidFill>
                  <a:srgbClr val="000000"/>
                </a:solidFill>
                <a:latin typeface="CMSS8"/>
              </a:rPr>
              <a:t>lambda_handler</a:t>
            </a:r>
            <a:r>
              <a:rPr lang="en-US" sz="700" b="0" i="0" u="none" strike="noStrike" baseline="0" dirty="0">
                <a:solidFill>
                  <a:srgbClr val="000000"/>
                </a:solidFill>
                <a:latin typeface="CMSS8"/>
              </a:rPr>
              <a:t>(event):    </a:t>
            </a:r>
          </a:p>
          <a:p>
            <a:pPr marL="0" marR="0" indent="0" algn="l" rtl="0">
              <a:spcAft>
                <a:spcPts val="0"/>
              </a:spcAft>
              <a:buNone/>
            </a:pPr>
            <a:r>
              <a:rPr lang="en-US" sz="700" dirty="0">
                <a:solidFill>
                  <a:srgbClr val="000000"/>
                </a:solidFill>
                <a:latin typeface="CMSS8"/>
              </a:rPr>
              <a:t>    </a:t>
            </a:r>
            <a:r>
              <a:rPr lang="en-US" sz="700" b="0" i="1" u="none" strike="noStrike" baseline="0" dirty="0">
                <a:solidFill>
                  <a:srgbClr val="000000"/>
                </a:solidFill>
                <a:latin typeface="CMSS8"/>
              </a:rPr>
              <a:t>#This is called on every function invocation</a:t>
            </a:r>
          </a:p>
          <a:p>
            <a:pPr marL="0" marR="0" indent="0" algn="l" rtl="0">
              <a:spcAft>
                <a:spcPts val="0"/>
              </a:spcAft>
              <a:buNone/>
            </a:pPr>
            <a:r>
              <a:rPr lang="en-US" sz="700" b="0" i="1" u="none" strike="noStrike" baseline="0" dirty="0">
                <a:solidFill>
                  <a:srgbClr val="000000"/>
                </a:solidFill>
                <a:latin typeface="CMSS8"/>
              </a:rPr>
              <a:t>    </a:t>
            </a:r>
            <a:r>
              <a:rPr lang="en-US" sz="700" b="0" i="0" u="none" strike="noStrike" baseline="0" dirty="0">
                <a:solidFill>
                  <a:srgbClr val="000000"/>
                </a:solidFill>
                <a:latin typeface="CMSS8"/>
              </a:rPr>
              <a:t>picture = event[’data’]</a:t>
            </a:r>
          </a:p>
          <a:p>
            <a:pPr marL="0" marR="0" indent="0" algn="l" rtl="0">
              <a:spcAft>
                <a:spcPts val="0"/>
              </a:spcAft>
              <a:buNone/>
            </a:pPr>
            <a:r>
              <a:rPr lang="en-US" sz="700" b="0" i="0" u="none" strike="noStrike" baseline="0" dirty="0">
                <a:solidFill>
                  <a:srgbClr val="000000"/>
                </a:solidFill>
                <a:latin typeface="CMSS8"/>
              </a:rPr>
              <a:t>    </a:t>
            </a:r>
            <a:r>
              <a:rPr lang="en-US" sz="700" b="0" i="0" u="none" strike="noStrike" baseline="0" dirty="0" err="1">
                <a:solidFill>
                  <a:srgbClr val="000000"/>
                </a:solidFill>
                <a:latin typeface="CMSS8"/>
              </a:rPr>
              <a:t>prediction_output</a:t>
            </a:r>
            <a:r>
              <a:rPr lang="en-US" sz="700" b="0" i="0" u="none" strike="noStrike" baseline="0" dirty="0">
                <a:solidFill>
                  <a:srgbClr val="000000"/>
                </a:solidFill>
                <a:latin typeface="CMSS8"/>
              </a:rPr>
              <a:t> = </a:t>
            </a:r>
            <a:r>
              <a:rPr lang="en-US" sz="700" b="0" i="0" u="none" strike="noStrike" baseline="0" dirty="0" err="1">
                <a:solidFill>
                  <a:srgbClr val="000000"/>
                </a:solidFill>
                <a:latin typeface="CMSS8"/>
              </a:rPr>
              <a:t>run_inference_on_image</a:t>
            </a:r>
            <a:r>
              <a:rPr lang="en-US" sz="700" b="0" i="0" u="none" strike="noStrike" baseline="0" dirty="0">
                <a:solidFill>
                  <a:srgbClr val="000000"/>
                </a:solidFill>
                <a:latin typeface="CMSS8"/>
              </a:rPr>
              <a:t>(picture) </a:t>
            </a:r>
          </a:p>
          <a:p>
            <a:pPr marL="0" marR="0" indent="0" algn="l" rtl="0">
              <a:spcAft>
                <a:spcPts val="0"/>
              </a:spcAft>
              <a:buNone/>
            </a:pPr>
            <a:r>
              <a:rPr lang="en-US" sz="700" dirty="0">
                <a:solidFill>
                  <a:srgbClr val="000000"/>
                </a:solidFill>
                <a:latin typeface="CMSS8"/>
              </a:rPr>
              <a:t> </a:t>
            </a:r>
            <a:r>
              <a:rPr lang="en-US" sz="700" b="0" i="0" u="none" strike="noStrike" baseline="0" dirty="0">
                <a:solidFill>
                  <a:srgbClr val="000000"/>
                </a:solidFill>
                <a:latin typeface="CMSS8"/>
              </a:rPr>
              <a:t>   </a:t>
            </a:r>
            <a:r>
              <a:rPr lang="en-US" sz="700" b="1" i="0" u="none" strike="noStrike" baseline="0" dirty="0">
                <a:solidFill>
                  <a:srgbClr val="000000"/>
                </a:solidFill>
                <a:latin typeface="CMSS8"/>
              </a:rPr>
              <a:t>return </a:t>
            </a:r>
            <a:r>
              <a:rPr lang="en-US" sz="700" b="0" i="0" u="none" strike="noStrike" baseline="0" dirty="0" err="1">
                <a:solidFill>
                  <a:srgbClr val="000000"/>
                </a:solidFill>
                <a:latin typeface="CMSS8"/>
              </a:rPr>
              <a:t>prediction_output</a:t>
            </a:r>
            <a:r>
              <a:rPr lang="en-US" sz="700" b="0" i="0" u="none" strike="noStrike" baseline="0" dirty="0">
                <a:solidFill>
                  <a:srgbClr val="000000"/>
                </a:solidFill>
                <a:latin typeface="CMSS8"/>
              </a:rPr>
              <a:t> </a:t>
            </a:r>
            <a:endParaRPr lang="en-US" sz="700" b="0" i="0" u="none" strike="noStrike" baseline="0" dirty="0">
              <a:solidFill>
                <a:srgbClr val="FFFFFF"/>
              </a:solidFill>
              <a:latin typeface="CMSS8"/>
            </a:endParaRPr>
          </a:p>
        </p:txBody>
      </p:sp>
      <p:cxnSp>
        <p:nvCxnSpPr>
          <p:cNvPr id="8" name="Connector: Curved 7">
            <a:extLst>
              <a:ext uri="{FF2B5EF4-FFF2-40B4-BE49-F238E27FC236}">
                <a16:creationId xmlns:a16="http://schemas.microsoft.com/office/drawing/2014/main" id="{AA4DDA7F-92F8-4EAE-9741-049232F08537}"/>
              </a:ext>
            </a:extLst>
          </p:cNvPr>
          <p:cNvCxnSpPr>
            <a:cxnSpLocks/>
            <a:stCxn id="7" idx="3"/>
            <a:endCxn id="6" idx="3"/>
          </p:cNvCxnSpPr>
          <p:nvPr/>
        </p:nvCxnSpPr>
        <p:spPr>
          <a:xfrm flipV="1">
            <a:off x="2747585" y="1120190"/>
            <a:ext cx="4267365" cy="1033308"/>
          </a:xfrm>
          <a:prstGeom prst="curvedConnector4">
            <a:avLst>
              <a:gd name="adj1" fmla="val 28252"/>
              <a:gd name="adj2" fmla="val 138737"/>
            </a:avLst>
          </a:prstGeom>
          <a:ln>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76C2A591-001D-4F30-A97A-0E6B29B49C30}"/>
              </a:ext>
            </a:extLst>
          </p:cNvPr>
          <p:cNvSpPr txBox="1"/>
          <p:nvPr/>
        </p:nvSpPr>
        <p:spPr>
          <a:xfrm>
            <a:off x="275871" y="3145809"/>
            <a:ext cx="3001143" cy="307777"/>
          </a:xfrm>
          <a:prstGeom prst="rect">
            <a:avLst/>
          </a:prstGeom>
          <a:noFill/>
        </p:spPr>
        <p:txBody>
          <a:bodyPr wrap="none" rtlCol="0">
            <a:spAutoFit/>
          </a:bodyPr>
          <a:lstStyle/>
          <a:p>
            <a:r>
              <a:rPr lang="en-US" sz="1400" b="0" i="0" u="none" strike="noStrike" dirty="0"/>
              <a:t>HTTP-based invocation, with inputs</a:t>
            </a:r>
          </a:p>
        </p:txBody>
      </p:sp>
      <p:sp>
        <p:nvSpPr>
          <p:cNvPr id="10" name="TextBox 9">
            <a:extLst>
              <a:ext uri="{FF2B5EF4-FFF2-40B4-BE49-F238E27FC236}">
                <a16:creationId xmlns:a16="http://schemas.microsoft.com/office/drawing/2014/main" id="{275BB3FA-C382-47D0-AF46-2A43E2C82D55}"/>
              </a:ext>
            </a:extLst>
          </p:cNvPr>
          <p:cNvSpPr txBox="1"/>
          <p:nvPr/>
        </p:nvSpPr>
        <p:spPr>
          <a:xfrm>
            <a:off x="275871" y="3515141"/>
            <a:ext cx="3557833" cy="276999"/>
          </a:xfrm>
          <a:prstGeom prst="rect">
            <a:avLst/>
          </a:prstGeom>
          <a:noFill/>
        </p:spPr>
        <p:txBody>
          <a:bodyPr wrap="none" rtlCol="0">
            <a:spAutoFit/>
          </a:bodyPr>
          <a:lstStyle/>
          <a:p>
            <a:r>
              <a:rPr lang="en-US" sz="1200" b="0" i="0" u="none" strike="noStrike" dirty="0"/>
              <a:t>PUT https://faas.com/img_recogn?input=face.png</a:t>
            </a:r>
          </a:p>
        </p:txBody>
      </p:sp>
      <p:pic>
        <p:nvPicPr>
          <p:cNvPr id="11" name="Graphic 10" descr="Office worker female outline">
            <a:extLst>
              <a:ext uri="{FF2B5EF4-FFF2-40B4-BE49-F238E27FC236}">
                <a16:creationId xmlns:a16="http://schemas.microsoft.com/office/drawing/2014/main" id="{7F861DE0-8646-4D12-AE4C-43E9354703F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24679" y="2731563"/>
            <a:ext cx="914400" cy="914400"/>
          </a:xfrm>
          <a:prstGeom prst="rect">
            <a:avLst/>
          </a:prstGeom>
        </p:spPr>
      </p:pic>
      <p:cxnSp>
        <p:nvCxnSpPr>
          <p:cNvPr id="12" name="Straight Arrow Connector 11">
            <a:extLst>
              <a:ext uri="{FF2B5EF4-FFF2-40B4-BE49-F238E27FC236}">
                <a16:creationId xmlns:a16="http://schemas.microsoft.com/office/drawing/2014/main" id="{EDA9BD8C-115F-459C-9F6C-2D31BF05BE3A}"/>
              </a:ext>
            </a:extLst>
          </p:cNvPr>
          <p:cNvCxnSpPr>
            <a:stCxn id="10" idx="3"/>
            <a:endCxn id="6" idx="2"/>
          </p:cNvCxnSpPr>
          <p:nvPr/>
        </p:nvCxnSpPr>
        <p:spPr>
          <a:xfrm flipV="1">
            <a:off x="3833704" y="2449773"/>
            <a:ext cx="1336665" cy="1203868"/>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3" name="Connector: Elbow 12">
            <a:extLst>
              <a:ext uri="{FF2B5EF4-FFF2-40B4-BE49-F238E27FC236}">
                <a16:creationId xmlns:a16="http://schemas.microsoft.com/office/drawing/2014/main" id="{9F818867-F3B7-4AF2-9531-00BB03B07456}"/>
              </a:ext>
            </a:extLst>
          </p:cNvPr>
          <p:cNvCxnSpPr>
            <a:stCxn id="6" idx="1"/>
            <a:endCxn id="10" idx="2"/>
          </p:cNvCxnSpPr>
          <p:nvPr/>
        </p:nvCxnSpPr>
        <p:spPr>
          <a:xfrm rot="5400000" flipH="1">
            <a:off x="4457024" y="1389904"/>
            <a:ext cx="155690" cy="4960162"/>
          </a:xfrm>
          <a:prstGeom prst="bentConnector3">
            <a:avLst>
              <a:gd name="adj1" fmla="val -148884"/>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18" name="Group 17">
            <a:extLst>
              <a:ext uri="{FF2B5EF4-FFF2-40B4-BE49-F238E27FC236}">
                <a16:creationId xmlns:a16="http://schemas.microsoft.com/office/drawing/2014/main" id="{396091F1-B757-4A2E-B521-221DB31B01CC}"/>
              </a:ext>
            </a:extLst>
          </p:cNvPr>
          <p:cNvGrpSpPr/>
          <p:nvPr/>
        </p:nvGrpSpPr>
        <p:grpSpPr>
          <a:xfrm>
            <a:off x="7014950" y="3828198"/>
            <a:ext cx="914400" cy="914400"/>
            <a:chOff x="4114800" y="4205567"/>
            <a:chExt cx="914400" cy="914400"/>
          </a:xfrm>
        </p:grpSpPr>
        <p:pic>
          <p:nvPicPr>
            <p:cNvPr id="14" name="Graphic 13" descr="Office worker female outline">
              <a:extLst>
                <a:ext uri="{FF2B5EF4-FFF2-40B4-BE49-F238E27FC236}">
                  <a16:creationId xmlns:a16="http://schemas.microsoft.com/office/drawing/2014/main" id="{BBE3B640-2D8E-4711-A468-004C137E13D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114800" y="4205567"/>
              <a:ext cx="914400" cy="914400"/>
            </a:xfrm>
            <a:prstGeom prst="rect">
              <a:avLst/>
            </a:prstGeom>
          </p:spPr>
        </p:pic>
        <p:sp>
          <p:nvSpPr>
            <p:cNvPr id="15" name="Rectangle 14">
              <a:extLst>
                <a:ext uri="{FF2B5EF4-FFF2-40B4-BE49-F238E27FC236}">
                  <a16:creationId xmlns:a16="http://schemas.microsoft.com/office/drawing/2014/main" id="{123C4B37-4093-43A6-9CEF-FBEC2CDC716A}"/>
                </a:ext>
              </a:extLst>
            </p:cNvPr>
            <p:cNvSpPr/>
            <p:nvPr/>
          </p:nvSpPr>
          <p:spPr>
            <a:xfrm>
              <a:off x="4299045" y="4224830"/>
              <a:ext cx="529827" cy="517768"/>
            </a:xfrm>
            <a:prstGeom prst="rect">
              <a:avLst/>
            </a:prstGeom>
            <a:noFill/>
            <a:ln w="28575"/>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grpSp>
      <p:sp>
        <p:nvSpPr>
          <p:cNvPr id="16" name="TextBox 15">
            <a:extLst>
              <a:ext uri="{FF2B5EF4-FFF2-40B4-BE49-F238E27FC236}">
                <a16:creationId xmlns:a16="http://schemas.microsoft.com/office/drawing/2014/main" id="{BE79ABAA-1999-4DB0-B631-636FF99D9CAC}"/>
              </a:ext>
            </a:extLst>
          </p:cNvPr>
          <p:cNvSpPr txBox="1"/>
          <p:nvPr/>
        </p:nvSpPr>
        <p:spPr>
          <a:xfrm>
            <a:off x="4702663" y="4384247"/>
            <a:ext cx="2472152" cy="307777"/>
          </a:xfrm>
          <a:prstGeom prst="rect">
            <a:avLst/>
          </a:prstGeom>
          <a:noFill/>
        </p:spPr>
        <p:txBody>
          <a:bodyPr wrap="none" rtlCol="0">
            <a:spAutoFit/>
          </a:bodyPr>
          <a:lstStyle/>
          <a:p>
            <a:r>
              <a:rPr lang="en-US" sz="1400" b="0" i="0" u="none" strike="noStrike" dirty="0"/>
              <a:t>Provider returns code results</a:t>
            </a:r>
          </a:p>
        </p:txBody>
      </p:sp>
      <p:sp>
        <p:nvSpPr>
          <p:cNvPr id="17" name="TextBox 16">
            <a:extLst>
              <a:ext uri="{FF2B5EF4-FFF2-40B4-BE49-F238E27FC236}">
                <a16:creationId xmlns:a16="http://schemas.microsoft.com/office/drawing/2014/main" id="{AC638746-8E31-41DA-A836-DD642EC5A444}"/>
              </a:ext>
            </a:extLst>
          </p:cNvPr>
          <p:cNvSpPr txBox="1"/>
          <p:nvPr/>
        </p:nvSpPr>
        <p:spPr>
          <a:xfrm>
            <a:off x="1506928" y="1404941"/>
            <a:ext cx="1459054" cy="307777"/>
          </a:xfrm>
          <a:prstGeom prst="rect">
            <a:avLst/>
          </a:prstGeom>
          <a:noFill/>
        </p:spPr>
        <p:txBody>
          <a:bodyPr wrap="none" rtlCol="0">
            <a:spAutoFit/>
          </a:bodyPr>
          <a:lstStyle/>
          <a:p>
            <a:r>
              <a:rPr lang="en-US" sz="1400" b="0" i="0" u="none" strike="noStrike" dirty="0">
                <a:latin typeface="Liberation Sans"/>
              </a:rPr>
              <a:t>Small codebase</a:t>
            </a:r>
            <a:endParaRPr lang="en-US" sz="1400" b="0" i="0" u="none" strike="noStrike" dirty="0">
              <a:latin typeface="Lohit Devanagari"/>
            </a:endParaRPr>
          </a:p>
        </p:txBody>
      </p:sp>
      <p:sp>
        <p:nvSpPr>
          <p:cNvPr id="19" name="TextBox 18">
            <a:extLst>
              <a:ext uri="{FF2B5EF4-FFF2-40B4-BE49-F238E27FC236}">
                <a16:creationId xmlns:a16="http://schemas.microsoft.com/office/drawing/2014/main" id="{D0DEABC6-3172-4A31-B916-64D25D0CB413}"/>
              </a:ext>
            </a:extLst>
          </p:cNvPr>
          <p:cNvSpPr txBox="1"/>
          <p:nvPr/>
        </p:nvSpPr>
        <p:spPr>
          <a:xfrm>
            <a:off x="4310045" y="465939"/>
            <a:ext cx="2222083" cy="276999"/>
          </a:xfrm>
          <a:prstGeom prst="rect">
            <a:avLst/>
          </a:prstGeom>
          <a:noFill/>
        </p:spPr>
        <p:txBody>
          <a:bodyPr wrap="none" rtlCol="0">
            <a:spAutoFit/>
          </a:bodyPr>
          <a:lstStyle/>
          <a:p>
            <a:r>
              <a:rPr lang="en-US" sz="1200"/>
              <a:t>Source code given to provider</a:t>
            </a:r>
          </a:p>
        </p:txBody>
      </p:sp>
      <p:pic>
        <p:nvPicPr>
          <p:cNvPr id="20" name="Picture 19" descr="A yellow lightning bolt with blue rectangles&#10;&#10;Description automatically generated">
            <a:extLst>
              <a:ext uri="{FF2B5EF4-FFF2-40B4-BE49-F238E27FC236}">
                <a16:creationId xmlns:a16="http://schemas.microsoft.com/office/drawing/2014/main" id="{A7525289-EA1B-6EBF-D5F9-4FE2F52A8E21}"/>
              </a:ext>
            </a:extLst>
          </p:cNvPr>
          <p:cNvPicPr>
            <a:picLocks noChangeAspect="1"/>
          </p:cNvPicPr>
          <p:nvPr/>
        </p:nvPicPr>
        <p:blipFill>
          <a:blip r:embed="rId5"/>
          <a:stretch>
            <a:fillRect/>
          </a:stretch>
        </p:blipFill>
        <p:spPr>
          <a:xfrm>
            <a:off x="5748709" y="2689210"/>
            <a:ext cx="701639" cy="650325"/>
          </a:xfrm>
          <a:prstGeom prst="rect">
            <a:avLst/>
          </a:prstGeom>
        </p:spPr>
      </p:pic>
      <p:pic>
        <p:nvPicPr>
          <p:cNvPr id="22" name="Picture 21" descr="An orange logo with white background&#10;&#10;Description automatically generated">
            <a:extLst>
              <a:ext uri="{FF2B5EF4-FFF2-40B4-BE49-F238E27FC236}">
                <a16:creationId xmlns:a16="http://schemas.microsoft.com/office/drawing/2014/main" id="{4F098548-D727-C3C6-9FDD-EA923662D50F}"/>
              </a:ext>
            </a:extLst>
          </p:cNvPr>
          <p:cNvPicPr>
            <a:picLocks noChangeAspect="1"/>
          </p:cNvPicPr>
          <p:nvPr/>
        </p:nvPicPr>
        <p:blipFill>
          <a:blip r:embed="rId6"/>
          <a:stretch>
            <a:fillRect/>
          </a:stretch>
        </p:blipFill>
        <p:spPr>
          <a:xfrm>
            <a:off x="6887887" y="2829210"/>
            <a:ext cx="573857" cy="593228"/>
          </a:xfrm>
          <a:prstGeom prst="rect">
            <a:avLst/>
          </a:prstGeom>
        </p:spPr>
      </p:pic>
      <p:pic>
        <p:nvPicPr>
          <p:cNvPr id="24" name="Picture 23" descr="A blue hexagon with white text&#10;&#10;Description automatically generated">
            <a:extLst>
              <a:ext uri="{FF2B5EF4-FFF2-40B4-BE49-F238E27FC236}">
                <a16:creationId xmlns:a16="http://schemas.microsoft.com/office/drawing/2014/main" id="{0883ABE2-7519-AE1E-0266-DDE43F383EB8}"/>
              </a:ext>
            </a:extLst>
          </p:cNvPr>
          <p:cNvPicPr>
            <a:picLocks noChangeAspect="1"/>
          </p:cNvPicPr>
          <p:nvPr/>
        </p:nvPicPr>
        <p:blipFill>
          <a:blip r:embed="rId7"/>
          <a:stretch>
            <a:fillRect/>
          </a:stretch>
        </p:blipFill>
        <p:spPr>
          <a:xfrm>
            <a:off x="7581638" y="1635881"/>
            <a:ext cx="897726" cy="897726"/>
          </a:xfrm>
          <a:prstGeom prst="rect">
            <a:avLst/>
          </a:prstGeom>
        </p:spPr>
      </p:pic>
    </p:spTree>
    <p:extLst>
      <p:ext uri="{BB962C8B-B14F-4D97-AF65-F5344CB8AC3E}">
        <p14:creationId xmlns:p14="http://schemas.microsoft.com/office/powerpoint/2010/main" val="132084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0" grpId="0"/>
      <p:bldP spid="16" grpId="0"/>
      <p:bldP spid="19"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C42AEBF5-DFFD-48A1-0036-029E496B0746}"/>
              </a:ext>
            </a:extLst>
          </p:cNvPr>
          <p:cNvSpPr/>
          <p:nvPr/>
        </p:nvSpPr>
        <p:spPr>
          <a:xfrm>
            <a:off x="6747785" y="1456897"/>
            <a:ext cx="623147" cy="1373613"/>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B4C7C78A-E32B-1E2A-21C8-60FFFF20E0FE}"/>
              </a:ext>
            </a:extLst>
          </p:cNvPr>
          <p:cNvSpPr/>
          <p:nvPr/>
        </p:nvSpPr>
        <p:spPr>
          <a:xfrm>
            <a:off x="5427212" y="1458848"/>
            <a:ext cx="623147" cy="1373613"/>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C7A216-AB23-2534-A97A-E26338A8F699}"/>
              </a:ext>
            </a:extLst>
          </p:cNvPr>
          <p:cNvSpPr>
            <a:spLocks noGrp="1"/>
          </p:cNvSpPr>
          <p:nvPr>
            <p:ph type="ctrTitle"/>
          </p:nvPr>
        </p:nvSpPr>
        <p:spPr/>
        <p:txBody>
          <a:bodyPr/>
          <a:lstStyle/>
          <a:p>
            <a:r>
              <a:rPr lang="en-US" dirty="0"/>
              <a:t>MQFQ-Sticky: Concurrency</a:t>
            </a:r>
          </a:p>
        </p:txBody>
      </p:sp>
      <p:sp>
        <p:nvSpPr>
          <p:cNvPr id="3" name="Text Placeholder 2">
            <a:extLst>
              <a:ext uri="{FF2B5EF4-FFF2-40B4-BE49-F238E27FC236}">
                <a16:creationId xmlns:a16="http://schemas.microsoft.com/office/drawing/2014/main" id="{2E680F5F-84F4-9CC6-D585-8017CB11E283}"/>
              </a:ext>
            </a:extLst>
          </p:cNvPr>
          <p:cNvSpPr>
            <a:spLocks noGrp="1"/>
          </p:cNvSpPr>
          <p:nvPr>
            <p:ph type="body" sz="quarter" idx="10"/>
          </p:nvPr>
        </p:nvSpPr>
        <p:spPr>
          <a:xfrm>
            <a:off x="4833756" y="295589"/>
            <a:ext cx="3700462" cy="252412"/>
          </a:xfrm>
        </p:spPr>
        <p:txBody>
          <a:bodyPr/>
          <a:lstStyle/>
          <a:p>
            <a:r>
              <a:rPr lang="en-US" dirty="0"/>
              <a:t>Adapting MQFQ for GPU</a:t>
            </a:r>
          </a:p>
        </p:txBody>
      </p:sp>
      <p:sp>
        <p:nvSpPr>
          <p:cNvPr id="4" name="Content Placeholder 3">
            <a:extLst>
              <a:ext uri="{FF2B5EF4-FFF2-40B4-BE49-F238E27FC236}">
                <a16:creationId xmlns:a16="http://schemas.microsoft.com/office/drawing/2014/main" id="{1917EBC0-0A9A-BBCC-1AF5-5B422C048F6F}"/>
              </a:ext>
            </a:extLst>
          </p:cNvPr>
          <p:cNvSpPr>
            <a:spLocks noGrp="1"/>
          </p:cNvSpPr>
          <p:nvPr>
            <p:ph idx="1"/>
          </p:nvPr>
        </p:nvSpPr>
        <p:spPr>
          <a:xfrm>
            <a:off x="160388" y="1629403"/>
            <a:ext cx="8015594" cy="2810633"/>
          </a:xfrm>
        </p:spPr>
        <p:txBody>
          <a:bodyPr/>
          <a:lstStyle/>
          <a:p>
            <a:pPr>
              <a:spcAft>
                <a:spcPts val="600"/>
              </a:spcAft>
            </a:pPr>
            <a:r>
              <a:rPr lang="en-US" dirty="0"/>
              <a:t>GPU concurrency is limited</a:t>
            </a:r>
          </a:p>
          <a:p>
            <a:pPr>
              <a:spcAft>
                <a:spcPts val="600"/>
              </a:spcAft>
            </a:pPr>
            <a:r>
              <a:rPr lang="en-US" dirty="0"/>
              <a:t>Functions are different sizes</a:t>
            </a:r>
          </a:p>
          <a:p>
            <a:pPr>
              <a:spcAft>
                <a:spcPts val="600"/>
              </a:spcAft>
            </a:pPr>
            <a:r>
              <a:rPr lang="en-US" dirty="0"/>
              <a:t>Cannot easily predict usage of invocations</a:t>
            </a:r>
          </a:p>
          <a:p>
            <a:pPr>
              <a:spcAft>
                <a:spcPts val="600"/>
              </a:spcAft>
            </a:pPr>
            <a:r>
              <a:rPr lang="en-US" b="1" dirty="0"/>
              <a:t>Dynamic device concurrency</a:t>
            </a:r>
            <a:endParaRPr lang="en-US" dirty="0"/>
          </a:p>
          <a:p>
            <a:pPr lvl="1">
              <a:spcAft>
                <a:spcPts val="600"/>
              </a:spcAft>
            </a:pPr>
            <a:r>
              <a:rPr lang="en-US" dirty="0"/>
              <a:t>Actively monitor GPU utilization</a:t>
            </a:r>
          </a:p>
          <a:p>
            <a:pPr lvl="1">
              <a:spcAft>
                <a:spcPts val="600"/>
              </a:spcAft>
            </a:pPr>
            <a:r>
              <a:rPr lang="en-US" dirty="0"/>
              <a:t>Adjust concurrency when there is room on device</a:t>
            </a:r>
          </a:p>
        </p:txBody>
      </p:sp>
      <p:sp>
        <p:nvSpPr>
          <p:cNvPr id="5" name="Slide Number Placeholder 4">
            <a:extLst>
              <a:ext uri="{FF2B5EF4-FFF2-40B4-BE49-F238E27FC236}">
                <a16:creationId xmlns:a16="http://schemas.microsoft.com/office/drawing/2014/main" id="{7F9D2A6A-ED2D-26DA-D2A7-780DC0483E79}"/>
              </a:ext>
            </a:extLst>
          </p:cNvPr>
          <p:cNvSpPr>
            <a:spLocks noGrp="1"/>
          </p:cNvSpPr>
          <p:nvPr>
            <p:ph type="sldNum" sz="quarter" idx="4"/>
          </p:nvPr>
        </p:nvSpPr>
        <p:spPr/>
        <p:txBody>
          <a:bodyPr/>
          <a:lstStyle/>
          <a:p>
            <a:pPr algn="l"/>
            <a:fld id="{DFAB4A35-254A-4129-B508-C0D4E219414D}" type="slidenum">
              <a:rPr lang="en-US" smtClean="0"/>
              <a:pPr algn="l"/>
              <a:t>40</a:t>
            </a:fld>
            <a:endParaRPr lang="en-US"/>
          </a:p>
        </p:txBody>
      </p:sp>
      <p:sp>
        <p:nvSpPr>
          <p:cNvPr id="6" name="Rectangle 5">
            <a:extLst>
              <a:ext uri="{FF2B5EF4-FFF2-40B4-BE49-F238E27FC236}">
                <a16:creationId xmlns:a16="http://schemas.microsoft.com/office/drawing/2014/main" id="{F78FFD9F-3ECE-785A-2A74-9B29629873DA}"/>
              </a:ext>
            </a:extLst>
          </p:cNvPr>
          <p:cNvSpPr/>
          <p:nvPr/>
        </p:nvSpPr>
        <p:spPr>
          <a:xfrm>
            <a:off x="6083940" y="1458848"/>
            <a:ext cx="623147" cy="1373613"/>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AE7B58F-859B-3639-6533-44DE4E76516B}"/>
              </a:ext>
            </a:extLst>
          </p:cNvPr>
          <p:cNvSpPr/>
          <p:nvPr/>
        </p:nvSpPr>
        <p:spPr>
          <a:xfrm>
            <a:off x="6180310" y="2052879"/>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grpSp>
        <p:nvGrpSpPr>
          <p:cNvPr id="10" name="Group 9">
            <a:extLst>
              <a:ext uri="{FF2B5EF4-FFF2-40B4-BE49-F238E27FC236}">
                <a16:creationId xmlns:a16="http://schemas.microsoft.com/office/drawing/2014/main" id="{F31055B1-C211-4B43-1A8A-DEA16BC85AC3}"/>
              </a:ext>
            </a:extLst>
          </p:cNvPr>
          <p:cNvGrpSpPr/>
          <p:nvPr/>
        </p:nvGrpSpPr>
        <p:grpSpPr>
          <a:xfrm>
            <a:off x="5383882" y="2915788"/>
            <a:ext cx="2025771" cy="528319"/>
            <a:chOff x="1037649" y="3520393"/>
            <a:chExt cx="2661920" cy="528319"/>
          </a:xfrm>
        </p:grpSpPr>
        <p:sp>
          <p:nvSpPr>
            <p:cNvPr id="11" name="Trapezoid 10">
              <a:extLst>
                <a:ext uri="{FF2B5EF4-FFF2-40B4-BE49-F238E27FC236}">
                  <a16:creationId xmlns:a16="http://schemas.microsoft.com/office/drawing/2014/main" id="{E026005A-63EA-132F-30AF-022E5B170158}"/>
                </a:ext>
              </a:extLst>
            </p:cNvPr>
            <p:cNvSpPr/>
            <p:nvPr/>
          </p:nvSpPr>
          <p:spPr>
            <a:xfrm flipV="1">
              <a:off x="1037649" y="3520393"/>
              <a:ext cx="2661920" cy="528319"/>
            </a:xfrm>
            <a:prstGeom prst="trapezoid">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7F132D57-B191-2839-63AA-430814FE182F}"/>
                </a:ext>
              </a:extLst>
            </p:cNvPr>
            <p:cNvSpPr txBox="1"/>
            <p:nvPr/>
          </p:nvSpPr>
          <p:spPr>
            <a:xfrm>
              <a:off x="1805567" y="3598660"/>
              <a:ext cx="877162" cy="369332"/>
            </a:xfrm>
            <a:prstGeom prst="rect">
              <a:avLst/>
            </a:prstGeom>
            <a:noFill/>
            <a:effectLst/>
          </p:spPr>
          <p:txBody>
            <a:bodyPr wrap="none" rtlCol="0">
              <a:spAutoFit/>
            </a:bodyPr>
            <a:lstStyle/>
            <a:p>
              <a:r>
                <a:rPr lang="en-US" dirty="0">
                  <a:solidFill>
                    <a:schemeClr val="bg1"/>
                  </a:solidFill>
                </a:rPr>
                <a:t>Queue</a:t>
              </a:r>
            </a:p>
          </p:txBody>
        </p:sp>
      </p:grpSp>
      <p:sp>
        <p:nvSpPr>
          <p:cNvPr id="13" name="Cylinder 12">
            <a:extLst>
              <a:ext uri="{FF2B5EF4-FFF2-40B4-BE49-F238E27FC236}">
                <a16:creationId xmlns:a16="http://schemas.microsoft.com/office/drawing/2014/main" id="{C9F896A6-DCD8-8D67-7392-7B4C125989C9}"/>
              </a:ext>
            </a:extLst>
          </p:cNvPr>
          <p:cNvSpPr/>
          <p:nvPr/>
        </p:nvSpPr>
        <p:spPr>
          <a:xfrm>
            <a:off x="8008252" y="1757359"/>
            <a:ext cx="975360" cy="2554722"/>
          </a:xfrm>
          <a:prstGeom prst="can">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GPU</a:t>
            </a:r>
          </a:p>
        </p:txBody>
      </p:sp>
      <p:sp>
        <p:nvSpPr>
          <p:cNvPr id="16" name="Rectangle 15">
            <a:extLst>
              <a:ext uri="{FF2B5EF4-FFF2-40B4-BE49-F238E27FC236}">
                <a16:creationId xmlns:a16="http://schemas.microsoft.com/office/drawing/2014/main" id="{0D4E1FD3-AC65-84F6-864B-8D1AFDA4D3D5}"/>
              </a:ext>
            </a:extLst>
          </p:cNvPr>
          <p:cNvSpPr/>
          <p:nvPr/>
        </p:nvSpPr>
        <p:spPr>
          <a:xfrm>
            <a:off x="6831605" y="2333009"/>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2</a:t>
            </a:r>
          </a:p>
        </p:txBody>
      </p:sp>
      <p:sp>
        <p:nvSpPr>
          <p:cNvPr id="18" name="Rectangle 17">
            <a:extLst>
              <a:ext uri="{FF2B5EF4-FFF2-40B4-BE49-F238E27FC236}">
                <a16:creationId xmlns:a16="http://schemas.microsoft.com/office/drawing/2014/main" id="{F9C64814-62CD-70A3-13FA-0BAF175BA852}"/>
              </a:ext>
            </a:extLst>
          </p:cNvPr>
          <p:cNvSpPr/>
          <p:nvPr/>
        </p:nvSpPr>
        <p:spPr>
          <a:xfrm>
            <a:off x="6180310" y="1724372"/>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cxnSp>
        <p:nvCxnSpPr>
          <p:cNvPr id="25" name="Connector: Elbow 24">
            <a:extLst>
              <a:ext uri="{FF2B5EF4-FFF2-40B4-BE49-F238E27FC236}">
                <a16:creationId xmlns:a16="http://schemas.microsoft.com/office/drawing/2014/main" id="{29661BF7-C492-291E-4A33-06782DF8766E}"/>
              </a:ext>
            </a:extLst>
          </p:cNvPr>
          <p:cNvCxnSpPr>
            <a:cxnSpLocks/>
            <a:stCxn id="11" idx="3"/>
            <a:endCxn id="13" idx="2"/>
          </p:cNvCxnSpPr>
          <p:nvPr/>
        </p:nvCxnSpPr>
        <p:spPr>
          <a:xfrm flipV="1">
            <a:off x="7343613" y="3034720"/>
            <a:ext cx="664639" cy="145227"/>
          </a:xfrm>
          <a:prstGeom prst="bentConnector3">
            <a:avLst>
              <a:gd name="adj1" fmla="val 50000"/>
            </a:avLst>
          </a:prstGeom>
          <a:ln>
            <a:solidFill>
              <a:srgbClr val="FF0000"/>
            </a:solidFill>
            <a:headEnd type="triangle"/>
            <a:tailEnd type="triangle"/>
          </a:ln>
          <a:effectLst/>
        </p:spPr>
        <p:style>
          <a:lnRef idx="2">
            <a:schemeClr val="accent2"/>
          </a:lnRef>
          <a:fillRef idx="0">
            <a:schemeClr val="accent2"/>
          </a:fillRef>
          <a:effectRef idx="1">
            <a:schemeClr val="accent2"/>
          </a:effectRef>
          <a:fontRef idx="minor">
            <a:schemeClr val="tx1"/>
          </a:fontRef>
        </p:style>
      </p:cxnSp>
      <p:sp>
        <p:nvSpPr>
          <p:cNvPr id="31" name="Rectangle 30">
            <a:extLst>
              <a:ext uri="{FF2B5EF4-FFF2-40B4-BE49-F238E27FC236}">
                <a16:creationId xmlns:a16="http://schemas.microsoft.com/office/drawing/2014/main" id="{CE63F641-B07B-C0F5-2486-D3C3C0635CA3}"/>
              </a:ext>
            </a:extLst>
          </p:cNvPr>
          <p:cNvSpPr/>
          <p:nvPr/>
        </p:nvSpPr>
        <p:spPr>
          <a:xfrm>
            <a:off x="5511032" y="2426739"/>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3</a:t>
            </a:r>
          </a:p>
        </p:txBody>
      </p:sp>
      <p:sp>
        <p:nvSpPr>
          <p:cNvPr id="9" name="Rectangle 8">
            <a:extLst>
              <a:ext uri="{FF2B5EF4-FFF2-40B4-BE49-F238E27FC236}">
                <a16:creationId xmlns:a16="http://schemas.microsoft.com/office/drawing/2014/main" id="{A4BF4E59-0C85-0C61-C493-676F8BA77F75}"/>
              </a:ext>
            </a:extLst>
          </p:cNvPr>
          <p:cNvSpPr/>
          <p:nvPr/>
        </p:nvSpPr>
        <p:spPr>
          <a:xfrm>
            <a:off x="6180310" y="2389805"/>
            <a:ext cx="455509" cy="328507"/>
          </a:xfrm>
          <a:prstGeom prst="rect">
            <a:avLst/>
          </a:prstGeom>
          <a:solidFill>
            <a:srgbClr val="FFFF00"/>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36" name="TextBox 35">
            <a:extLst>
              <a:ext uri="{FF2B5EF4-FFF2-40B4-BE49-F238E27FC236}">
                <a16:creationId xmlns:a16="http://schemas.microsoft.com/office/drawing/2014/main" id="{6B74ECD7-00D5-1E38-5DFB-DE89F3055F44}"/>
              </a:ext>
            </a:extLst>
          </p:cNvPr>
          <p:cNvSpPr txBox="1"/>
          <p:nvPr/>
        </p:nvSpPr>
        <p:spPr>
          <a:xfrm>
            <a:off x="1472283" y="3803251"/>
            <a:ext cx="3954929" cy="369332"/>
          </a:xfrm>
          <a:prstGeom prst="rect">
            <a:avLst/>
          </a:prstGeom>
          <a:noFill/>
        </p:spPr>
        <p:txBody>
          <a:bodyPr wrap="none" rtlCol="0">
            <a:spAutoFit/>
          </a:bodyPr>
          <a:lstStyle/>
          <a:p>
            <a:pPr>
              <a:spcAft>
                <a:spcPts val="600"/>
              </a:spcAft>
            </a:pPr>
            <a:r>
              <a:rPr lang="en-US" dirty="0">
                <a:solidFill>
                  <a:srgbClr val="FF0000"/>
                </a:solidFill>
              </a:rPr>
              <a:t>Prevents contention and interference</a:t>
            </a:r>
          </a:p>
        </p:txBody>
      </p:sp>
      <p:pic>
        <p:nvPicPr>
          <p:cNvPr id="14" name="Graphic 13" descr="Security camera with solid fill">
            <a:extLst>
              <a:ext uri="{FF2B5EF4-FFF2-40B4-BE49-F238E27FC236}">
                <a16:creationId xmlns:a16="http://schemas.microsoft.com/office/drawing/2014/main" id="{B6FAA792-E171-3195-5379-4D9E1FE8442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80352" y="2675046"/>
            <a:ext cx="457200" cy="457200"/>
          </a:xfrm>
          <a:prstGeom prst="rect">
            <a:avLst/>
          </a:prstGeom>
        </p:spPr>
      </p:pic>
    </p:spTree>
    <p:extLst>
      <p:ext uri="{BB962C8B-B14F-4D97-AF65-F5344CB8AC3E}">
        <p14:creationId xmlns:p14="http://schemas.microsoft.com/office/powerpoint/2010/main" val="335681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grpId="0" nodeType="clickEffect">
                                  <p:stCondLst>
                                    <p:cond delay="0"/>
                                  </p:stCondLst>
                                  <p:childTnLst>
                                    <p:animMotion origin="layout" path="M -0.00156 -0.00061 L 0.00487 0.11173 L 0.16511 0.18982 L 0.29844 0.1929 " pathEditMode="relative" ptsTypes="AAAA">
                                      <p:cBhvr>
                                        <p:cTn id="18" dur="2000" fill="hold"/>
                                        <p:tgtEl>
                                          <p:spTgt spid="31"/>
                                        </p:tgtEl>
                                        <p:attrNameLst>
                                          <p:attrName>ppt_x</p:attrName>
                                          <p:attrName>ppt_y</p:attrName>
                                        </p:attrNameLst>
                                      </p:cBhvr>
                                    </p:animMotion>
                                  </p:childTnLst>
                                </p:cTn>
                              </p:par>
                            </p:childTnLst>
                          </p:cTn>
                        </p:par>
                        <p:par>
                          <p:cTn id="19" fill="hold">
                            <p:stCondLst>
                              <p:cond delay="2000"/>
                            </p:stCondLst>
                            <p:childTnLst>
                              <p:par>
                                <p:cTn id="20" presetID="0" presetClass="path" presetSubtype="0" accel="50000" decel="50000" fill="hold" grpId="0" nodeType="afterEffect">
                                  <p:stCondLst>
                                    <p:cond delay="0"/>
                                  </p:stCondLst>
                                  <p:childTnLst>
                                    <p:animMotion origin="layout" path="M 0.00052 -0.00586 L 0.00296 0.13179 L 0.15573 -0.04321 " pathEditMode="relative" ptsTypes="AAA">
                                      <p:cBhvr>
                                        <p:cTn id="21" dur="2000" fill="hold"/>
                                        <p:tgtEl>
                                          <p:spTgt spid="16"/>
                                        </p:tgtEl>
                                        <p:attrNameLst>
                                          <p:attrName>ppt_x</p:attrName>
                                          <p:attrName>ppt_y</p:attrName>
                                        </p:attrNameLst>
                                      </p:cBhvr>
                                    </p:animMotion>
                                  </p:childTnLst>
                                </p:cTn>
                              </p:par>
                            </p:childTnLst>
                          </p:cTn>
                        </p:par>
                        <p:par>
                          <p:cTn id="22" fill="hold">
                            <p:stCondLst>
                              <p:cond delay="4000"/>
                            </p:stCondLst>
                            <p:childTnLst>
                              <p:par>
                                <p:cTn id="23" presetID="0" presetClass="path" presetSubtype="0" accel="50000" decel="50000" fill="hold" grpId="0" nodeType="afterEffect">
                                  <p:stCondLst>
                                    <p:cond delay="0"/>
                                  </p:stCondLst>
                                  <p:childTnLst>
                                    <p:animMotion origin="layout" path="M 0.00018 0.00247 L 0.00504 0.10771 L 0.22535 0.08302 " pathEditMode="relative" ptsTypes="AAA">
                                      <p:cBhvr>
                                        <p:cTn id="24" dur="2000" fill="hold"/>
                                        <p:tgtEl>
                                          <p:spTgt spid="9"/>
                                        </p:tgtEl>
                                        <p:attrNameLst>
                                          <p:attrName>ppt_x</p:attrName>
                                          <p:attrName>ppt_y</p:attrName>
                                        </p:attrNameLst>
                                      </p:cBhvr>
                                    </p:animMotion>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1" grpId="0" animBg="1"/>
      <p:bldP spid="9" grpId="0" animBg="1"/>
      <p:bldP spid="3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ECD5138-3494-F26A-1EDC-1413CC811405}"/>
              </a:ext>
            </a:extLst>
          </p:cNvPr>
          <p:cNvPicPr>
            <a:picLocks noChangeAspect="1"/>
          </p:cNvPicPr>
          <p:nvPr/>
        </p:nvPicPr>
        <p:blipFill>
          <a:blip r:embed="rId2"/>
          <a:stretch>
            <a:fillRect/>
          </a:stretch>
        </p:blipFill>
        <p:spPr>
          <a:xfrm rot="5400000">
            <a:off x="5672401" y="1320933"/>
            <a:ext cx="3710595" cy="2680860"/>
          </a:xfrm>
          <a:prstGeom prst="rect">
            <a:avLst/>
          </a:prstGeom>
        </p:spPr>
      </p:pic>
      <p:sp>
        <p:nvSpPr>
          <p:cNvPr id="2" name="Title 1">
            <a:extLst>
              <a:ext uri="{FF2B5EF4-FFF2-40B4-BE49-F238E27FC236}">
                <a16:creationId xmlns:a16="http://schemas.microsoft.com/office/drawing/2014/main" id="{F5DB1D09-6A6C-FEAC-0079-DEE00D37EB18}"/>
              </a:ext>
            </a:extLst>
          </p:cNvPr>
          <p:cNvSpPr>
            <a:spLocks noGrp="1"/>
          </p:cNvSpPr>
          <p:nvPr>
            <p:ph type="ctrTitle"/>
          </p:nvPr>
        </p:nvSpPr>
        <p:spPr/>
        <p:txBody>
          <a:bodyPr/>
          <a:lstStyle/>
          <a:p>
            <a:r>
              <a:rPr lang="en-US" dirty="0"/>
              <a:t>GPU Overcommitment</a:t>
            </a:r>
          </a:p>
        </p:txBody>
      </p:sp>
      <p:sp>
        <p:nvSpPr>
          <p:cNvPr id="3" name="Text Placeholder 2">
            <a:extLst>
              <a:ext uri="{FF2B5EF4-FFF2-40B4-BE49-F238E27FC236}">
                <a16:creationId xmlns:a16="http://schemas.microsoft.com/office/drawing/2014/main" id="{ED581FDC-6B9E-58B2-5A62-D743B81C4EA1}"/>
              </a:ext>
            </a:extLst>
          </p:cNvPr>
          <p:cNvSpPr>
            <a:spLocks noGrp="1"/>
          </p:cNvSpPr>
          <p:nvPr>
            <p:ph type="body" sz="quarter" idx="10"/>
          </p:nvPr>
        </p:nvSpPr>
        <p:spPr/>
        <p:txBody>
          <a:bodyPr/>
          <a:lstStyle/>
          <a:p>
            <a:r>
              <a:rPr lang="en-US" dirty="0"/>
              <a:t>Proactive Memory Management</a:t>
            </a:r>
          </a:p>
        </p:txBody>
      </p:sp>
      <p:sp>
        <p:nvSpPr>
          <p:cNvPr id="4" name="Content Placeholder 3">
            <a:extLst>
              <a:ext uri="{FF2B5EF4-FFF2-40B4-BE49-F238E27FC236}">
                <a16:creationId xmlns:a16="http://schemas.microsoft.com/office/drawing/2014/main" id="{B496CDE5-C5A2-900B-E1A9-DCBA6928D29B}"/>
              </a:ext>
            </a:extLst>
          </p:cNvPr>
          <p:cNvSpPr>
            <a:spLocks noGrp="1"/>
          </p:cNvSpPr>
          <p:nvPr>
            <p:ph idx="1"/>
          </p:nvPr>
        </p:nvSpPr>
        <p:spPr>
          <a:xfrm>
            <a:off x="275871" y="1120860"/>
            <a:ext cx="8015594" cy="3600845"/>
          </a:xfrm>
        </p:spPr>
        <p:txBody>
          <a:bodyPr>
            <a:normAutofit/>
          </a:bodyPr>
          <a:lstStyle/>
          <a:p>
            <a:pPr>
              <a:spcAft>
                <a:spcPts val="600"/>
              </a:spcAft>
            </a:pPr>
            <a:r>
              <a:rPr lang="en-US" dirty="0"/>
              <a:t>We need a way to have many containers on one device</a:t>
            </a:r>
          </a:p>
          <a:p>
            <a:pPr>
              <a:spcAft>
                <a:spcPts val="600"/>
              </a:spcAft>
            </a:pPr>
            <a:endParaRPr lang="en-US" dirty="0"/>
          </a:p>
          <a:p>
            <a:pPr>
              <a:spcAft>
                <a:spcPts val="600"/>
              </a:spcAft>
            </a:pPr>
            <a:endParaRPr lang="en-US" dirty="0"/>
          </a:p>
          <a:p>
            <a:pPr>
              <a:spcAft>
                <a:spcPts val="600"/>
              </a:spcAft>
            </a:pPr>
            <a:endParaRPr lang="en-US" dirty="0"/>
          </a:p>
          <a:p>
            <a:pPr>
              <a:spcAft>
                <a:spcPts val="600"/>
              </a:spcAft>
            </a:pPr>
            <a:endParaRPr lang="en-US" dirty="0"/>
          </a:p>
          <a:p>
            <a:pPr>
              <a:spcAft>
                <a:spcPts val="600"/>
              </a:spcAft>
            </a:pPr>
            <a:endParaRPr lang="en-US" dirty="0"/>
          </a:p>
          <a:p>
            <a:pPr>
              <a:spcAft>
                <a:spcPts val="600"/>
              </a:spcAft>
            </a:pPr>
            <a:r>
              <a:rPr lang="en-US" dirty="0"/>
              <a:t>Intercept driver memory allocation calls</a:t>
            </a:r>
          </a:p>
          <a:p>
            <a:pPr>
              <a:spcAft>
                <a:spcPts val="600"/>
              </a:spcAft>
            </a:pPr>
            <a:r>
              <a:rPr lang="en-US" dirty="0"/>
              <a:t>Convert them into virtual memory (CUDA UVM)</a:t>
            </a:r>
          </a:p>
          <a:p>
            <a:pPr lvl="1">
              <a:spcAft>
                <a:spcPts val="600"/>
              </a:spcAft>
            </a:pPr>
            <a:r>
              <a:rPr lang="en-US" dirty="0"/>
              <a:t>Driver can move memory device</a:t>
            </a:r>
            <a:r>
              <a:rPr lang="en-US" dirty="0">
                <a:sym typeface="Wingdings" panose="05000000000000000000" pitchFamily="2" charset="2"/>
              </a:rPr>
              <a:t></a:t>
            </a:r>
            <a:r>
              <a:rPr lang="en-US" dirty="0"/>
              <a:t>host</a:t>
            </a:r>
          </a:p>
          <a:p>
            <a:pPr>
              <a:spcAft>
                <a:spcPts val="600"/>
              </a:spcAft>
            </a:pPr>
            <a:r>
              <a:rPr lang="en-US" dirty="0"/>
              <a:t>We are no longer limited by device physical memory</a:t>
            </a:r>
          </a:p>
        </p:txBody>
      </p:sp>
      <p:sp>
        <p:nvSpPr>
          <p:cNvPr id="5" name="Slide Number Placeholder 4">
            <a:extLst>
              <a:ext uri="{FF2B5EF4-FFF2-40B4-BE49-F238E27FC236}">
                <a16:creationId xmlns:a16="http://schemas.microsoft.com/office/drawing/2014/main" id="{C7E5F59F-E04F-DFA4-D6EB-99142BB64983}"/>
              </a:ext>
            </a:extLst>
          </p:cNvPr>
          <p:cNvSpPr>
            <a:spLocks noGrp="1"/>
          </p:cNvSpPr>
          <p:nvPr>
            <p:ph type="sldNum" sz="quarter" idx="4"/>
          </p:nvPr>
        </p:nvSpPr>
        <p:spPr/>
        <p:txBody>
          <a:bodyPr/>
          <a:lstStyle/>
          <a:p>
            <a:pPr algn="l"/>
            <a:fld id="{DFAB4A35-254A-4129-B508-C0D4E219414D}" type="slidenum">
              <a:rPr lang="en-US" smtClean="0"/>
              <a:pPr algn="l"/>
              <a:t>41</a:t>
            </a:fld>
            <a:endParaRPr lang="en-US"/>
          </a:p>
        </p:txBody>
      </p:sp>
      <p:grpSp>
        <p:nvGrpSpPr>
          <p:cNvPr id="12" name="Group 11">
            <a:extLst>
              <a:ext uri="{FF2B5EF4-FFF2-40B4-BE49-F238E27FC236}">
                <a16:creationId xmlns:a16="http://schemas.microsoft.com/office/drawing/2014/main" id="{1A489C82-8A3C-2219-BEE5-5BCC0FA83DAB}"/>
              </a:ext>
            </a:extLst>
          </p:cNvPr>
          <p:cNvGrpSpPr/>
          <p:nvPr/>
        </p:nvGrpSpPr>
        <p:grpSpPr>
          <a:xfrm>
            <a:off x="1849868" y="1506346"/>
            <a:ext cx="2595113" cy="1688717"/>
            <a:chOff x="6019060" y="870012"/>
            <a:chExt cx="2595113" cy="1688717"/>
          </a:xfrm>
        </p:grpSpPr>
        <p:sp>
          <p:nvSpPr>
            <p:cNvPr id="13" name="Rectangle 12">
              <a:extLst>
                <a:ext uri="{FF2B5EF4-FFF2-40B4-BE49-F238E27FC236}">
                  <a16:creationId xmlns:a16="http://schemas.microsoft.com/office/drawing/2014/main" id="{40814E0F-894F-F72A-DDC3-B9406B036C4C}"/>
                </a:ext>
              </a:extLst>
            </p:cNvPr>
            <p:cNvSpPr/>
            <p:nvPr/>
          </p:nvSpPr>
          <p:spPr>
            <a:xfrm>
              <a:off x="6019060" y="870012"/>
              <a:ext cx="2595113" cy="1688717"/>
            </a:xfrm>
            <a:prstGeom prst="rect">
              <a:avLst/>
            </a:prstGeom>
            <a:solidFill>
              <a:schemeClr val="bg1">
                <a:lumMod val="6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Sandbox</a:t>
              </a:r>
            </a:p>
            <a:p>
              <a:pPr algn="ctr"/>
              <a:endParaRPr lang="en-US" dirty="0">
                <a:solidFill>
                  <a:sysClr val="windowText" lastClr="000000"/>
                </a:solidFill>
              </a:endParaRPr>
            </a:p>
            <a:p>
              <a:pPr algn="ctr"/>
              <a:endParaRPr lang="en-US" dirty="0">
                <a:solidFill>
                  <a:sysClr val="windowText" lastClr="000000"/>
                </a:solidFill>
              </a:endParaRPr>
            </a:p>
            <a:p>
              <a:pPr algn="ctr"/>
              <a:endParaRPr lang="en-US" dirty="0">
                <a:solidFill>
                  <a:sysClr val="windowText" lastClr="000000"/>
                </a:solidFill>
              </a:endParaRPr>
            </a:p>
            <a:p>
              <a:pPr algn="ctr"/>
              <a:endParaRPr lang="en-US" dirty="0">
                <a:solidFill>
                  <a:sysClr val="windowText" lastClr="000000"/>
                </a:solidFill>
              </a:endParaRPr>
            </a:p>
            <a:p>
              <a:pPr algn="ctr"/>
              <a:endParaRPr lang="en-US" dirty="0">
                <a:solidFill>
                  <a:sysClr val="windowText" lastClr="000000"/>
                </a:solidFill>
              </a:endParaRPr>
            </a:p>
          </p:txBody>
        </p:sp>
        <p:sp>
          <p:nvSpPr>
            <p:cNvPr id="14" name="Rectangle 13">
              <a:extLst>
                <a:ext uri="{FF2B5EF4-FFF2-40B4-BE49-F238E27FC236}">
                  <a16:creationId xmlns:a16="http://schemas.microsoft.com/office/drawing/2014/main" id="{AE9155B3-22E0-E6B5-DDDC-CAA891537FD8}"/>
                </a:ext>
              </a:extLst>
            </p:cNvPr>
            <p:cNvSpPr/>
            <p:nvPr/>
          </p:nvSpPr>
          <p:spPr>
            <a:xfrm>
              <a:off x="6435127" y="1164615"/>
              <a:ext cx="1762977" cy="415307"/>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User Code</a:t>
              </a:r>
            </a:p>
          </p:txBody>
        </p:sp>
        <p:sp>
          <p:nvSpPr>
            <p:cNvPr id="15" name="Rectangle 14">
              <a:extLst>
                <a:ext uri="{FF2B5EF4-FFF2-40B4-BE49-F238E27FC236}">
                  <a16:creationId xmlns:a16="http://schemas.microsoft.com/office/drawing/2014/main" id="{96D086A1-BBFF-90B6-2D9D-3E8454E19514}"/>
                </a:ext>
              </a:extLst>
            </p:cNvPr>
            <p:cNvSpPr/>
            <p:nvPr/>
          </p:nvSpPr>
          <p:spPr>
            <a:xfrm>
              <a:off x="6435126" y="1593124"/>
              <a:ext cx="1762977" cy="415307"/>
            </a:xfrm>
            <a:prstGeom prst="rect">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Memory Shim</a:t>
              </a:r>
            </a:p>
          </p:txBody>
        </p:sp>
        <p:sp>
          <p:nvSpPr>
            <p:cNvPr id="16" name="Rectangle 15">
              <a:extLst>
                <a:ext uri="{FF2B5EF4-FFF2-40B4-BE49-F238E27FC236}">
                  <a16:creationId xmlns:a16="http://schemas.microsoft.com/office/drawing/2014/main" id="{8369C717-56CA-D5A5-D9C0-5B494E08D3CC}"/>
                </a:ext>
              </a:extLst>
            </p:cNvPr>
            <p:cNvSpPr/>
            <p:nvPr/>
          </p:nvSpPr>
          <p:spPr>
            <a:xfrm>
              <a:off x="6435126" y="2008431"/>
              <a:ext cx="1762977" cy="415307"/>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ysClr val="windowText" lastClr="000000"/>
                  </a:solidFill>
                </a:rPr>
                <a:t>GPU Driver</a:t>
              </a:r>
            </a:p>
          </p:txBody>
        </p:sp>
      </p:grpSp>
    </p:spTree>
    <p:extLst>
      <p:ext uri="{BB962C8B-B14F-4D97-AF65-F5344CB8AC3E}">
        <p14:creationId xmlns:p14="http://schemas.microsoft.com/office/powerpoint/2010/main" val="3891363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9B157B06-45A0-256D-3B7B-F93C1E656A1C}"/>
              </a:ext>
            </a:extLst>
          </p:cNvPr>
          <p:cNvPicPr>
            <a:picLocks noChangeAspect="1"/>
          </p:cNvPicPr>
          <p:nvPr/>
        </p:nvPicPr>
        <p:blipFill>
          <a:blip r:embed="rId2"/>
          <a:stretch>
            <a:fillRect/>
          </a:stretch>
        </p:blipFill>
        <p:spPr>
          <a:xfrm>
            <a:off x="5410685" y="1454205"/>
            <a:ext cx="3106327" cy="2571750"/>
          </a:xfrm>
          <a:prstGeom prst="rect">
            <a:avLst/>
          </a:prstGeom>
        </p:spPr>
      </p:pic>
      <p:cxnSp>
        <p:nvCxnSpPr>
          <p:cNvPr id="14" name="Straight Connector 13">
            <a:extLst>
              <a:ext uri="{FF2B5EF4-FFF2-40B4-BE49-F238E27FC236}">
                <a16:creationId xmlns:a16="http://schemas.microsoft.com/office/drawing/2014/main" id="{3F8413CE-1660-857F-E9A5-1C93853B52E6}"/>
              </a:ext>
            </a:extLst>
          </p:cNvPr>
          <p:cNvCxnSpPr>
            <a:cxnSpLocks/>
          </p:cNvCxnSpPr>
          <p:nvPr/>
        </p:nvCxnSpPr>
        <p:spPr>
          <a:xfrm>
            <a:off x="5882640" y="2153441"/>
            <a:ext cx="3034892" cy="0"/>
          </a:xfrm>
          <a:prstGeom prst="line">
            <a:avLst/>
          </a:prstGeom>
          <a:ln>
            <a:solidFill>
              <a:srgbClr val="00B0F0"/>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F5DB1D09-6A6C-FEAC-0079-DEE00D37EB18}"/>
              </a:ext>
            </a:extLst>
          </p:cNvPr>
          <p:cNvSpPr>
            <a:spLocks noGrp="1"/>
          </p:cNvSpPr>
          <p:nvPr>
            <p:ph type="ctrTitle"/>
          </p:nvPr>
        </p:nvSpPr>
        <p:spPr/>
        <p:txBody>
          <a:bodyPr/>
          <a:lstStyle/>
          <a:p>
            <a:r>
              <a:rPr lang="en-US" dirty="0" err="1"/>
              <a:t>Procative</a:t>
            </a:r>
            <a:r>
              <a:rPr lang="en-US" dirty="0"/>
              <a:t> Memory Movement</a:t>
            </a:r>
          </a:p>
        </p:txBody>
      </p:sp>
      <p:sp>
        <p:nvSpPr>
          <p:cNvPr id="3" name="Text Placeholder 2">
            <a:extLst>
              <a:ext uri="{FF2B5EF4-FFF2-40B4-BE49-F238E27FC236}">
                <a16:creationId xmlns:a16="http://schemas.microsoft.com/office/drawing/2014/main" id="{ED581FDC-6B9E-58B2-5A62-D743B81C4EA1}"/>
              </a:ext>
            </a:extLst>
          </p:cNvPr>
          <p:cNvSpPr>
            <a:spLocks noGrp="1"/>
          </p:cNvSpPr>
          <p:nvPr>
            <p:ph type="body" sz="quarter" idx="10"/>
          </p:nvPr>
        </p:nvSpPr>
        <p:spPr/>
        <p:txBody>
          <a:bodyPr/>
          <a:lstStyle/>
          <a:p>
            <a:r>
              <a:rPr lang="en-US" dirty="0"/>
              <a:t>Proactive Memory Management</a:t>
            </a:r>
          </a:p>
        </p:txBody>
      </p:sp>
      <p:sp>
        <p:nvSpPr>
          <p:cNvPr id="4" name="Content Placeholder 3">
            <a:extLst>
              <a:ext uri="{FF2B5EF4-FFF2-40B4-BE49-F238E27FC236}">
                <a16:creationId xmlns:a16="http://schemas.microsoft.com/office/drawing/2014/main" id="{B496CDE5-C5A2-900B-E1A9-DCBA6928D29B}"/>
              </a:ext>
            </a:extLst>
          </p:cNvPr>
          <p:cNvSpPr>
            <a:spLocks noGrp="1"/>
          </p:cNvSpPr>
          <p:nvPr>
            <p:ph idx="1"/>
          </p:nvPr>
        </p:nvSpPr>
        <p:spPr>
          <a:xfrm>
            <a:off x="152399" y="1120860"/>
            <a:ext cx="5258085" cy="3522260"/>
          </a:xfrm>
        </p:spPr>
        <p:txBody>
          <a:bodyPr>
            <a:normAutofit/>
          </a:bodyPr>
          <a:lstStyle/>
          <a:p>
            <a:pPr>
              <a:spcAft>
                <a:spcPts val="600"/>
              </a:spcAft>
            </a:pPr>
            <a:r>
              <a:rPr lang="en-US" dirty="0"/>
              <a:t>Don’t rely on driver memory swapping</a:t>
            </a:r>
          </a:p>
          <a:p>
            <a:pPr>
              <a:spcAft>
                <a:spcPts val="600"/>
              </a:spcAft>
            </a:pPr>
            <a:r>
              <a:rPr lang="en-US" dirty="0"/>
              <a:t>We can tell CUDA where to place memory per container</a:t>
            </a:r>
          </a:p>
          <a:p>
            <a:pPr>
              <a:spcAft>
                <a:spcPts val="600"/>
              </a:spcAft>
            </a:pPr>
            <a:r>
              <a:rPr lang="en-US" dirty="0"/>
              <a:t>Throttled &amp; Idle queues lose device memory if we need room</a:t>
            </a:r>
          </a:p>
          <a:p>
            <a:pPr>
              <a:spcAft>
                <a:spcPts val="600"/>
              </a:spcAft>
            </a:pPr>
            <a:r>
              <a:rPr lang="en-US" dirty="0"/>
              <a:t>Queues becoming active can have memory be moved on-device in anticipation of running</a:t>
            </a:r>
          </a:p>
          <a:p>
            <a:pPr>
              <a:spcAft>
                <a:spcPts val="600"/>
              </a:spcAft>
            </a:pPr>
            <a:r>
              <a:rPr lang="en-US" dirty="0"/>
              <a:t>Move memory on-device before invocations</a:t>
            </a:r>
          </a:p>
          <a:p>
            <a:pPr>
              <a:spcAft>
                <a:spcPts val="600"/>
              </a:spcAft>
            </a:pPr>
            <a:r>
              <a:rPr lang="en-US" dirty="0"/>
              <a:t>Results in ideal function execution time with no added overhead</a:t>
            </a:r>
          </a:p>
        </p:txBody>
      </p:sp>
      <p:sp>
        <p:nvSpPr>
          <p:cNvPr id="5" name="Slide Number Placeholder 4">
            <a:extLst>
              <a:ext uri="{FF2B5EF4-FFF2-40B4-BE49-F238E27FC236}">
                <a16:creationId xmlns:a16="http://schemas.microsoft.com/office/drawing/2014/main" id="{C7E5F59F-E04F-DFA4-D6EB-99142BB64983}"/>
              </a:ext>
            </a:extLst>
          </p:cNvPr>
          <p:cNvSpPr>
            <a:spLocks noGrp="1"/>
          </p:cNvSpPr>
          <p:nvPr>
            <p:ph type="sldNum" sz="quarter" idx="4"/>
          </p:nvPr>
        </p:nvSpPr>
        <p:spPr/>
        <p:txBody>
          <a:bodyPr/>
          <a:lstStyle/>
          <a:p>
            <a:pPr algn="l"/>
            <a:fld id="{DFAB4A35-254A-4129-B508-C0D4E219414D}" type="slidenum">
              <a:rPr lang="en-US" smtClean="0"/>
              <a:pPr algn="l"/>
              <a:t>42</a:t>
            </a:fld>
            <a:endParaRPr lang="en-US"/>
          </a:p>
        </p:txBody>
      </p:sp>
      <p:sp>
        <p:nvSpPr>
          <p:cNvPr id="15" name="TextBox 14">
            <a:extLst>
              <a:ext uri="{FF2B5EF4-FFF2-40B4-BE49-F238E27FC236}">
                <a16:creationId xmlns:a16="http://schemas.microsoft.com/office/drawing/2014/main" id="{173BF43E-A603-461D-8861-61179E75BE95}"/>
              </a:ext>
            </a:extLst>
          </p:cNvPr>
          <p:cNvSpPr txBox="1"/>
          <p:nvPr/>
        </p:nvSpPr>
        <p:spPr>
          <a:xfrm>
            <a:off x="8517012" y="1784109"/>
            <a:ext cx="684803" cy="369332"/>
          </a:xfrm>
          <a:prstGeom prst="rect">
            <a:avLst/>
          </a:prstGeom>
          <a:noFill/>
        </p:spPr>
        <p:txBody>
          <a:bodyPr wrap="none" rtlCol="0">
            <a:spAutoFit/>
          </a:bodyPr>
          <a:lstStyle/>
          <a:p>
            <a:r>
              <a:rPr lang="en-US" dirty="0"/>
              <a:t>Ideal</a:t>
            </a:r>
          </a:p>
        </p:txBody>
      </p:sp>
      <p:sp>
        <p:nvSpPr>
          <p:cNvPr id="17" name="Arrow: Down 16">
            <a:extLst>
              <a:ext uri="{FF2B5EF4-FFF2-40B4-BE49-F238E27FC236}">
                <a16:creationId xmlns:a16="http://schemas.microsoft.com/office/drawing/2014/main" id="{1ED2DB46-7B08-0E61-4B75-EBF9223678D0}"/>
              </a:ext>
            </a:extLst>
          </p:cNvPr>
          <p:cNvSpPr/>
          <p:nvPr/>
        </p:nvSpPr>
        <p:spPr>
          <a:xfrm rot="2452948">
            <a:off x="6936290" y="1115880"/>
            <a:ext cx="344713" cy="492369"/>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8" name="Arrow: Down 17">
            <a:extLst>
              <a:ext uri="{FF2B5EF4-FFF2-40B4-BE49-F238E27FC236}">
                <a16:creationId xmlns:a16="http://schemas.microsoft.com/office/drawing/2014/main" id="{4EC29C93-FF31-EB99-1881-CE52547DD88B}"/>
              </a:ext>
            </a:extLst>
          </p:cNvPr>
          <p:cNvSpPr/>
          <p:nvPr/>
        </p:nvSpPr>
        <p:spPr>
          <a:xfrm rot="2452948">
            <a:off x="8156210" y="1371252"/>
            <a:ext cx="344713" cy="492369"/>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0459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xit" presetSubtype="0" fill="hold" grpId="1" nodeType="withEffect">
                                  <p:stCondLst>
                                    <p:cond delay="0"/>
                                  </p:stCondLst>
                                  <p:childTnLst>
                                    <p:set>
                                      <p:cBhvr>
                                        <p:cTn id="8" dur="1" fill="hold">
                                          <p:stCondLst>
                                            <p:cond delay="0"/>
                                          </p:stCondLst>
                                        </p:cTn>
                                        <p:tgtEl>
                                          <p:spTgt spid="17"/>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1" animBg="1"/>
      <p:bldP spid="18"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6488A-B484-3741-73A8-0D9E8C70D732}"/>
              </a:ext>
            </a:extLst>
          </p:cNvPr>
          <p:cNvSpPr>
            <a:spLocks noGrp="1"/>
          </p:cNvSpPr>
          <p:nvPr>
            <p:ph type="ctrTitle"/>
          </p:nvPr>
        </p:nvSpPr>
        <p:spPr/>
        <p:txBody>
          <a:bodyPr/>
          <a:lstStyle/>
          <a:p>
            <a:r>
              <a:rPr lang="en-US" dirty="0"/>
              <a:t>Load Management</a:t>
            </a:r>
          </a:p>
        </p:txBody>
      </p:sp>
      <p:sp>
        <p:nvSpPr>
          <p:cNvPr id="3" name="Text Placeholder 2">
            <a:extLst>
              <a:ext uri="{FF2B5EF4-FFF2-40B4-BE49-F238E27FC236}">
                <a16:creationId xmlns:a16="http://schemas.microsoft.com/office/drawing/2014/main" id="{EFA2DFEB-6CF5-61D8-60EA-93AD18B59F6D}"/>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737E82FC-78CE-F046-0B07-38B3FFF85503}"/>
              </a:ext>
            </a:extLst>
          </p:cNvPr>
          <p:cNvSpPr>
            <a:spLocks noGrp="1"/>
          </p:cNvSpPr>
          <p:nvPr>
            <p:ph idx="1"/>
          </p:nvPr>
        </p:nvSpPr>
        <p:spPr>
          <a:xfrm>
            <a:off x="275871" y="1365244"/>
            <a:ext cx="8015594" cy="3030649"/>
          </a:xfrm>
        </p:spPr>
        <p:txBody>
          <a:bodyPr>
            <a:normAutofit/>
          </a:bodyPr>
          <a:lstStyle/>
          <a:p>
            <a:pPr>
              <a:spcAft>
                <a:spcPts val="600"/>
              </a:spcAft>
            </a:pPr>
            <a:r>
              <a:rPr lang="en-US" dirty="0"/>
              <a:t>System has multi-GPU support</a:t>
            </a:r>
          </a:p>
          <a:p>
            <a:pPr lvl="1">
              <a:spcAft>
                <a:spcPts val="600"/>
              </a:spcAft>
            </a:pPr>
            <a:r>
              <a:rPr lang="en-US" dirty="0"/>
              <a:t>Single system-wide dispatch queue</a:t>
            </a:r>
          </a:p>
          <a:p>
            <a:pPr lvl="1">
              <a:spcAft>
                <a:spcPts val="600"/>
              </a:spcAft>
            </a:pPr>
            <a:r>
              <a:rPr lang="en-US" dirty="0"/>
              <a:t>Enables load balancing – variable GPU concurrencies</a:t>
            </a:r>
          </a:p>
          <a:p>
            <a:pPr>
              <a:spcAft>
                <a:spcPts val="600"/>
              </a:spcAft>
            </a:pPr>
            <a:r>
              <a:rPr lang="en-US" dirty="0"/>
              <a:t>Hybrid CPU+GPU scheduling</a:t>
            </a:r>
          </a:p>
          <a:p>
            <a:pPr lvl="1">
              <a:spcAft>
                <a:spcPts val="600"/>
              </a:spcAft>
            </a:pPr>
            <a:r>
              <a:rPr lang="en-US" dirty="0"/>
              <a:t>Not all code benefits from acceleration equally </a:t>
            </a:r>
          </a:p>
          <a:p>
            <a:pPr lvl="1">
              <a:spcAft>
                <a:spcPts val="600"/>
              </a:spcAft>
            </a:pPr>
            <a:r>
              <a:rPr lang="en-US" dirty="0"/>
              <a:t>Dynamic on function speedup</a:t>
            </a:r>
          </a:p>
          <a:p>
            <a:pPr lvl="1">
              <a:spcAft>
                <a:spcPts val="600"/>
              </a:spcAft>
            </a:pPr>
            <a:r>
              <a:rPr lang="en-US" dirty="0"/>
              <a:t>Helps reduce churn on GPUs</a:t>
            </a:r>
          </a:p>
          <a:p>
            <a:pPr lvl="1">
              <a:spcAft>
                <a:spcPts val="600"/>
              </a:spcAft>
            </a:pPr>
            <a:r>
              <a:rPr lang="en-US" dirty="0"/>
              <a:t>Many more CPUs available to run invocations</a:t>
            </a:r>
          </a:p>
        </p:txBody>
      </p:sp>
      <p:sp>
        <p:nvSpPr>
          <p:cNvPr id="5" name="Slide Number Placeholder 4">
            <a:extLst>
              <a:ext uri="{FF2B5EF4-FFF2-40B4-BE49-F238E27FC236}">
                <a16:creationId xmlns:a16="http://schemas.microsoft.com/office/drawing/2014/main" id="{C30F13FE-949C-81DD-F46B-89D6FC5F7184}"/>
              </a:ext>
            </a:extLst>
          </p:cNvPr>
          <p:cNvSpPr>
            <a:spLocks noGrp="1"/>
          </p:cNvSpPr>
          <p:nvPr>
            <p:ph type="sldNum" sz="quarter" idx="4"/>
          </p:nvPr>
        </p:nvSpPr>
        <p:spPr/>
        <p:txBody>
          <a:bodyPr/>
          <a:lstStyle/>
          <a:p>
            <a:pPr algn="l"/>
            <a:fld id="{DFAB4A35-254A-4129-B508-C0D4E219414D}" type="slidenum">
              <a:rPr lang="en-US" smtClean="0"/>
              <a:pPr algn="l"/>
              <a:t>43</a:t>
            </a:fld>
            <a:endParaRPr lang="en-US"/>
          </a:p>
        </p:txBody>
      </p:sp>
      <p:sp>
        <p:nvSpPr>
          <p:cNvPr id="8" name="TextBox 7">
            <a:extLst>
              <a:ext uri="{FF2B5EF4-FFF2-40B4-BE49-F238E27FC236}">
                <a16:creationId xmlns:a16="http://schemas.microsoft.com/office/drawing/2014/main" id="{B275691A-880D-B0C2-8972-8F80219A4D7E}"/>
              </a:ext>
            </a:extLst>
          </p:cNvPr>
          <p:cNvSpPr txBox="1"/>
          <p:nvPr/>
        </p:nvSpPr>
        <p:spPr>
          <a:xfrm>
            <a:off x="6784911" y="2202418"/>
            <a:ext cx="667537" cy="369332"/>
          </a:xfrm>
          <a:prstGeom prst="rect">
            <a:avLst/>
          </a:prstGeom>
          <a:noFill/>
          <a:effectLst/>
        </p:spPr>
        <p:txBody>
          <a:bodyPr wrap="none" rtlCol="0">
            <a:spAutoFit/>
          </a:bodyPr>
          <a:lstStyle/>
          <a:p>
            <a:r>
              <a:rPr lang="en-US" dirty="0">
                <a:solidFill>
                  <a:schemeClr val="bg1"/>
                </a:solidFill>
              </a:rPr>
              <a:t>Queue</a:t>
            </a:r>
          </a:p>
        </p:txBody>
      </p:sp>
      <p:sp>
        <p:nvSpPr>
          <p:cNvPr id="9" name="Cylinder 8">
            <a:extLst>
              <a:ext uri="{FF2B5EF4-FFF2-40B4-BE49-F238E27FC236}">
                <a16:creationId xmlns:a16="http://schemas.microsoft.com/office/drawing/2014/main" id="{060C3570-9A9B-0708-6FFB-A97BAB0DEC69}"/>
              </a:ext>
            </a:extLst>
          </p:cNvPr>
          <p:cNvSpPr/>
          <p:nvPr/>
        </p:nvSpPr>
        <p:spPr>
          <a:xfrm>
            <a:off x="5464851" y="2756778"/>
            <a:ext cx="975360" cy="843163"/>
          </a:xfrm>
          <a:prstGeom prst="can">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dirty="0"/>
              <a:t>GPU 0</a:t>
            </a:r>
          </a:p>
        </p:txBody>
      </p:sp>
      <p:grpSp>
        <p:nvGrpSpPr>
          <p:cNvPr id="10" name="Group 9">
            <a:extLst>
              <a:ext uri="{FF2B5EF4-FFF2-40B4-BE49-F238E27FC236}">
                <a16:creationId xmlns:a16="http://schemas.microsoft.com/office/drawing/2014/main" id="{47DE2668-AF82-F7AB-3C14-E7FA0DBFE82A}"/>
              </a:ext>
            </a:extLst>
          </p:cNvPr>
          <p:cNvGrpSpPr/>
          <p:nvPr/>
        </p:nvGrpSpPr>
        <p:grpSpPr>
          <a:xfrm>
            <a:off x="6195440" y="1765489"/>
            <a:ext cx="2025771" cy="528319"/>
            <a:chOff x="1037649" y="3520393"/>
            <a:chExt cx="2661920" cy="528319"/>
          </a:xfrm>
        </p:grpSpPr>
        <p:sp>
          <p:nvSpPr>
            <p:cNvPr id="11" name="Trapezoid 10">
              <a:extLst>
                <a:ext uri="{FF2B5EF4-FFF2-40B4-BE49-F238E27FC236}">
                  <a16:creationId xmlns:a16="http://schemas.microsoft.com/office/drawing/2014/main" id="{7DDAD4D1-2402-73EB-30B9-2CEB36808DCA}"/>
                </a:ext>
              </a:extLst>
            </p:cNvPr>
            <p:cNvSpPr/>
            <p:nvPr/>
          </p:nvSpPr>
          <p:spPr>
            <a:xfrm flipV="1">
              <a:off x="1037649" y="3520393"/>
              <a:ext cx="2661920" cy="528319"/>
            </a:xfrm>
            <a:prstGeom prst="trapezoid">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91504EA1-1B97-D6B4-A3E6-016C95EC964B}"/>
                </a:ext>
              </a:extLst>
            </p:cNvPr>
            <p:cNvSpPr txBox="1"/>
            <p:nvPr/>
          </p:nvSpPr>
          <p:spPr>
            <a:xfrm>
              <a:off x="1812230" y="3584815"/>
              <a:ext cx="877162" cy="369332"/>
            </a:xfrm>
            <a:prstGeom prst="rect">
              <a:avLst/>
            </a:prstGeom>
            <a:noFill/>
            <a:effectLst/>
          </p:spPr>
          <p:txBody>
            <a:bodyPr wrap="none" rtlCol="0">
              <a:spAutoFit/>
            </a:bodyPr>
            <a:lstStyle/>
            <a:p>
              <a:r>
                <a:rPr lang="en-US" dirty="0">
                  <a:solidFill>
                    <a:schemeClr val="bg1"/>
                  </a:solidFill>
                </a:rPr>
                <a:t>Queue</a:t>
              </a:r>
            </a:p>
          </p:txBody>
        </p:sp>
      </p:grpSp>
      <p:sp>
        <p:nvSpPr>
          <p:cNvPr id="13" name="Cylinder 12">
            <a:extLst>
              <a:ext uri="{FF2B5EF4-FFF2-40B4-BE49-F238E27FC236}">
                <a16:creationId xmlns:a16="http://schemas.microsoft.com/office/drawing/2014/main" id="{1D49890C-7872-F80C-6E2F-DF8E3A9DB18E}"/>
              </a:ext>
            </a:extLst>
          </p:cNvPr>
          <p:cNvSpPr/>
          <p:nvPr/>
        </p:nvSpPr>
        <p:spPr>
          <a:xfrm>
            <a:off x="6720646" y="2756778"/>
            <a:ext cx="975360" cy="843163"/>
          </a:xfrm>
          <a:prstGeom prst="can">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dirty="0"/>
              <a:t>GPU 1</a:t>
            </a:r>
          </a:p>
        </p:txBody>
      </p:sp>
      <p:sp>
        <p:nvSpPr>
          <p:cNvPr id="14" name="Cylinder 13">
            <a:extLst>
              <a:ext uri="{FF2B5EF4-FFF2-40B4-BE49-F238E27FC236}">
                <a16:creationId xmlns:a16="http://schemas.microsoft.com/office/drawing/2014/main" id="{4FE98DF7-EF70-AC5F-E70C-DE03AC37A547}"/>
              </a:ext>
            </a:extLst>
          </p:cNvPr>
          <p:cNvSpPr/>
          <p:nvPr/>
        </p:nvSpPr>
        <p:spPr>
          <a:xfrm>
            <a:off x="8025736" y="2756778"/>
            <a:ext cx="975360" cy="843163"/>
          </a:xfrm>
          <a:prstGeom prst="can">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a:solidFill>
                  <a:sysClr val="windowText" lastClr="000000"/>
                </a:solidFill>
              </a:rPr>
              <a:t>CPU</a:t>
            </a:r>
          </a:p>
        </p:txBody>
      </p:sp>
      <p:cxnSp>
        <p:nvCxnSpPr>
          <p:cNvPr id="16" name="Connector: Curved 15">
            <a:extLst>
              <a:ext uri="{FF2B5EF4-FFF2-40B4-BE49-F238E27FC236}">
                <a16:creationId xmlns:a16="http://schemas.microsoft.com/office/drawing/2014/main" id="{047D1117-74CD-56C1-9C3C-49B3B8023F8F}"/>
              </a:ext>
            </a:extLst>
          </p:cNvPr>
          <p:cNvCxnSpPr>
            <a:cxnSpLocks/>
            <a:stCxn id="11" idx="0"/>
            <a:endCxn id="9" idx="1"/>
          </p:cNvCxnSpPr>
          <p:nvPr/>
        </p:nvCxnSpPr>
        <p:spPr>
          <a:xfrm rot="5400000">
            <a:off x="6348944" y="1897396"/>
            <a:ext cx="462970" cy="1255795"/>
          </a:xfrm>
          <a:prstGeom prst="curved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Connector: Curved 17">
            <a:extLst>
              <a:ext uri="{FF2B5EF4-FFF2-40B4-BE49-F238E27FC236}">
                <a16:creationId xmlns:a16="http://schemas.microsoft.com/office/drawing/2014/main" id="{7947140D-2BD7-8571-D0F6-9FF9853B8C10}"/>
              </a:ext>
            </a:extLst>
          </p:cNvPr>
          <p:cNvCxnSpPr>
            <a:cxnSpLocks/>
            <a:stCxn id="11" idx="0"/>
            <a:endCxn id="13" idx="1"/>
          </p:cNvCxnSpPr>
          <p:nvPr/>
        </p:nvCxnSpPr>
        <p:spPr>
          <a:xfrm rot="5400000">
            <a:off x="6976841" y="2525293"/>
            <a:ext cx="462970" cy="12700"/>
          </a:xfrm>
          <a:prstGeom prst="curved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Connector: Curved 20">
            <a:extLst>
              <a:ext uri="{FF2B5EF4-FFF2-40B4-BE49-F238E27FC236}">
                <a16:creationId xmlns:a16="http://schemas.microsoft.com/office/drawing/2014/main" id="{F4B23059-9B65-6D76-2EEA-5BD2280B9E72}"/>
              </a:ext>
            </a:extLst>
          </p:cNvPr>
          <p:cNvCxnSpPr>
            <a:cxnSpLocks/>
            <a:stCxn id="11" idx="0"/>
            <a:endCxn id="14" idx="1"/>
          </p:cNvCxnSpPr>
          <p:nvPr/>
        </p:nvCxnSpPr>
        <p:spPr>
          <a:xfrm rot="16200000" flipH="1">
            <a:off x="7629386" y="1872748"/>
            <a:ext cx="462970" cy="1305090"/>
          </a:xfrm>
          <a:prstGeom prst="curved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6" name="Rectangle 5">
            <a:extLst>
              <a:ext uri="{FF2B5EF4-FFF2-40B4-BE49-F238E27FC236}">
                <a16:creationId xmlns:a16="http://schemas.microsoft.com/office/drawing/2014/main" id="{FCC35A49-2C32-BA17-ED15-130CBF3BAD07}"/>
              </a:ext>
            </a:extLst>
          </p:cNvPr>
          <p:cNvSpPr/>
          <p:nvPr/>
        </p:nvSpPr>
        <p:spPr>
          <a:xfrm>
            <a:off x="5864051" y="3385654"/>
            <a:ext cx="522884" cy="478581"/>
          </a:xfrm>
          <a:prstGeom prst="rect">
            <a:avLst/>
          </a:prstGeom>
          <a:solidFill>
            <a:schemeClr val="accent2">
              <a:lumMod val="40000"/>
              <a:lumOff val="60000"/>
            </a:schemeClr>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λ1</a:t>
            </a:r>
            <a:endParaRPr lang="en-US" dirty="0">
              <a:solidFill>
                <a:schemeClr val="tx1"/>
              </a:solidFill>
            </a:endParaRPr>
          </a:p>
        </p:txBody>
      </p:sp>
      <p:sp>
        <p:nvSpPr>
          <p:cNvPr id="7" name="Rectangle 6">
            <a:extLst>
              <a:ext uri="{FF2B5EF4-FFF2-40B4-BE49-F238E27FC236}">
                <a16:creationId xmlns:a16="http://schemas.microsoft.com/office/drawing/2014/main" id="{8F3CADBC-72FE-377F-0C9F-E98E2BD48E14}"/>
              </a:ext>
            </a:extLst>
          </p:cNvPr>
          <p:cNvSpPr/>
          <p:nvPr/>
        </p:nvSpPr>
        <p:spPr>
          <a:xfrm>
            <a:off x="6953234" y="3385654"/>
            <a:ext cx="522884" cy="478581"/>
          </a:xfrm>
          <a:prstGeom prst="rect">
            <a:avLst/>
          </a:prstGeom>
          <a:solidFill>
            <a:schemeClr val="accent2">
              <a:lumMod val="40000"/>
              <a:lumOff val="60000"/>
            </a:schemeClr>
          </a:solidFill>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lang="el-GR" dirty="0">
                <a:solidFill>
                  <a:schemeClr val="tx1"/>
                </a:solidFill>
              </a:rPr>
              <a:t>λ</a:t>
            </a:r>
            <a:r>
              <a:rPr lang="en-US" dirty="0">
                <a:solidFill>
                  <a:schemeClr val="tx1"/>
                </a:solidFill>
              </a:rPr>
              <a:t>2</a:t>
            </a:r>
          </a:p>
        </p:txBody>
      </p:sp>
    </p:spTree>
    <p:extLst>
      <p:ext uri="{BB962C8B-B14F-4D97-AF65-F5344CB8AC3E}">
        <p14:creationId xmlns:p14="http://schemas.microsoft.com/office/powerpoint/2010/main" val="2294966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par>
                                <p:cTn id="25" presetID="42" presetClass="path" presetSubtype="0" accel="50000" decel="50000" fill="hold" grpId="1" nodeType="withEffect">
                                  <p:stCondLst>
                                    <p:cond delay="0"/>
                                  </p:stCondLst>
                                  <p:childTnLst>
                                    <p:animMotion origin="layout" path="M 1.11111E-6 3.7037E-7 L 0.14444 -0.00463 " pathEditMode="relative" rAng="0" ptsTypes="AA">
                                      <p:cBhvr>
                                        <p:cTn id="26" dur="2000" fill="hold"/>
                                        <p:tgtEl>
                                          <p:spTgt spid="7"/>
                                        </p:tgtEl>
                                        <p:attrNameLst>
                                          <p:attrName>ppt_x</p:attrName>
                                          <p:attrName>ppt_y</p:attrName>
                                        </p:attrNameLst>
                                      </p:cBhvr>
                                      <p:rCtr x="7222" y="-24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6" grpId="0" animBg="1"/>
      <p:bldP spid="7" grpId="0" animBg="1"/>
      <p:bldP spid="7" grpId="1"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5ACF7-DA86-438E-46C8-1922616094CE}"/>
              </a:ext>
            </a:extLst>
          </p:cNvPr>
          <p:cNvSpPr>
            <a:spLocks noGrp="1"/>
          </p:cNvSpPr>
          <p:nvPr>
            <p:ph type="ctrTitle"/>
          </p:nvPr>
        </p:nvSpPr>
        <p:spPr/>
        <p:txBody>
          <a:bodyPr/>
          <a:lstStyle/>
          <a:p>
            <a:r>
              <a:rPr lang="en-US" dirty="0"/>
              <a:t>Container Pool benefits</a:t>
            </a:r>
          </a:p>
        </p:txBody>
      </p:sp>
      <p:sp>
        <p:nvSpPr>
          <p:cNvPr id="3" name="Text Placeholder 2">
            <a:extLst>
              <a:ext uri="{FF2B5EF4-FFF2-40B4-BE49-F238E27FC236}">
                <a16:creationId xmlns:a16="http://schemas.microsoft.com/office/drawing/2014/main" id="{B9C65BC0-74FB-E660-0DA7-DE82DC66A1A3}"/>
              </a:ext>
            </a:extLst>
          </p:cNvPr>
          <p:cNvSpPr>
            <a:spLocks noGrp="1"/>
          </p:cNvSpPr>
          <p:nvPr>
            <p:ph type="body" sz="quarter" idx="10"/>
          </p:nvPr>
        </p:nvSpPr>
        <p:spPr/>
        <p:txBody>
          <a:bodyPr/>
          <a:lstStyle/>
          <a:p>
            <a:r>
              <a:rPr lang="en-US" dirty="0"/>
              <a:t>Results</a:t>
            </a:r>
          </a:p>
        </p:txBody>
      </p:sp>
      <p:sp>
        <p:nvSpPr>
          <p:cNvPr id="4" name="Content Placeholder 3">
            <a:extLst>
              <a:ext uri="{FF2B5EF4-FFF2-40B4-BE49-F238E27FC236}">
                <a16:creationId xmlns:a16="http://schemas.microsoft.com/office/drawing/2014/main" id="{A778416D-58E2-95F9-7BBA-1F4383EFF2FB}"/>
              </a:ext>
            </a:extLst>
          </p:cNvPr>
          <p:cNvSpPr>
            <a:spLocks noGrp="1"/>
          </p:cNvSpPr>
          <p:nvPr>
            <p:ph idx="1"/>
          </p:nvPr>
        </p:nvSpPr>
        <p:spPr>
          <a:xfrm>
            <a:off x="193509" y="1320164"/>
            <a:ext cx="3511480" cy="3243044"/>
          </a:xfrm>
        </p:spPr>
        <p:txBody>
          <a:bodyPr/>
          <a:lstStyle/>
          <a:p>
            <a:pPr>
              <a:spcAft>
                <a:spcPts val="600"/>
              </a:spcAft>
            </a:pPr>
            <a:r>
              <a:rPr lang="en-US" dirty="0"/>
              <a:t>Container pool is critical for </a:t>
            </a:r>
            <a:r>
              <a:rPr lang="en-US" dirty="0" err="1"/>
              <a:t>FaaS</a:t>
            </a:r>
            <a:r>
              <a:rPr lang="en-US" dirty="0"/>
              <a:t> performance</a:t>
            </a:r>
          </a:p>
          <a:p>
            <a:pPr>
              <a:spcAft>
                <a:spcPts val="600"/>
              </a:spcAft>
            </a:pPr>
            <a:r>
              <a:rPr lang="en-US" dirty="0"/>
              <a:t>New contribution of this work</a:t>
            </a:r>
          </a:p>
          <a:p>
            <a:pPr>
              <a:spcAft>
                <a:spcPts val="600"/>
              </a:spcAft>
            </a:pPr>
            <a:r>
              <a:rPr lang="en-US" dirty="0">
                <a:solidFill>
                  <a:srgbClr val="FF0000"/>
                </a:solidFill>
              </a:rPr>
              <a:t>Large warm pool eliminates cold starts </a:t>
            </a:r>
          </a:p>
          <a:p>
            <a:pPr>
              <a:spcAft>
                <a:spcPts val="600"/>
              </a:spcAft>
            </a:pPr>
            <a:r>
              <a:rPr lang="en-US" dirty="0"/>
              <a:t>MQFQ locality encourages warm hits</a:t>
            </a:r>
          </a:p>
          <a:p>
            <a:pPr>
              <a:spcAft>
                <a:spcPts val="600"/>
              </a:spcAft>
            </a:pPr>
            <a:r>
              <a:rPr lang="en-US" dirty="0"/>
              <a:t>Concurrency only slightly affects cold starts</a:t>
            </a:r>
          </a:p>
          <a:p>
            <a:pPr>
              <a:spcAft>
                <a:spcPts val="600"/>
              </a:spcAft>
            </a:pPr>
            <a:endParaRPr lang="en-US" dirty="0">
              <a:solidFill>
                <a:srgbClr val="FF0000"/>
              </a:solidFill>
            </a:endParaRPr>
          </a:p>
        </p:txBody>
      </p:sp>
      <p:sp>
        <p:nvSpPr>
          <p:cNvPr id="5" name="Slide Number Placeholder 4">
            <a:extLst>
              <a:ext uri="{FF2B5EF4-FFF2-40B4-BE49-F238E27FC236}">
                <a16:creationId xmlns:a16="http://schemas.microsoft.com/office/drawing/2014/main" id="{88A9F1E6-F4C8-2A3C-6970-F1EBA52893B5}"/>
              </a:ext>
            </a:extLst>
          </p:cNvPr>
          <p:cNvSpPr>
            <a:spLocks noGrp="1"/>
          </p:cNvSpPr>
          <p:nvPr>
            <p:ph type="sldNum" sz="quarter" idx="4"/>
          </p:nvPr>
        </p:nvSpPr>
        <p:spPr/>
        <p:txBody>
          <a:bodyPr/>
          <a:lstStyle/>
          <a:p>
            <a:pPr algn="l"/>
            <a:fld id="{DFAB4A35-254A-4129-B508-C0D4E219414D}" type="slidenum">
              <a:rPr lang="en-US" smtClean="0"/>
              <a:pPr algn="l"/>
              <a:t>44</a:t>
            </a:fld>
            <a:endParaRPr lang="en-US"/>
          </a:p>
        </p:txBody>
      </p:sp>
      <p:pic>
        <p:nvPicPr>
          <p:cNvPr id="9" name="Picture 8">
            <a:extLst>
              <a:ext uri="{FF2B5EF4-FFF2-40B4-BE49-F238E27FC236}">
                <a16:creationId xmlns:a16="http://schemas.microsoft.com/office/drawing/2014/main" id="{15021D27-8B61-A43B-BD0B-1376ABE907AE}"/>
              </a:ext>
            </a:extLst>
          </p:cNvPr>
          <p:cNvPicPr>
            <a:picLocks noChangeAspect="1"/>
          </p:cNvPicPr>
          <p:nvPr/>
        </p:nvPicPr>
        <p:blipFill>
          <a:blip r:embed="rId2"/>
          <a:stretch>
            <a:fillRect/>
          </a:stretch>
        </p:blipFill>
        <p:spPr>
          <a:xfrm>
            <a:off x="3704989" y="1120860"/>
            <a:ext cx="5430008" cy="3515216"/>
          </a:xfrm>
          <a:prstGeom prst="rect">
            <a:avLst/>
          </a:prstGeom>
        </p:spPr>
      </p:pic>
      <p:sp>
        <p:nvSpPr>
          <p:cNvPr id="6" name="Arrow: Down 5">
            <a:extLst>
              <a:ext uri="{FF2B5EF4-FFF2-40B4-BE49-F238E27FC236}">
                <a16:creationId xmlns:a16="http://schemas.microsoft.com/office/drawing/2014/main" id="{0E8B1639-E5F6-3C8E-616A-3A3D026AE3D4}"/>
              </a:ext>
            </a:extLst>
          </p:cNvPr>
          <p:cNvSpPr/>
          <p:nvPr/>
        </p:nvSpPr>
        <p:spPr>
          <a:xfrm rot="5400000">
            <a:off x="4833955" y="1246336"/>
            <a:ext cx="344713" cy="492369"/>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7" name="Arrow: Down 6">
            <a:extLst>
              <a:ext uri="{FF2B5EF4-FFF2-40B4-BE49-F238E27FC236}">
                <a16:creationId xmlns:a16="http://schemas.microsoft.com/office/drawing/2014/main" id="{7A0FD1CC-9817-12F7-11EA-6346BBA2B52E}"/>
              </a:ext>
            </a:extLst>
          </p:cNvPr>
          <p:cNvSpPr/>
          <p:nvPr/>
        </p:nvSpPr>
        <p:spPr>
          <a:xfrm rot="13743223">
            <a:off x="4058389" y="3507446"/>
            <a:ext cx="344713" cy="492369"/>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8" name="Arrow: Down 7">
            <a:extLst>
              <a:ext uri="{FF2B5EF4-FFF2-40B4-BE49-F238E27FC236}">
                <a16:creationId xmlns:a16="http://schemas.microsoft.com/office/drawing/2014/main" id="{48EC1AE0-3C68-067F-E118-BFF56A291708}"/>
              </a:ext>
            </a:extLst>
          </p:cNvPr>
          <p:cNvSpPr/>
          <p:nvPr/>
        </p:nvSpPr>
        <p:spPr>
          <a:xfrm rot="1233011">
            <a:off x="6931090" y="3215923"/>
            <a:ext cx="344713" cy="492369"/>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7A354D08-47A7-B0A6-BF08-79B8F5F79A5E}"/>
              </a:ext>
            </a:extLst>
          </p:cNvPr>
          <p:cNvSpPr/>
          <p:nvPr/>
        </p:nvSpPr>
        <p:spPr>
          <a:xfrm rot="1233011">
            <a:off x="4832334" y="2695501"/>
            <a:ext cx="344713" cy="492369"/>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2777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xit" presetSubtype="0" fill="hold" grpId="1" nodeType="withEffect">
                                  <p:stCondLst>
                                    <p:cond delay="0"/>
                                  </p:stCondLst>
                                  <p:childTnLst>
                                    <p:set>
                                      <p:cBhvr>
                                        <p:cTn id="20" dur="1" fill="hold">
                                          <p:stCondLst>
                                            <p:cond delay="0"/>
                                          </p:stCondLst>
                                        </p:cTn>
                                        <p:tgtEl>
                                          <p:spTgt spid="8"/>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6"/>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7"/>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P spid="1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C23C903-AE21-DB31-B048-5CF3E9693DBF}"/>
              </a:ext>
            </a:extLst>
          </p:cNvPr>
          <p:cNvPicPr>
            <a:picLocks noChangeAspect="1"/>
          </p:cNvPicPr>
          <p:nvPr/>
        </p:nvPicPr>
        <p:blipFill>
          <a:blip r:embed="rId2"/>
          <a:stretch>
            <a:fillRect/>
          </a:stretch>
        </p:blipFill>
        <p:spPr>
          <a:xfrm>
            <a:off x="4314825" y="674207"/>
            <a:ext cx="4829175" cy="3981450"/>
          </a:xfrm>
          <a:prstGeom prst="rect">
            <a:avLst/>
          </a:prstGeom>
        </p:spPr>
      </p:pic>
      <p:sp>
        <p:nvSpPr>
          <p:cNvPr id="2" name="Title 1">
            <a:extLst>
              <a:ext uri="{FF2B5EF4-FFF2-40B4-BE49-F238E27FC236}">
                <a16:creationId xmlns:a16="http://schemas.microsoft.com/office/drawing/2014/main" id="{AFCCADEF-E7A0-993A-F694-C09F286137AA}"/>
              </a:ext>
            </a:extLst>
          </p:cNvPr>
          <p:cNvSpPr>
            <a:spLocks noGrp="1"/>
          </p:cNvSpPr>
          <p:nvPr>
            <p:ph type="ctrTitle"/>
          </p:nvPr>
        </p:nvSpPr>
        <p:spPr/>
        <p:txBody>
          <a:bodyPr/>
          <a:lstStyle/>
          <a:p>
            <a:r>
              <a:rPr lang="en-US" dirty="0"/>
              <a:t>Queue Comparison</a:t>
            </a:r>
          </a:p>
        </p:txBody>
      </p:sp>
      <p:sp>
        <p:nvSpPr>
          <p:cNvPr id="3" name="Text Placeholder 2">
            <a:extLst>
              <a:ext uri="{FF2B5EF4-FFF2-40B4-BE49-F238E27FC236}">
                <a16:creationId xmlns:a16="http://schemas.microsoft.com/office/drawing/2014/main" id="{78AA5780-F612-3BA9-F303-3BAED1E164E7}"/>
              </a:ext>
            </a:extLst>
          </p:cNvPr>
          <p:cNvSpPr>
            <a:spLocks noGrp="1"/>
          </p:cNvSpPr>
          <p:nvPr>
            <p:ph type="body" sz="quarter" idx="10"/>
          </p:nvPr>
        </p:nvSpPr>
        <p:spPr/>
        <p:txBody>
          <a:bodyPr/>
          <a:lstStyle/>
          <a:p>
            <a:r>
              <a:rPr lang="en-US" dirty="0"/>
              <a:t>Results</a:t>
            </a:r>
          </a:p>
        </p:txBody>
      </p:sp>
      <p:sp>
        <p:nvSpPr>
          <p:cNvPr id="4" name="Content Placeholder 3">
            <a:extLst>
              <a:ext uri="{FF2B5EF4-FFF2-40B4-BE49-F238E27FC236}">
                <a16:creationId xmlns:a16="http://schemas.microsoft.com/office/drawing/2014/main" id="{AD3ECD98-AFCA-4F04-4263-FE16FDE65386}"/>
              </a:ext>
            </a:extLst>
          </p:cNvPr>
          <p:cNvSpPr>
            <a:spLocks noGrp="1"/>
          </p:cNvSpPr>
          <p:nvPr>
            <p:ph idx="1"/>
          </p:nvPr>
        </p:nvSpPr>
        <p:spPr>
          <a:xfrm>
            <a:off x="229333" y="1257708"/>
            <a:ext cx="3932693" cy="3366783"/>
          </a:xfrm>
        </p:spPr>
        <p:txBody>
          <a:bodyPr>
            <a:normAutofit/>
          </a:bodyPr>
          <a:lstStyle/>
          <a:p>
            <a:pPr>
              <a:spcAft>
                <a:spcPts val="600"/>
              </a:spcAft>
            </a:pPr>
            <a:r>
              <a:rPr lang="en-US" dirty="0"/>
              <a:t>Run trace with ~2 invokes/sec</a:t>
            </a:r>
          </a:p>
          <a:p>
            <a:pPr>
              <a:spcAft>
                <a:spcPts val="600"/>
              </a:spcAft>
            </a:pPr>
            <a:r>
              <a:rPr lang="en-US" dirty="0"/>
              <a:t>MQFQ-Sticky improves latency 5x over FCFS</a:t>
            </a:r>
          </a:p>
          <a:p>
            <a:pPr>
              <a:spcAft>
                <a:spcPts val="600"/>
              </a:spcAft>
            </a:pPr>
            <a:r>
              <a:rPr lang="en-US" dirty="0"/>
              <a:t>Data locality &amp; cold start reduction are key</a:t>
            </a:r>
          </a:p>
          <a:p>
            <a:pPr>
              <a:spcAft>
                <a:spcPts val="600"/>
              </a:spcAft>
            </a:pPr>
            <a:r>
              <a:rPr lang="en-US" dirty="0"/>
              <a:t>Without container pool it’s 300x</a:t>
            </a:r>
          </a:p>
          <a:p>
            <a:pPr>
              <a:spcAft>
                <a:spcPts val="600"/>
              </a:spcAft>
            </a:pPr>
            <a:r>
              <a:rPr lang="en-US" dirty="0"/>
              <a:t>Device concurrency allows better throughput</a:t>
            </a:r>
          </a:p>
          <a:p>
            <a:pPr>
              <a:spcAft>
                <a:spcPts val="600"/>
              </a:spcAft>
            </a:pPr>
            <a:r>
              <a:rPr lang="en-US" dirty="0"/>
              <a:t>If concurrency is too high, interference is extreme</a:t>
            </a:r>
          </a:p>
        </p:txBody>
      </p:sp>
      <p:sp>
        <p:nvSpPr>
          <p:cNvPr id="5" name="Slide Number Placeholder 4">
            <a:extLst>
              <a:ext uri="{FF2B5EF4-FFF2-40B4-BE49-F238E27FC236}">
                <a16:creationId xmlns:a16="http://schemas.microsoft.com/office/drawing/2014/main" id="{9E1F524D-2593-ACF4-22A9-16F806971039}"/>
              </a:ext>
            </a:extLst>
          </p:cNvPr>
          <p:cNvSpPr>
            <a:spLocks noGrp="1"/>
          </p:cNvSpPr>
          <p:nvPr>
            <p:ph type="sldNum" sz="quarter" idx="4"/>
          </p:nvPr>
        </p:nvSpPr>
        <p:spPr/>
        <p:txBody>
          <a:bodyPr/>
          <a:lstStyle/>
          <a:p>
            <a:pPr algn="l"/>
            <a:fld id="{DFAB4A35-254A-4129-B508-C0D4E219414D}" type="slidenum">
              <a:rPr lang="en-US" smtClean="0"/>
              <a:pPr algn="l"/>
              <a:t>45</a:t>
            </a:fld>
            <a:endParaRPr lang="en-US"/>
          </a:p>
        </p:txBody>
      </p:sp>
      <p:sp>
        <p:nvSpPr>
          <p:cNvPr id="6" name="Arrow: Down 5">
            <a:extLst>
              <a:ext uri="{FF2B5EF4-FFF2-40B4-BE49-F238E27FC236}">
                <a16:creationId xmlns:a16="http://schemas.microsoft.com/office/drawing/2014/main" id="{0A7C7867-EF71-0296-F670-69CE80BF788A}"/>
              </a:ext>
            </a:extLst>
          </p:cNvPr>
          <p:cNvSpPr/>
          <p:nvPr/>
        </p:nvSpPr>
        <p:spPr>
          <a:xfrm rot="19603196">
            <a:off x="5411893" y="1771946"/>
            <a:ext cx="196427" cy="1388533"/>
          </a:xfrm>
          <a:prstGeom prst="downArrow">
            <a:avLst/>
          </a:prstGeom>
          <a:solidFill>
            <a:srgbClr val="FF0000"/>
          </a:solidFill>
          <a:ln>
            <a:solidFill>
              <a:srgbClr val="FF0000"/>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8" name="Arrow: Down 7">
            <a:extLst>
              <a:ext uri="{FF2B5EF4-FFF2-40B4-BE49-F238E27FC236}">
                <a16:creationId xmlns:a16="http://schemas.microsoft.com/office/drawing/2014/main" id="{6D1AB05D-EC4F-A46B-3707-08B1BB201AA0}"/>
              </a:ext>
            </a:extLst>
          </p:cNvPr>
          <p:cNvSpPr/>
          <p:nvPr/>
        </p:nvSpPr>
        <p:spPr>
          <a:xfrm rot="16691733">
            <a:off x="6699545" y="2698617"/>
            <a:ext cx="196427" cy="1010706"/>
          </a:xfrm>
          <a:prstGeom prst="downArrow">
            <a:avLst/>
          </a:prstGeom>
          <a:solidFill>
            <a:srgbClr val="FF0000"/>
          </a:solidFill>
          <a:ln>
            <a:solidFill>
              <a:srgbClr val="FF0000"/>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962CBDF5-DE14-132C-01B0-3785503857AD}"/>
              </a:ext>
            </a:extLst>
          </p:cNvPr>
          <p:cNvSpPr/>
          <p:nvPr/>
        </p:nvSpPr>
        <p:spPr>
          <a:xfrm rot="15571469">
            <a:off x="8012731" y="2593925"/>
            <a:ext cx="196427" cy="1187876"/>
          </a:xfrm>
          <a:prstGeom prst="downArrow">
            <a:avLst/>
          </a:prstGeom>
          <a:solidFill>
            <a:srgbClr val="FF0000"/>
          </a:solidFill>
          <a:ln>
            <a:solidFill>
              <a:srgbClr val="FF0000"/>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6347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xit" presetSubtype="0" fill="hold" grpId="1" nodeType="withEffect">
                                  <p:stCondLst>
                                    <p:cond delay="0"/>
                                  </p:stCondLst>
                                  <p:childTnLst>
                                    <p:set>
                                      <p:cBhvr>
                                        <p:cTn id="18"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animBg="1"/>
      <p:bldP spid="8" grpId="0" animBg="1"/>
      <p:bldP spid="8" grpId="1" animBg="1"/>
      <p:bldP spid="9"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F3CD17-83AA-EC35-4588-353A41FD463B}"/>
              </a:ext>
            </a:extLst>
          </p:cNvPr>
          <p:cNvSpPr>
            <a:spLocks noGrp="1"/>
          </p:cNvSpPr>
          <p:nvPr>
            <p:ph idx="1"/>
          </p:nvPr>
        </p:nvSpPr>
        <p:spPr>
          <a:xfrm>
            <a:off x="220178" y="1243704"/>
            <a:ext cx="4560579" cy="2792362"/>
          </a:xfrm>
        </p:spPr>
        <p:txBody>
          <a:bodyPr/>
          <a:lstStyle/>
          <a:p>
            <a:pPr>
              <a:spcAft>
                <a:spcPts val="600"/>
              </a:spcAft>
            </a:pPr>
            <a:r>
              <a:rPr lang="en-US" dirty="0"/>
              <a:t>System scales across heterogeneous hardware</a:t>
            </a:r>
          </a:p>
          <a:p>
            <a:pPr>
              <a:spcAft>
                <a:spcPts val="600"/>
              </a:spcAft>
            </a:pPr>
            <a:r>
              <a:rPr lang="en-US" dirty="0"/>
              <a:t>Enables device load balancing</a:t>
            </a:r>
          </a:p>
          <a:p>
            <a:pPr>
              <a:spcAft>
                <a:spcPts val="600"/>
              </a:spcAft>
            </a:pPr>
            <a:r>
              <a:rPr lang="en-US" dirty="0"/>
              <a:t>Latency reduced by more than 2x!</a:t>
            </a:r>
          </a:p>
        </p:txBody>
      </p:sp>
      <p:sp>
        <p:nvSpPr>
          <p:cNvPr id="5" name="Slide Number Placeholder 4">
            <a:extLst>
              <a:ext uri="{FF2B5EF4-FFF2-40B4-BE49-F238E27FC236}">
                <a16:creationId xmlns:a16="http://schemas.microsoft.com/office/drawing/2014/main" id="{9952A28B-BF5C-722B-3B97-B778E3DE9524}"/>
              </a:ext>
            </a:extLst>
          </p:cNvPr>
          <p:cNvSpPr>
            <a:spLocks noGrp="1"/>
          </p:cNvSpPr>
          <p:nvPr>
            <p:ph type="sldNum" sz="quarter" idx="4"/>
          </p:nvPr>
        </p:nvSpPr>
        <p:spPr/>
        <p:txBody>
          <a:bodyPr/>
          <a:lstStyle/>
          <a:p>
            <a:pPr algn="l"/>
            <a:fld id="{DFAB4A35-254A-4129-B508-C0D4E219414D}" type="slidenum">
              <a:rPr lang="en-US" smtClean="0"/>
              <a:pPr algn="l"/>
              <a:t>46</a:t>
            </a:fld>
            <a:endParaRPr lang="en-US"/>
          </a:p>
        </p:txBody>
      </p:sp>
      <p:pic>
        <p:nvPicPr>
          <p:cNvPr id="6" name="Picture 5">
            <a:extLst>
              <a:ext uri="{FF2B5EF4-FFF2-40B4-BE49-F238E27FC236}">
                <a16:creationId xmlns:a16="http://schemas.microsoft.com/office/drawing/2014/main" id="{37A9BD20-AAF5-7E80-95FB-9A30C33C50FF}"/>
              </a:ext>
            </a:extLst>
          </p:cNvPr>
          <p:cNvPicPr>
            <a:picLocks noChangeAspect="1"/>
          </p:cNvPicPr>
          <p:nvPr/>
        </p:nvPicPr>
        <p:blipFill>
          <a:blip r:embed="rId2"/>
          <a:stretch>
            <a:fillRect/>
          </a:stretch>
        </p:blipFill>
        <p:spPr>
          <a:xfrm>
            <a:off x="270531" y="2637348"/>
            <a:ext cx="4204598" cy="2506152"/>
          </a:xfrm>
          <a:prstGeom prst="rect">
            <a:avLst/>
          </a:prstGeom>
        </p:spPr>
      </p:pic>
      <p:pic>
        <p:nvPicPr>
          <p:cNvPr id="7" name="Picture 6">
            <a:extLst>
              <a:ext uri="{FF2B5EF4-FFF2-40B4-BE49-F238E27FC236}">
                <a16:creationId xmlns:a16="http://schemas.microsoft.com/office/drawing/2014/main" id="{31F0AF5E-9C4D-5B1D-EC15-101D6F524BDF}"/>
              </a:ext>
            </a:extLst>
          </p:cNvPr>
          <p:cNvPicPr>
            <a:picLocks noChangeAspect="1"/>
          </p:cNvPicPr>
          <p:nvPr/>
        </p:nvPicPr>
        <p:blipFill>
          <a:blip r:embed="rId3"/>
          <a:stretch>
            <a:fillRect/>
          </a:stretch>
        </p:blipFill>
        <p:spPr>
          <a:xfrm>
            <a:off x="4460150" y="2847975"/>
            <a:ext cx="4733925" cy="2295525"/>
          </a:xfrm>
          <a:prstGeom prst="rect">
            <a:avLst/>
          </a:prstGeom>
        </p:spPr>
      </p:pic>
      <p:sp>
        <p:nvSpPr>
          <p:cNvPr id="8" name="Content Placeholder 2">
            <a:extLst>
              <a:ext uri="{FF2B5EF4-FFF2-40B4-BE49-F238E27FC236}">
                <a16:creationId xmlns:a16="http://schemas.microsoft.com/office/drawing/2014/main" id="{7946FD1E-0A24-4D8D-92F0-CE4915AB1064}"/>
              </a:ext>
            </a:extLst>
          </p:cNvPr>
          <p:cNvSpPr txBox="1">
            <a:spLocks/>
          </p:cNvSpPr>
          <p:nvPr/>
        </p:nvSpPr>
        <p:spPr>
          <a:xfrm>
            <a:off x="4889908" y="464387"/>
            <a:ext cx="4033914" cy="3571680"/>
          </a:xfrm>
          <a:prstGeom prst="rect">
            <a:avLst/>
          </a:prstGeom>
        </p:spPr>
        <p:txBody>
          <a:bodyPr vert="horz" lIns="91440" tIns="45720" rIns="91440" bIns="45720" rtlCol="0">
            <a:normAutofit/>
          </a:bodyPr>
          <a:lstStyle>
            <a:lvl1pPr marL="342900" indent="-342900" algn="l" defTabSz="457200" rtl="0" eaLnBrk="1" latinLnBrk="0" hangingPunct="1">
              <a:lnSpc>
                <a:spcPct val="100000"/>
              </a:lnSpc>
              <a:spcBef>
                <a:spcPts val="0"/>
              </a:spcBef>
              <a:spcAft>
                <a:spcPts val="1800"/>
              </a:spcAft>
              <a:buClr>
                <a:schemeClr val="tx1">
                  <a:lumMod val="50000"/>
                  <a:lumOff val="50000"/>
                </a:schemeClr>
              </a:buClr>
              <a:buSzPct val="100000"/>
              <a:buFont typeface="Arial"/>
              <a:buChar char="•"/>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pPr>
            <a:r>
              <a:rPr lang="en-US" dirty="0"/>
              <a:t>Functions can run on just CPU</a:t>
            </a:r>
          </a:p>
          <a:p>
            <a:pPr>
              <a:spcAft>
                <a:spcPts val="600"/>
              </a:spcAft>
            </a:pPr>
            <a:r>
              <a:rPr lang="en-US" dirty="0"/>
              <a:t>48 CPU cores gives much higher concurrency than GPU</a:t>
            </a:r>
          </a:p>
          <a:p>
            <a:pPr>
              <a:spcAft>
                <a:spcPts val="600"/>
              </a:spcAft>
            </a:pPr>
            <a:r>
              <a:rPr lang="en-US" dirty="0"/>
              <a:t>Send to GPU those with 3x speedup</a:t>
            </a:r>
          </a:p>
          <a:p>
            <a:pPr>
              <a:spcAft>
                <a:spcPts val="600"/>
              </a:spcAft>
            </a:pPr>
            <a:r>
              <a:rPr lang="en-US" dirty="0"/>
              <a:t>CPU + 1 GPU  &gt; 2 GPUs</a:t>
            </a:r>
          </a:p>
          <a:p>
            <a:pPr>
              <a:spcAft>
                <a:spcPts val="600"/>
              </a:spcAft>
            </a:pPr>
            <a:r>
              <a:rPr lang="en-US" dirty="0"/>
              <a:t>Reduced GPU thrashing</a:t>
            </a:r>
          </a:p>
        </p:txBody>
      </p:sp>
      <p:sp>
        <p:nvSpPr>
          <p:cNvPr id="10" name="Title 1">
            <a:extLst>
              <a:ext uri="{FF2B5EF4-FFF2-40B4-BE49-F238E27FC236}">
                <a16:creationId xmlns:a16="http://schemas.microsoft.com/office/drawing/2014/main" id="{25CDFA96-5B7E-4829-B97F-FBE5E3755165}"/>
              </a:ext>
            </a:extLst>
          </p:cNvPr>
          <p:cNvSpPr txBox="1">
            <a:spLocks/>
          </p:cNvSpPr>
          <p:nvPr/>
        </p:nvSpPr>
        <p:spPr>
          <a:xfrm>
            <a:off x="472933" y="320195"/>
            <a:ext cx="8004391" cy="699065"/>
          </a:xfrm>
          <a:prstGeom prst="rect">
            <a:avLst/>
          </a:prstGeom>
        </p:spPr>
        <p:txBody>
          <a:bodyPr vert="horz" lIns="91440" tIns="45720" rIns="91440" bIns="45720" rtlCol="0" anchor="ctr">
            <a:noAutofit/>
          </a:bodyPr>
          <a:lstStyle>
            <a:lvl1pPr algn="l" defTabSz="457200" rtl="0" eaLnBrk="1" latinLnBrk="0" hangingPunct="1">
              <a:spcBef>
                <a:spcPct val="0"/>
              </a:spcBef>
              <a:buNone/>
              <a:defRPr sz="3000" b="1" i="0" kern="100" spc="0">
                <a:solidFill>
                  <a:srgbClr val="404041"/>
                </a:solidFill>
                <a:latin typeface="Arial"/>
                <a:ea typeface="+mj-ea"/>
                <a:cs typeface="Arial"/>
              </a:defRPr>
            </a:lvl1pPr>
          </a:lstStyle>
          <a:p>
            <a:r>
              <a:rPr lang="en-US" dirty="0"/>
              <a:t>Scalability</a:t>
            </a:r>
          </a:p>
        </p:txBody>
      </p:sp>
    </p:spTree>
    <p:extLst>
      <p:ext uri="{BB962C8B-B14F-4D97-AF65-F5344CB8AC3E}">
        <p14:creationId xmlns:p14="http://schemas.microsoft.com/office/powerpoint/2010/main" val="904312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ctr"/>
            <a:endParaRPr lang="en-US" dirty="0"/>
          </a:p>
          <a:p>
            <a:pPr algn="ctr"/>
            <a:endParaRPr lang="en-US" dirty="0"/>
          </a:p>
          <a:p>
            <a:pPr algn="ctr"/>
            <a:r>
              <a:rPr lang="en-US" dirty="0"/>
              <a:t>Thank you for coming.</a:t>
            </a:r>
          </a:p>
          <a:p>
            <a:pPr algn="ctr"/>
            <a:r>
              <a:rPr lang="en-US" dirty="0"/>
              <a:t>Questions?</a:t>
            </a:r>
          </a:p>
        </p:txBody>
      </p:sp>
    </p:spTree>
    <p:extLst>
      <p:ext uri="{BB962C8B-B14F-4D97-AF65-F5344CB8AC3E}">
        <p14:creationId xmlns:p14="http://schemas.microsoft.com/office/powerpoint/2010/main" val="27996990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A8CB7-224C-0A7B-B7A4-7365C76390CB}"/>
              </a:ext>
            </a:extLst>
          </p:cNvPr>
          <p:cNvSpPr>
            <a:spLocks noGrp="1"/>
          </p:cNvSpPr>
          <p:nvPr>
            <p:ph type="title"/>
          </p:nvPr>
        </p:nvSpPr>
        <p:spPr/>
        <p:txBody>
          <a:bodyPr/>
          <a:lstStyle/>
          <a:p>
            <a:r>
              <a:rPr lang="en-US" dirty="0"/>
              <a:t>The Future</a:t>
            </a:r>
          </a:p>
        </p:txBody>
      </p:sp>
      <p:sp>
        <p:nvSpPr>
          <p:cNvPr id="3" name="Text Placeholder 2">
            <a:extLst>
              <a:ext uri="{FF2B5EF4-FFF2-40B4-BE49-F238E27FC236}">
                <a16:creationId xmlns:a16="http://schemas.microsoft.com/office/drawing/2014/main" id="{D9CCA0C9-08B0-49A3-28A5-19C1FA3E1FDE}"/>
              </a:ext>
            </a:extLst>
          </p:cNvPr>
          <p:cNvSpPr>
            <a:spLocks noGrp="1"/>
          </p:cNvSpPr>
          <p:nvPr>
            <p:ph type="body" sz="quarter" idx="10"/>
          </p:nvPr>
        </p:nvSpPr>
        <p:spPr/>
        <p:txBody>
          <a:bodyPr/>
          <a:lstStyle/>
          <a:p>
            <a:endParaRPr lang="en-US"/>
          </a:p>
        </p:txBody>
      </p:sp>
      <p:pic>
        <p:nvPicPr>
          <p:cNvPr id="5" name="Picture 4" descr="Cartoon squidward tentacles on a trumpet&#10;&#10;Description automatically generated">
            <a:extLst>
              <a:ext uri="{FF2B5EF4-FFF2-40B4-BE49-F238E27FC236}">
                <a16:creationId xmlns:a16="http://schemas.microsoft.com/office/drawing/2014/main" id="{46DA4C4C-CF86-50ED-8594-19CB4EF15241}"/>
              </a:ext>
            </a:extLst>
          </p:cNvPr>
          <p:cNvPicPr>
            <a:picLocks noChangeAspect="1"/>
          </p:cNvPicPr>
          <p:nvPr/>
        </p:nvPicPr>
        <p:blipFill>
          <a:blip r:embed="rId2"/>
          <a:stretch>
            <a:fillRect/>
          </a:stretch>
        </p:blipFill>
        <p:spPr>
          <a:xfrm>
            <a:off x="4572000" y="631903"/>
            <a:ext cx="4122143" cy="3723578"/>
          </a:xfrm>
          <a:prstGeom prst="rect">
            <a:avLst/>
          </a:prstGeom>
        </p:spPr>
      </p:pic>
    </p:spTree>
    <p:extLst>
      <p:ext uri="{BB962C8B-B14F-4D97-AF65-F5344CB8AC3E}">
        <p14:creationId xmlns:p14="http://schemas.microsoft.com/office/powerpoint/2010/main" val="31796139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31535-9946-B91A-0F83-2FBFBA8A3CB0}"/>
              </a:ext>
            </a:extLst>
          </p:cNvPr>
          <p:cNvSpPr>
            <a:spLocks noGrp="1"/>
          </p:cNvSpPr>
          <p:nvPr>
            <p:ph type="ctrTitle"/>
          </p:nvPr>
        </p:nvSpPr>
        <p:spPr/>
        <p:txBody>
          <a:bodyPr/>
          <a:lstStyle/>
          <a:p>
            <a:r>
              <a:rPr lang="en-US" dirty="0"/>
              <a:t>Polymorphic Functions</a:t>
            </a:r>
          </a:p>
        </p:txBody>
      </p:sp>
      <p:sp>
        <p:nvSpPr>
          <p:cNvPr id="3" name="Text Placeholder 2">
            <a:extLst>
              <a:ext uri="{FF2B5EF4-FFF2-40B4-BE49-F238E27FC236}">
                <a16:creationId xmlns:a16="http://schemas.microsoft.com/office/drawing/2014/main" id="{A56780B0-B5A5-8913-3913-23B81C2F5E88}"/>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F0C71F5D-3112-B7D9-4E8D-C1611FB92AB4}"/>
              </a:ext>
            </a:extLst>
          </p:cNvPr>
          <p:cNvSpPr>
            <a:spLocks noGrp="1"/>
          </p:cNvSpPr>
          <p:nvPr>
            <p:ph idx="1"/>
          </p:nvPr>
        </p:nvSpPr>
        <p:spPr>
          <a:xfrm>
            <a:off x="501911" y="1063413"/>
            <a:ext cx="8015594" cy="1137814"/>
          </a:xfrm>
        </p:spPr>
        <p:txBody>
          <a:bodyPr/>
          <a:lstStyle/>
          <a:p>
            <a:pPr>
              <a:spcAft>
                <a:spcPts val="600"/>
              </a:spcAft>
            </a:pPr>
            <a:r>
              <a:rPr lang="en-US" dirty="0">
                <a:solidFill>
                  <a:srgbClr val="252626"/>
                </a:solidFill>
                <a:latin typeface="+mn-lt"/>
              </a:rPr>
              <a:t>Functions may be able to run on CPU or GPU (think </a:t>
            </a:r>
            <a:r>
              <a:rPr lang="en-US" dirty="0" err="1">
                <a:solidFill>
                  <a:srgbClr val="252626"/>
                </a:solidFill>
                <a:latin typeface="+mn-lt"/>
              </a:rPr>
              <a:t>Tensorflow</a:t>
            </a:r>
            <a:r>
              <a:rPr lang="en-US" dirty="0">
                <a:solidFill>
                  <a:srgbClr val="252626"/>
                </a:solidFill>
                <a:latin typeface="+mn-lt"/>
              </a:rPr>
              <a:t> ML)</a:t>
            </a:r>
          </a:p>
          <a:p>
            <a:pPr>
              <a:spcAft>
                <a:spcPts val="600"/>
              </a:spcAft>
            </a:pPr>
            <a:r>
              <a:rPr lang="en-US" dirty="0">
                <a:solidFill>
                  <a:srgbClr val="252626"/>
                </a:solidFill>
                <a:latin typeface="+mn-lt"/>
              </a:rPr>
              <a:t>GPU memory resources are limited, but lots of compute</a:t>
            </a:r>
          </a:p>
          <a:p>
            <a:pPr lvl="1">
              <a:spcAft>
                <a:spcPts val="600"/>
              </a:spcAft>
            </a:pPr>
            <a:r>
              <a:rPr lang="en-US" dirty="0">
                <a:solidFill>
                  <a:srgbClr val="252626"/>
                </a:solidFill>
                <a:latin typeface="+mn-lt"/>
              </a:rPr>
              <a:t>Host fewer warm containers and scale-up ability is smaller</a:t>
            </a:r>
          </a:p>
          <a:p>
            <a:pPr>
              <a:spcAft>
                <a:spcPts val="600"/>
              </a:spcAft>
            </a:pPr>
            <a:endParaRPr lang="en-US" dirty="0"/>
          </a:p>
        </p:txBody>
      </p:sp>
      <p:sp>
        <p:nvSpPr>
          <p:cNvPr id="5" name="Slide Number Placeholder 4">
            <a:extLst>
              <a:ext uri="{FF2B5EF4-FFF2-40B4-BE49-F238E27FC236}">
                <a16:creationId xmlns:a16="http://schemas.microsoft.com/office/drawing/2014/main" id="{9CDC3B94-5866-40FC-FA2B-1F90557E2CD1}"/>
              </a:ext>
            </a:extLst>
          </p:cNvPr>
          <p:cNvSpPr>
            <a:spLocks noGrp="1"/>
          </p:cNvSpPr>
          <p:nvPr>
            <p:ph type="sldNum" sz="quarter" idx="4"/>
          </p:nvPr>
        </p:nvSpPr>
        <p:spPr/>
        <p:txBody>
          <a:bodyPr/>
          <a:lstStyle/>
          <a:p>
            <a:pPr algn="l"/>
            <a:fld id="{DFAB4A35-254A-4129-B508-C0D4E219414D}" type="slidenum">
              <a:rPr lang="en-US" smtClean="0"/>
              <a:pPr algn="l"/>
              <a:t>49</a:t>
            </a:fld>
            <a:endParaRPr lang="en-US"/>
          </a:p>
        </p:txBody>
      </p:sp>
      <p:grpSp>
        <p:nvGrpSpPr>
          <p:cNvPr id="6" name="Group 5">
            <a:extLst>
              <a:ext uri="{FF2B5EF4-FFF2-40B4-BE49-F238E27FC236}">
                <a16:creationId xmlns:a16="http://schemas.microsoft.com/office/drawing/2014/main" id="{45EE262D-4A5F-1280-36B0-6C3D1C7B67B9}"/>
              </a:ext>
            </a:extLst>
          </p:cNvPr>
          <p:cNvGrpSpPr/>
          <p:nvPr/>
        </p:nvGrpSpPr>
        <p:grpSpPr>
          <a:xfrm>
            <a:off x="6608752" y="2724315"/>
            <a:ext cx="2365320" cy="475305"/>
            <a:chOff x="3730339" y="3625201"/>
            <a:chExt cx="3295221" cy="589435"/>
          </a:xfrm>
        </p:grpSpPr>
        <p:sp>
          <p:nvSpPr>
            <p:cNvPr id="7" name="Flowchart: Process 6">
              <a:extLst>
                <a:ext uri="{FF2B5EF4-FFF2-40B4-BE49-F238E27FC236}">
                  <a16:creationId xmlns:a16="http://schemas.microsoft.com/office/drawing/2014/main" id="{A610B530-DB72-4EC1-9F5F-F4C166D94E58}"/>
                </a:ext>
              </a:extLst>
            </p:cNvPr>
            <p:cNvSpPr/>
            <p:nvPr/>
          </p:nvSpPr>
          <p:spPr>
            <a:xfrm>
              <a:off x="3730339" y="3625201"/>
              <a:ext cx="3295221" cy="589435"/>
            </a:xfrm>
            <a:prstGeom prst="flowChartProcess">
              <a:avLst/>
            </a:prstGeom>
            <a:solidFill>
              <a:schemeClr val="bg1"/>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3200" baseline="-25000">
                  <a:solidFill>
                    <a:schemeClr val="tx1"/>
                  </a:solidFill>
                </a:rPr>
                <a:t>GPU</a:t>
              </a:r>
            </a:p>
          </p:txBody>
        </p:sp>
        <p:grpSp>
          <p:nvGrpSpPr>
            <p:cNvPr id="8" name="Group 7">
              <a:extLst>
                <a:ext uri="{FF2B5EF4-FFF2-40B4-BE49-F238E27FC236}">
                  <a16:creationId xmlns:a16="http://schemas.microsoft.com/office/drawing/2014/main" id="{167FB33D-6223-AB17-C3EA-B2F76AA6E653}"/>
                </a:ext>
              </a:extLst>
            </p:cNvPr>
            <p:cNvGrpSpPr/>
            <p:nvPr/>
          </p:nvGrpSpPr>
          <p:grpSpPr>
            <a:xfrm>
              <a:off x="5787147" y="3625201"/>
              <a:ext cx="1223385" cy="589435"/>
              <a:chOff x="5787147" y="3625201"/>
              <a:chExt cx="1223385" cy="589435"/>
            </a:xfrm>
          </p:grpSpPr>
          <p:sp>
            <p:nvSpPr>
              <p:cNvPr id="9" name="Flowchart: Process 8">
                <a:extLst>
                  <a:ext uri="{FF2B5EF4-FFF2-40B4-BE49-F238E27FC236}">
                    <a16:creationId xmlns:a16="http://schemas.microsoft.com/office/drawing/2014/main" id="{858F616A-EB0C-F882-B504-AB8FD3D28AE8}"/>
                  </a:ext>
                </a:extLst>
              </p:cNvPr>
              <p:cNvSpPr/>
              <p:nvPr/>
            </p:nvSpPr>
            <p:spPr>
              <a:xfrm>
                <a:off x="6398839"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sp>
            <p:nvSpPr>
              <p:cNvPr id="10" name="Flowchart: Process 9">
                <a:extLst>
                  <a:ext uri="{FF2B5EF4-FFF2-40B4-BE49-F238E27FC236}">
                    <a16:creationId xmlns:a16="http://schemas.microsoft.com/office/drawing/2014/main" id="{1B7D53E3-7D2A-9549-C262-8DFBA0A55FED}"/>
                  </a:ext>
                </a:extLst>
              </p:cNvPr>
              <p:cNvSpPr/>
              <p:nvPr/>
            </p:nvSpPr>
            <p:spPr>
              <a:xfrm>
                <a:off x="5787147"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grpSp>
      </p:grpSp>
      <p:sp>
        <p:nvSpPr>
          <p:cNvPr id="13" name="Flowchart: Preparation 12">
            <a:extLst>
              <a:ext uri="{FF2B5EF4-FFF2-40B4-BE49-F238E27FC236}">
                <a16:creationId xmlns:a16="http://schemas.microsoft.com/office/drawing/2014/main" id="{D718D5A9-D3FB-AA2A-EE74-6CFF50C452C2}"/>
              </a:ext>
            </a:extLst>
          </p:cNvPr>
          <p:cNvSpPr/>
          <p:nvPr/>
        </p:nvSpPr>
        <p:spPr>
          <a:xfrm>
            <a:off x="5283200" y="3517488"/>
            <a:ext cx="1767111" cy="543305"/>
          </a:xfrm>
          <a:prstGeom prst="flowChartPreparation">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600">
                <a:solidFill>
                  <a:sysClr val="windowText" lastClr="000000"/>
                </a:solidFill>
              </a:rPr>
              <a:t>Enqueue</a:t>
            </a:r>
          </a:p>
          <a:p>
            <a:pPr algn="ctr"/>
            <a:r>
              <a:rPr lang="en-US" sz="1600">
                <a:solidFill>
                  <a:sysClr val="windowText" lastClr="000000"/>
                </a:solidFill>
              </a:rPr>
              <a:t>Policy</a:t>
            </a:r>
          </a:p>
        </p:txBody>
      </p:sp>
      <p:grpSp>
        <p:nvGrpSpPr>
          <p:cNvPr id="14" name="Group 13">
            <a:extLst>
              <a:ext uri="{FF2B5EF4-FFF2-40B4-BE49-F238E27FC236}">
                <a16:creationId xmlns:a16="http://schemas.microsoft.com/office/drawing/2014/main" id="{CB9DE71A-83E2-A2B8-BDF9-603CC054D346}"/>
              </a:ext>
            </a:extLst>
          </p:cNvPr>
          <p:cNvGrpSpPr/>
          <p:nvPr/>
        </p:nvGrpSpPr>
        <p:grpSpPr>
          <a:xfrm>
            <a:off x="5160700" y="2571749"/>
            <a:ext cx="3883186" cy="2167692"/>
            <a:chOff x="1605860" y="2916455"/>
            <a:chExt cx="10458044" cy="3348112"/>
          </a:xfrm>
        </p:grpSpPr>
        <p:sp>
          <p:nvSpPr>
            <p:cNvPr id="15" name="Rectangle 14">
              <a:extLst>
                <a:ext uri="{FF2B5EF4-FFF2-40B4-BE49-F238E27FC236}">
                  <a16:creationId xmlns:a16="http://schemas.microsoft.com/office/drawing/2014/main" id="{FF5218C6-1E76-AD09-DBBD-4362ACDE0CDE}"/>
                </a:ext>
              </a:extLst>
            </p:cNvPr>
            <p:cNvSpPr/>
            <p:nvPr/>
          </p:nvSpPr>
          <p:spPr>
            <a:xfrm>
              <a:off x="1607419" y="2916455"/>
              <a:ext cx="10456485" cy="3320716"/>
            </a:xfrm>
            <a:prstGeom prst="rect">
              <a:avLst/>
            </a:prstGeom>
            <a:noFill/>
            <a:ln w="28575">
              <a:solidFill>
                <a:srgbClr val="FF0000"/>
              </a:solidFill>
              <a:prstDash val="dash"/>
            </a:ln>
            <a:effectLst/>
          </p:spPr>
          <p:style>
            <a:lnRef idx="1">
              <a:schemeClr val="accent1"/>
            </a:lnRef>
            <a:fillRef idx="3">
              <a:schemeClr val="accent1"/>
            </a:fillRef>
            <a:effectRef idx="2">
              <a:schemeClr val="accent1"/>
            </a:effectRef>
            <a:fontRef idx="minor">
              <a:schemeClr val="lt1"/>
            </a:fontRef>
          </p:style>
          <p:txBody>
            <a:bodyPr rtlCol="0" anchor="b"/>
            <a:lstStyle/>
            <a:p>
              <a:endParaRPr lang="en-US" sz="2400">
                <a:solidFill>
                  <a:srgbClr val="FF0000"/>
                </a:solidFill>
              </a:endParaRPr>
            </a:p>
          </p:txBody>
        </p:sp>
        <p:sp>
          <p:nvSpPr>
            <p:cNvPr id="16" name="TextBox 15">
              <a:extLst>
                <a:ext uri="{FF2B5EF4-FFF2-40B4-BE49-F238E27FC236}">
                  <a16:creationId xmlns:a16="http://schemas.microsoft.com/office/drawing/2014/main" id="{E315F4AC-B52E-74FE-5855-841A7C932073}"/>
                </a:ext>
              </a:extLst>
            </p:cNvPr>
            <p:cNvSpPr txBox="1"/>
            <p:nvPr/>
          </p:nvSpPr>
          <p:spPr>
            <a:xfrm>
              <a:off x="1605860" y="5480196"/>
              <a:ext cx="3779248" cy="784371"/>
            </a:xfrm>
            <a:prstGeom prst="rect">
              <a:avLst/>
            </a:prstGeom>
            <a:noFill/>
          </p:spPr>
          <p:txBody>
            <a:bodyPr wrap="square" rtlCol="0">
              <a:spAutoFit/>
            </a:bodyPr>
            <a:lstStyle/>
            <a:p>
              <a:r>
                <a:rPr lang="en-US" sz="2700" dirty="0">
                  <a:solidFill>
                    <a:srgbClr val="FF0000"/>
                  </a:solidFill>
                </a:rPr>
                <a:t>Worker</a:t>
              </a:r>
            </a:p>
          </p:txBody>
        </p:sp>
      </p:grpSp>
      <p:grpSp>
        <p:nvGrpSpPr>
          <p:cNvPr id="17" name="Group 16">
            <a:extLst>
              <a:ext uri="{FF2B5EF4-FFF2-40B4-BE49-F238E27FC236}">
                <a16:creationId xmlns:a16="http://schemas.microsoft.com/office/drawing/2014/main" id="{5CB94297-799C-6AD3-8EE6-E78B5D0DA029}"/>
              </a:ext>
            </a:extLst>
          </p:cNvPr>
          <p:cNvGrpSpPr/>
          <p:nvPr/>
        </p:nvGrpSpPr>
        <p:grpSpPr>
          <a:xfrm>
            <a:off x="7123250" y="4138034"/>
            <a:ext cx="1850822" cy="475305"/>
            <a:chOff x="3730339" y="3625201"/>
            <a:chExt cx="2578453" cy="589435"/>
          </a:xfrm>
        </p:grpSpPr>
        <p:sp>
          <p:nvSpPr>
            <p:cNvPr id="18" name="Flowchart: Process 17">
              <a:extLst>
                <a:ext uri="{FF2B5EF4-FFF2-40B4-BE49-F238E27FC236}">
                  <a16:creationId xmlns:a16="http://schemas.microsoft.com/office/drawing/2014/main" id="{F605133F-31B7-84EF-EED6-65C84DB4921F}"/>
                </a:ext>
              </a:extLst>
            </p:cNvPr>
            <p:cNvSpPr/>
            <p:nvPr/>
          </p:nvSpPr>
          <p:spPr>
            <a:xfrm>
              <a:off x="3730339" y="3625201"/>
              <a:ext cx="2578453" cy="589435"/>
            </a:xfrm>
            <a:prstGeom prst="flowChartProcess">
              <a:avLst/>
            </a:prstGeom>
            <a:solidFill>
              <a:schemeClr val="bg1"/>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3200" baseline="-25000">
                  <a:solidFill>
                    <a:schemeClr val="tx1"/>
                  </a:solidFill>
                </a:rPr>
                <a:t>CPU</a:t>
              </a:r>
            </a:p>
          </p:txBody>
        </p:sp>
        <p:grpSp>
          <p:nvGrpSpPr>
            <p:cNvPr id="19" name="Group 18">
              <a:extLst>
                <a:ext uri="{FF2B5EF4-FFF2-40B4-BE49-F238E27FC236}">
                  <a16:creationId xmlns:a16="http://schemas.microsoft.com/office/drawing/2014/main" id="{7E1309D7-1997-6D7B-AFB8-45FA4D6A9495}"/>
                </a:ext>
              </a:extLst>
            </p:cNvPr>
            <p:cNvGrpSpPr/>
            <p:nvPr/>
          </p:nvGrpSpPr>
          <p:grpSpPr>
            <a:xfrm>
              <a:off x="5085406" y="3625201"/>
              <a:ext cx="1223386" cy="589435"/>
              <a:chOff x="5085406" y="3625201"/>
              <a:chExt cx="1223386" cy="589435"/>
            </a:xfrm>
          </p:grpSpPr>
          <p:sp>
            <p:nvSpPr>
              <p:cNvPr id="20" name="Flowchart: Process 19">
                <a:extLst>
                  <a:ext uri="{FF2B5EF4-FFF2-40B4-BE49-F238E27FC236}">
                    <a16:creationId xmlns:a16="http://schemas.microsoft.com/office/drawing/2014/main" id="{716548EB-5B98-0486-9BCF-9CD6B127CADB}"/>
                  </a:ext>
                </a:extLst>
              </p:cNvPr>
              <p:cNvSpPr/>
              <p:nvPr/>
            </p:nvSpPr>
            <p:spPr>
              <a:xfrm>
                <a:off x="5697099"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sp>
            <p:nvSpPr>
              <p:cNvPr id="21" name="Flowchart: Process 20">
                <a:extLst>
                  <a:ext uri="{FF2B5EF4-FFF2-40B4-BE49-F238E27FC236}">
                    <a16:creationId xmlns:a16="http://schemas.microsoft.com/office/drawing/2014/main" id="{32ED1127-F798-8701-3EF7-7EB9AF1879F1}"/>
                  </a:ext>
                </a:extLst>
              </p:cNvPr>
              <p:cNvSpPr/>
              <p:nvPr/>
            </p:nvSpPr>
            <p:spPr>
              <a:xfrm>
                <a:off x="5085406" y="3625201"/>
                <a:ext cx="611693" cy="58943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err="1">
                    <a:solidFill>
                      <a:schemeClr val="tx1"/>
                    </a:solidFill>
                    <a:latin typeface="Times New Roman" panose="02020603050405020304" pitchFamily="18" charset="0"/>
                    <a:cs typeface="Times New Roman" panose="02020603050405020304" pitchFamily="18" charset="0"/>
                  </a:rPr>
                  <a:t>i</a:t>
                </a:r>
                <a:endParaRPr lang="en-US" sz="2100" i="1" baseline="-25000"/>
              </a:p>
            </p:txBody>
          </p:sp>
        </p:grpSp>
      </p:grpSp>
      <p:cxnSp>
        <p:nvCxnSpPr>
          <p:cNvPr id="22" name="Straight Arrow Connector 21">
            <a:extLst>
              <a:ext uri="{FF2B5EF4-FFF2-40B4-BE49-F238E27FC236}">
                <a16:creationId xmlns:a16="http://schemas.microsoft.com/office/drawing/2014/main" id="{6ABB43C9-9508-9CCB-5BD5-1D9E7D8A9ED8}"/>
              </a:ext>
            </a:extLst>
          </p:cNvPr>
          <p:cNvCxnSpPr>
            <a:cxnSpLocks/>
            <a:stCxn id="13" idx="0"/>
            <a:endCxn id="7" idx="1"/>
          </p:cNvCxnSpPr>
          <p:nvPr/>
        </p:nvCxnSpPr>
        <p:spPr>
          <a:xfrm flipV="1">
            <a:off x="6166756" y="2961968"/>
            <a:ext cx="441996" cy="555520"/>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D8C112AA-DD69-9A8D-1145-1C7C2819D810}"/>
              </a:ext>
            </a:extLst>
          </p:cNvPr>
          <p:cNvCxnSpPr>
            <a:cxnSpLocks/>
            <a:stCxn id="13" idx="2"/>
            <a:endCxn id="18" idx="1"/>
          </p:cNvCxnSpPr>
          <p:nvPr/>
        </p:nvCxnSpPr>
        <p:spPr>
          <a:xfrm>
            <a:off x="6166756" y="4060793"/>
            <a:ext cx="956494" cy="314894"/>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4" name="Flowchart: Process 23">
            <a:extLst>
              <a:ext uri="{FF2B5EF4-FFF2-40B4-BE49-F238E27FC236}">
                <a16:creationId xmlns:a16="http://schemas.microsoft.com/office/drawing/2014/main" id="{7C204F60-E4A3-F3D9-EB32-84E8B7812275}"/>
              </a:ext>
            </a:extLst>
          </p:cNvPr>
          <p:cNvSpPr/>
          <p:nvPr/>
        </p:nvSpPr>
        <p:spPr>
          <a:xfrm>
            <a:off x="7561165" y="2724314"/>
            <a:ext cx="439075" cy="475305"/>
          </a:xfrm>
          <a:prstGeom prst="flowChartProcess">
            <a:avLst/>
          </a:prstGeom>
          <a:solidFill>
            <a:schemeClr val="bg1">
              <a:lumMod val="65000"/>
            </a:schemeClr>
          </a:solid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l-GR" sz="2100">
                <a:solidFill>
                  <a:schemeClr val="tx1"/>
                </a:solidFill>
                <a:latin typeface="Times New Roman" panose="02020603050405020304" pitchFamily="18" charset="0"/>
                <a:cs typeface="Times New Roman" panose="02020603050405020304" pitchFamily="18" charset="0"/>
              </a:rPr>
              <a:t>λ</a:t>
            </a:r>
            <a:r>
              <a:rPr lang="en-US" sz="2100" i="1" baseline="-25000">
                <a:solidFill>
                  <a:schemeClr val="tx1"/>
                </a:solidFill>
                <a:latin typeface="Times New Roman" panose="02020603050405020304" pitchFamily="18" charset="0"/>
                <a:cs typeface="Times New Roman" panose="02020603050405020304" pitchFamily="18" charset="0"/>
              </a:rPr>
              <a:t>k</a:t>
            </a:r>
            <a:endParaRPr lang="en-US" sz="2100" i="1" baseline="-25000"/>
          </a:p>
        </p:txBody>
      </p:sp>
      <p:sp>
        <p:nvSpPr>
          <p:cNvPr id="25" name="Rectangle 24">
            <a:extLst>
              <a:ext uri="{FF2B5EF4-FFF2-40B4-BE49-F238E27FC236}">
                <a16:creationId xmlns:a16="http://schemas.microsoft.com/office/drawing/2014/main" id="{B719115C-16CA-BAAB-A02A-B6CC0D334C87}"/>
              </a:ext>
            </a:extLst>
          </p:cNvPr>
          <p:cNvSpPr/>
          <p:nvPr/>
        </p:nvSpPr>
        <p:spPr>
          <a:xfrm>
            <a:off x="8073037" y="2724315"/>
            <a:ext cx="888936" cy="475305"/>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Flowchart: Terminator 25">
            <a:extLst>
              <a:ext uri="{FF2B5EF4-FFF2-40B4-BE49-F238E27FC236}">
                <a16:creationId xmlns:a16="http://schemas.microsoft.com/office/drawing/2014/main" id="{F2A78FCE-A6AF-8093-5C23-BD6A5A8A2272}"/>
              </a:ext>
            </a:extLst>
          </p:cNvPr>
          <p:cNvSpPr/>
          <p:nvPr/>
        </p:nvSpPr>
        <p:spPr>
          <a:xfrm>
            <a:off x="7195913" y="3383699"/>
            <a:ext cx="1702372" cy="526054"/>
          </a:xfrm>
          <a:prstGeom prst="flowChartTerminato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50">
                <a:solidFill>
                  <a:sysClr val="windowText" lastClr="000000"/>
                </a:solidFill>
              </a:rPr>
              <a:t>Container Pool</a:t>
            </a:r>
          </a:p>
        </p:txBody>
      </p:sp>
      <p:cxnSp>
        <p:nvCxnSpPr>
          <p:cNvPr id="27" name="Straight Arrow Connector 26">
            <a:extLst>
              <a:ext uri="{FF2B5EF4-FFF2-40B4-BE49-F238E27FC236}">
                <a16:creationId xmlns:a16="http://schemas.microsoft.com/office/drawing/2014/main" id="{09347EEE-D288-D8DB-7118-285AEEAD65D8}"/>
              </a:ext>
            </a:extLst>
          </p:cNvPr>
          <p:cNvCxnSpPr>
            <a:cxnSpLocks/>
            <a:stCxn id="26" idx="0"/>
            <a:endCxn id="24" idx="2"/>
          </p:cNvCxnSpPr>
          <p:nvPr/>
        </p:nvCxnSpPr>
        <p:spPr>
          <a:xfrm flipH="1" flipV="1">
            <a:off x="7780703" y="3199619"/>
            <a:ext cx="266396" cy="184080"/>
          </a:xfrm>
          <a:prstGeom prst="straightConnector1">
            <a:avLst/>
          </a:prstGeom>
          <a:ln w="28575">
            <a:solidFill>
              <a:schemeClr val="tx1"/>
            </a:solidFill>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47" name="Straight Arrow Connector 46">
            <a:extLst>
              <a:ext uri="{FF2B5EF4-FFF2-40B4-BE49-F238E27FC236}">
                <a16:creationId xmlns:a16="http://schemas.microsoft.com/office/drawing/2014/main" id="{982FF16C-EE71-0F0D-99F1-6CC3AFA3E5D9}"/>
              </a:ext>
            </a:extLst>
          </p:cNvPr>
          <p:cNvCxnSpPr>
            <a:cxnSpLocks/>
            <a:stCxn id="26" idx="2"/>
            <a:endCxn id="18" idx="0"/>
          </p:cNvCxnSpPr>
          <p:nvPr/>
        </p:nvCxnSpPr>
        <p:spPr>
          <a:xfrm>
            <a:off x="8047099" y="3909753"/>
            <a:ext cx="1562" cy="228281"/>
          </a:xfrm>
          <a:prstGeom prst="straightConnector1">
            <a:avLst/>
          </a:prstGeom>
          <a:ln w="28575">
            <a:solidFill>
              <a:schemeClr val="tx1"/>
            </a:solidFill>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50" name="Content Placeholder 3">
            <a:extLst>
              <a:ext uri="{FF2B5EF4-FFF2-40B4-BE49-F238E27FC236}">
                <a16:creationId xmlns:a16="http://schemas.microsoft.com/office/drawing/2014/main" id="{62E59E83-DB5C-4CE1-A53F-07B0946FCF36}"/>
              </a:ext>
            </a:extLst>
          </p:cNvPr>
          <p:cNvSpPr txBox="1">
            <a:spLocks/>
          </p:cNvSpPr>
          <p:nvPr/>
        </p:nvSpPr>
        <p:spPr>
          <a:xfrm>
            <a:off x="76544" y="2217037"/>
            <a:ext cx="5029546" cy="2454564"/>
          </a:xfrm>
          <a:prstGeom prst="rect">
            <a:avLst/>
          </a:prstGeom>
        </p:spPr>
        <p:txBody>
          <a:bodyPr vert="horz" lIns="91440" tIns="45720" rIns="91440" bIns="45720" rtlCol="0">
            <a:normAutofit fontScale="92500" lnSpcReduction="10000"/>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pPr>
            <a:r>
              <a:rPr lang="en-US" dirty="0">
                <a:solidFill>
                  <a:srgbClr val="000000"/>
                </a:solidFill>
                <a:latin typeface="+mn-lt"/>
              </a:rPr>
              <a:t>If a function supports multiple compute modes, how do we decide what compute to run an invocation on?</a:t>
            </a:r>
          </a:p>
          <a:p>
            <a:pPr>
              <a:spcAft>
                <a:spcPts val="600"/>
              </a:spcAft>
            </a:pPr>
            <a:r>
              <a:rPr lang="en-US" dirty="0">
                <a:solidFill>
                  <a:srgbClr val="000000"/>
                </a:solidFill>
                <a:latin typeface="+mn-lt"/>
              </a:rPr>
              <a:t>How do we load-balance such functions at the cluster level?</a:t>
            </a:r>
          </a:p>
          <a:p>
            <a:pPr>
              <a:spcAft>
                <a:spcPts val="600"/>
              </a:spcAft>
            </a:pPr>
            <a:r>
              <a:rPr lang="en-US" dirty="0">
                <a:solidFill>
                  <a:srgbClr val="000000"/>
                </a:solidFill>
                <a:latin typeface="+mn-lt"/>
              </a:rPr>
              <a:t>What latency affect does scheduling to CPU have during high-GPU usage periods?</a:t>
            </a:r>
          </a:p>
          <a:p>
            <a:pPr>
              <a:spcAft>
                <a:spcPts val="600"/>
              </a:spcAft>
            </a:pPr>
            <a:r>
              <a:rPr lang="en-US" dirty="0">
                <a:solidFill>
                  <a:srgbClr val="000000"/>
                </a:solidFill>
                <a:latin typeface="+mn-lt"/>
              </a:rPr>
              <a:t>Can CPU-only functions be run on GPU using translation? We have the source code!</a:t>
            </a:r>
            <a:endParaRPr lang="en-US" dirty="0">
              <a:latin typeface="+mn-lt"/>
            </a:endParaRPr>
          </a:p>
        </p:txBody>
      </p:sp>
    </p:spTree>
    <p:extLst>
      <p:ext uri="{BB962C8B-B14F-4D97-AF65-F5344CB8AC3E}">
        <p14:creationId xmlns:p14="http://schemas.microsoft.com/office/powerpoint/2010/main" val="34906579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ABBB4-89C8-47DD-B1AE-4F8D6C6F0BE6}"/>
              </a:ext>
            </a:extLst>
          </p:cNvPr>
          <p:cNvSpPr>
            <a:spLocks noGrp="1"/>
          </p:cNvSpPr>
          <p:nvPr>
            <p:ph type="ctrTitle"/>
          </p:nvPr>
        </p:nvSpPr>
        <p:spPr/>
        <p:txBody>
          <a:bodyPr/>
          <a:lstStyle/>
          <a:p>
            <a:r>
              <a:rPr lang="en-US" err="1"/>
              <a:t>FaaS</a:t>
            </a:r>
            <a:r>
              <a:rPr lang="en-US"/>
              <a:t> Provider Flow</a:t>
            </a:r>
          </a:p>
        </p:txBody>
      </p:sp>
      <p:sp>
        <p:nvSpPr>
          <p:cNvPr id="3" name="Text Placeholder 2">
            <a:extLst>
              <a:ext uri="{FF2B5EF4-FFF2-40B4-BE49-F238E27FC236}">
                <a16:creationId xmlns:a16="http://schemas.microsoft.com/office/drawing/2014/main" id="{FDE6CE05-D1C1-4867-BE3F-9CC01697DF09}"/>
              </a:ext>
            </a:extLst>
          </p:cNvPr>
          <p:cNvSpPr>
            <a:spLocks noGrp="1"/>
          </p:cNvSpPr>
          <p:nvPr>
            <p:ph type="body" sz="quarter" idx="10"/>
          </p:nvPr>
        </p:nvSpPr>
        <p:spPr/>
        <p:txBody>
          <a:bodyPr/>
          <a:lstStyle/>
          <a:p>
            <a:r>
              <a:rPr lang="en-US"/>
              <a:t>Serverless</a:t>
            </a:r>
          </a:p>
        </p:txBody>
      </p:sp>
      <p:sp>
        <p:nvSpPr>
          <p:cNvPr id="5" name="Slide Number Placeholder 4">
            <a:extLst>
              <a:ext uri="{FF2B5EF4-FFF2-40B4-BE49-F238E27FC236}">
                <a16:creationId xmlns:a16="http://schemas.microsoft.com/office/drawing/2014/main" id="{5D2F19AD-6F44-4044-A45E-9097F50A830A}"/>
              </a:ext>
            </a:extLst>
          </p:cNvPr>
          <p:cNvSpPr>
            <a:spLocks noGrp="1"/>
          </p:cNvSpPr>
          <p:nvPr>
            <p:ph type="sldNum" sz="quarter" idx="4"/>
          </p:nvPr>
        </p:nvSpPr>
        <p:spPr/>
        <p:txBody>
          <a:bodyPr/>
          <a:lstStyle/>
          <a:p>
            <a:pPr algn="l"/>
            <a:fld id="{DFAB4A35-254A-4129-B508-C0D4E219414D}" type="slidenum">
              <a:rPr lang="en-US" smtClean="0"/>
              <a:pPr algn="l"/>
              <a:t>5</a:t>
            </a:fld>
            <a:endParaRPr lang="en-US"/>
          </a:p>
        </p:txBody>
      </p:sp>
      <p:sp>
        <p:nvSpPr>
          <p:cNvPr id="7" name="Rectangle 6">
            <a:extLst>
              <a:ext uri="{FF2B5EF4-FFF2-40B4-BE49-F238E27FC236}">
                <a16:creationId xmlns:a16="http://schemas.microsoft.com/office/drawing/2014/main" id="{3721567E-CB59-43E1-B079-4AAE938AB735}"/>
              </a:ext>
            </a:extLst>
          </p:cNvPr>
          <p:cNvSpPr/>
          <p:nvPr/>
        </p:nvSpPr>
        <p:spPr>
          <a:xfrm>
            <a:off x="4674272" y="1156117"/>
            <a:ext cx="4037527" cy="3515933"/>
          </a:xfrm>
          <a:prstGeom prst="rect">
            <a:avLst/>
          </a:prstGeom>
          <a:noFill/>
          <a:ln w="28575">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Connector: Curved 7">
            <a:extLst>
              <a:ext uri="{FF2B5EF4-FFF2-40B4-BE49-F238E27FC236}">
                <a16:creationId xmlns:a16="http://schemas.microsoft.com/office/drawing/2014/main" id="{44D1515D-7BF0-4649-B465-3FBD7B2478D5}"/>
              </a:ext>
            </a:extLst>
          </p:cNvPr>
          <p:cNvCxnSpPr>
            <a:cxnSpLocks/>
            <a:stCxn id="23" idx="3"/>
            <a:endCxn id="7" idx="0"/>
          </p:cNvCxnSpPr>
          <p:nvPr/>
        </p:nvCxnSpPr>
        <p:spPr>
          <a:xfrm flipV="1">
            <a:off x="2833116" y="1156117"/>
            <a:ext cx="3859920" cy="1129805"/>
          </a:xfrm>
          <a:prstGeom prst="curvedConnector4">
            <a:avLst>
              <a:gd name="adj1" fmla="val 35497"/>
              <a:gd name="adj2" fmla="val 120234"/>
            </a:avLst>
          </a:prstGeom>
          <a:ln>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BC4AE994-BFA4-4728-A3C8-10305A4C04C2}"/>
              </a:ext>
            </a:extLst>
          </p:cNvPr>
          <p:cNvSpPr txBox="1"/>
          <p:nvPr/>
        </p:nvSpPr>
        <p:spPr>
          <a:xfrm>
            <a:off x="5420935" y="521658"/>
            <a:ext cx="466794" cy="369332"/>
          </a:xfrm>
          <a:prstGeom prst="rect">
            <a:avLst/>
          </a:prstGeom>
          <a:noFill/>
        </p:spPr>
        <p:txBody>
          <a:bodyPr wrap="none" rtlCol="0">
            <a:spAutoFit/>
          </a:bodyPr>
          <a:lstStyle/>
          <a:p>
            <a:r>
              <a:rPr lang="en-US"/>
              <a:t>(1)</a:t>
            </a:r>
          </a:p>
        </p:txBody>
      </p:sp>
      <p:sp>
        <p:nvSpPr>
          <p:cNvPr id="10" name="Flowchart: Magnetic Disk 9">
            <a:extLst>
              <a:ext uri="{FF2B5EF4-FFF2-40B4-BE49-F238E27FC236}">
                <a16:creationId xmlns:a16="http://schemas.microsoft.com/office/drawing/2014/main" id="{6F404009-4610-4F1B-BFF5-EF01B4281D1B}"/>
              </a:ext>
            </a:extLst>
          </p:cNvPr>
          <p:cNvSpPr/>
          <p:nvPr/>
        </p:nvSpPr>
        <p:spPr>
          <a:xfrm>
            <a:off x="7353079" y="1291345"/>
            <a:ext cx="869324" cy="502276"/>
          </a:xfrm>
          <a:prstGeom prst="flowChartMagneticDisk">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solidFill>
                  <a:schemeClr val="tx1"/>
                </a:solidFill>
              </a:rPr>
              <a:t>Store</a:t>
            </a:r>
          </a:p>
        </p:txBody>
      </p:sp>
      <p:cxnSp>
        <p:nvCxnSpPr>
          <p:cNvPr id="11" name="Straight Arrow Connector 10">
            <a:extLst>
              <a:ext uri="{FF2B5EF4-FFF2-40B4-BE49-F238E27FC236}">
                <a16:creationId xmlns:a16="http://schemas.microsoft.com/office/drawing/2014/main" id="{83EE80BA-405D-44BE-B955-2572916C0658}"/>
              </a:ext>
            </a:extLst>
          </p:cNvPr>
          <p:cNvCxnSpPr>
            <a:cxnSpLocks/>
            <a:stCxn id="7" idx="0"/>
            <a:endCxn id="10" idx="2"/>
          </p:cNvCxnSpPr>
          <p:nvPr/>
        </p:nvCxnSpPr>
        <p:spPr>
          <a:xfrm>
            <a:off x="6693036" y="1156117"/>
            <a:ext cx="660043" cy="38636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2" name="Rectangle 11">
            <a:extLst>
              <a:ext uri="{FF2B5EF4-FFF2-40B4-BE49-F238E27FC236}">
                <a16:creationId xmlns:a16="http://schemas.microsoft.com/office/drawing/2014/main" id="{924E932A-F225-4035-A119-959C31489886}"/>
              </a:ext>
            </a:extLst>
          </p:cNvPr>
          <p:cNvSpPr/>
          <p:nvPr/>
        </p:nvSpPr>
        <p:spPr>
          <a:xfrm>
            <a:off x="4817877" y="1247253"/>
            <a:ext cx="1181646" cy="1191296"/>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a:solidFill>
                  <a:schemeClr val="tx1"/>
                </a:solidFill>
              </a:rPr>
              <a:t>Load Balancer</a:t>
            </a:r>
          </a:p>
        </p:txBody>
      </p:sp>
      <p:cxnSp>
        <p:nvCxnSpPr>
          <p:cNvPr id="13" name="Straight Arrow Connector 12">
            <a:extLst>
              <a:ext uri="{FF2B5EF4-FFF2-40B4-BE49-F238E27FC236}">
                <a16:creationId xmlns:a16="http://schemas.microsoft.com/office/drawing/2014/main" id="{372D3B55-176E-422A-B525-BE2E0B8C6285}"/>
              </a:ext>
            </a:extLst>
          </p:cNvPr>
          <p:cNvCxnSpPr>
            <a:cxnSpLocks/>
            <a:stCxn id="26" idx="0"/>
            <a:endCxn id="12" idx="1"/>
          </p:cNvCxnSpPr>
          <p:nvPr/>
        </p:nvCxnSpPr>
        <p:spPr>
          <a:xfrm flipV="1">
            <a:off x="3298483" y="1842901"/>
            <a:ext cx="1519394" cy="157369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4" name="Rectangle 13">
            <a:extLst>
              <a:ext uri="{FF2B5EF4-FFF2-40B4-BE49-F238E27FC236}">
                <a16:creationId xmlns:a16="http://schemas.microsoft.com/office/drawing/2014/main" id="{C6F88314-43EE-4B89-96C6-BFD6269DB870}"/>
              </a:ext>
            </a:extLst>
          </p:cNvPr>
          <p:cNvSpPr/>
          <p:nvPr/>
        </p:nvSpPr>
        <p:spPr>
          <a:xfrm>
            <a:off x="4738666" y="3246823"/>
            <a:ext cx="1260857"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sp>
        <p:nvSpPr>
          <p:cNvPr id="15" name="Rectangle 14">
            <a:extLst>
              <a:ext uri="{FF2B5EF4-FFF2-40B4-BE49-F238E27FC236}">
                <a16:creationId xmlns:a16="http://schemas.microsoft.com/office/drawing/2014/main" id="{4A2FED53-ED99-42C7-8B5E-33A4F2C1EB2F}"/>
              </a:ext>
            </a:extLst>
          </p:cNvPr>
          <p:cNvSpPr/>
          <p:nvPr/>
        </p:nvSpPr>
        <p:spPr>
          <a:xfrm>
            <a:off x="6062606" y="3244979"/>
            <a:ext cx="1260857"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sp>
        <p:nvSpPr>
          <p:cNvPr id="16" name="Rectangle 15">
            <a:extLst>
              <a:ext uri="{FF2B5EF4-FFF2-40B4-BE49-F238E27FC236}">
                <a16:creationId xmlns:a16="http://schemas.microsoft.com/office/drawing/2014/main" id="{6A3CCE65-0EEF-496D-8842-05DB8C98833E}"/>
              </a:ext>
            </a:extLst>
          </p:cNvPr>
          <p:cNvSpPr/>
          <p:nvPr/>
        </p:nvSpPr>
        <p:spPr>
          <a:xfrm>
            <a:off x="7393462" y="3246823"/>
            <a:ext cx="1260857"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sp>
        <p:nvSpPr>
          <p:cNvPr id="17" name="TextBox 16">
            <a:extLst>
              <a:ext uri="{FF2B5EF4-FFF2-40B4-BE49-F238E27FC236}">
                <a16:creationId xmlns:a16="http://schemas.microsoft.com/office/drawing/2014/main" id="{9DAAB85F-3D7C-477D-9EB7-EFB2BDB342D0}"/>
              </a:ext>
            </a:extLst>
          </p:cNvPr>
          <p:cNvSpPr txBox="1"/>
          <p:nvPr/>
        </p:nvSpPr>
        <p:spPr>
          <a:xfrm>
            <a:off x="2262805" y="3546853"/>
            <a:ext cx="466794" cy="369332"/>
          </a:xfrm>
          <a:prstGeom prst="rect">
            <a:avLst/>
          </a:prstGeom>
          <a:noFill/>
        </p:spPr>
        <p:txBody>
          <a:bodyPr wrap="none" rtlCol="0">
            <a:spAutoFit/>
          </a:bodyPr>
          <a:lstStyle/>
          <a:p>
            <a:r>
              <a:rPr lang="en-US"/>
              <a:t>(2)</a:t>
            </a:r>
          </a:p>
        </p:txBody>
      </p:sp>
      <p:cxnSp>
        <p:nvCxnSpPr>
          <p:cNvPr id="18" name="Connector: Curved 17">
            <a:extLst>
              <a:ext uri="{FF2B5EF4-FFF2-40B4-BE49-F238E27FC236}">
                <a16:creationId xmlns:a16="http://schemas.microsoft.com/office/drawing/2014/main" id="{FBA2DDC8-8048-4958-A7E7-2F28D0BC09B4}"/>
              </a:ext>
            </a:extLst>
          </p:cNvPr>
          <p:cNvCxnSpPr>
            <a:cxnSpLocks/>
            <a:stCxn id="12" idx="2"/>
            <a:endCxn id="14" idx="0"/>
          </p:cNvCxnSpPr>
          <p:nvPr/>
        </p:nvCxnSpPr>
        <p:spPr>
          <a:xfrm rot="5400000">
            <a:off x="4984761" y="2822884"/>
            <a:ext cx="808274" cy="39605"/>
          </a:xfrm>
          <a:prstGeom prst="curvedConnector3">
            <a:avLst/>
          </a:prstGeom>
          <a:ln>
            <a:tailEnd type="triangle"/>
          </a:ln>
        </p:spPr>
        <p:style>
          <a:lnRef idx="2">
            <a:schemeClr val="accent2"/>
          </a:lnRef>
          <a:fillRef idx="0">
            <a:schemeClr val="accent2"/>
          </a:fillRef>
          <a:effectRef idx="1">
            <a:schemeClr val="accent2"/>
          </a:effectRef>
          <a:fontRef idx="minor">
            <a:schemeClr val="tx1"/>
          </a:fontRef>
        </p:style>
      </p:cxnSp>
      <p:sp>
        <p:nvSpPr>
          <p:cNvPr id="19" name="TextBox 18">
            <a:extLst>
              <a:ext uri="{FF2B5EF4-FFF2-40B4-BE49-F238E27FC236}">
                <a16:creationId xmlns:a16="http://schemas.microsoft.com/office/drawing/2014/main" id="{65E0063A-6BD6-4259-8A1A-0A90DB573BAB}"/>
              </a:ext>
            </a:extLst>
          </p:cNvPr>
          <p:cNvSpPr txBox="1"/>
          <p:nvPr/>
        </p:nvSpPr>
        <p:spPr>
          <a:xfrm>
            <a:off x="4876146" y="2636418"/>
            <a:ext cx="466794" cy="369332"/>
          </a:xfrm>
          <a:prstGeom prst="rect">
            <a:avLst/>
          </a:prstGeom>
          <a:noFill/>
        </p:spPr>
        <p:txBody>
          <a:bodyPr wrap="none" rtlCol="0">
            <a:spAutoFit/>
          </a:bodyPr>
          <a:lstStyle/>
          <a:p>
            <a:r>
              <a:rPr lang="en-US"/>
              <a:t>(3)</a:t>
            </a:r>
          </a:p>
        </p:txBody>
      </p:sp>
      <p:sp>
        <p:nvSpPr>
          <p:cNvPr id="20" name="Rectangle 19">
            <a:extLst>
              <a:ext uri="{FF2B5EF4-FFF2-40B4-BE49-F238E27FC236}">
                <a16:creationId xmlns:a16="http://schemas.microsoft.com/office/drawing/2014/main" id="{D3ADEAB8-4348-469B-8176-00F1058D3E30}"/>
              </a:ext>
            </a:extLst>
          </p:cNvPr>
          <p:cNvSpPr/>
          <p:nvPr/>
        </p:nvSpPr>
        <p:spPr>
          <a:xfrm>
            <a:off x="4848877" y="4249829"/>
            <a:ext cx="841479"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err="1">
                <a:solidFill>
                  <a:schemeClr val="tx1"/>
                </a:solidFill>
                <a:latin typeface="Times New Roman" panose="02020603050405020304" pitchFamily="18" charset="0"/>
                <a:cs typeface="Times New Roman" panose="02020603050405020304" pitchFamily="18" charset="0"/>
              </a:rPr>
              <a:t>img_recogn</a:t>
            </a:r>
            <a:endParaRPr lang="en-US" sz="2400" baseline="-25000">
              <a:solidFill>
                <a:schemeClr val="tx1"/>
              </a:solidFill>
              <a:latin typeface="Times New Roman" panose="02020603050405020304" pitchFamily="18" charset="0"/>
              <a:cs typeface="Times New Roman" panose="02020603050405020304" pitchFamily="18" charset="0"/>
            </a:endParaRPr>
          </a:p>
        </p:txBody>
      </p:sp>
      <p:cxnSp>
        <p:nvCxnSpPr>
          <p:cNvPr id="21" name="Connector: Curved 20">
            <a:extLst>
              <a:ext uri="{FF2B5EF4-FFF2-40B4-BE49-F238E27FC236}">
                <a16:creationId xmlns:a16="http://schemas.microsoft.com/office/drawing/2014/main" id="{E39008EE-C4F5-4AC3-97F9-B4D95DC41679}"/>
              </a:ext>
            </a:extLst>
          </p:cNvPr>
          <p:cNvCxnSpPr>
            <a:cxnSpLocks/>
            <a:stCxn id="14" idx="0"/>
            <a:endCxn id="20" idx="1"/>
          </p:cNvCxnSpPr>
          <p:nvPr/>
        </p:nvCxnSpPr>
        <p:spPr>
          <a:xfrm rot="16200000" flipH="1" flipV="1">
            <a:off x="4532637" y="3563062"/>
            <a:ext cx="1152697" cy="520218"/>
          </a:xfrm>
          <a:prstGeom prst="curvedConnector4">
            <a:avLst>
              <a:gd name="adj1" fmla="val -3256"/>
              <a:gd name="adj2" fmla="val 111348"/>
            </a:avLst>
          </a:prstGeom>
          <a:ln>
            <a:tailEnd type="triangle"/>
          </a:ln>
        </p:spPr>
        <p:style>
          <a:lnRef idx="2">
            <a:schemeClr val="accent2"/>
          </a:lnRef>
          <a:fillRef idx="0">
            <a:schemeClr val="accent2"/>
          </a:fillRef>
          <a:effectRef idx="1">
            <a:schemeClr val="accent2"/>
          </a:effectRef>
          <a:fontRef idx="minor">
            <a:schemeClr val="tx1"/>
          </a:fontRef>
        </p:style>
      </p:cxnSp>
      <p:sp>
        <p:nvSpPr>
          <p:cNvPr id="22" name="TextBox 21">
            <a:extLst>
              <a:ext uri="{FF2B5EF4-FFF2-40B4-BE49-F238E27FC236}">
                <a16:creationId xmlns:a16="http://schemas.microsoft.com/office/drawing/2014/main" id="{13FA2340-7160-4F2B-94A0-4A1A69852CC2}"/>
              </a:ext>
            </a:extLst>
          </p:cNvPr>
          <p:cNvSpPr txBox="1"/>
          <p:nvPr/>
        </p:nvSpPr>
        <p:spPr>
          <a:xfrm>
            <a:off x="5013985" y="3590017"/>
            <a:ext cx="466794" cy="369332"/>
          </a:xfrm>
          <a:prstGeom prst="rect">
            <a:avLst/>
          </a:prstGeom>
          <a:noFill/>
        </p:spPr>
        <p:txBody>
          <a:bodyPr wrap="none" rtlCol="0">
            <a:spAutoFit/>
          </a:bodyPr>
          <a:lstStyle/>
          <a:p>
            <a:r>
              <a:rPr lang="en-US"/>
              <a:t>(4)</a:t>
            </a:r>
          </a:p>
        </p:txBody>
      </p:sp>
      <p:sp>
        <p:nvSpPr>
          <p:cNvPr id="23" name="Content Placeholder 3">
            <a:extLst>
              <a:ext uri="{FF2B5EF4-FFF2-40B4-BE49-F238E27FC236}">
                <a16:creationId xmlns:a16="http://schemas.microsoft.com/office/drawing/2014/main" id="{3C0BD722-E8D1-4809-A7EC-FE924BE49824}"/>
              </a:ext>
            </a:extLst>
          </p:cNvPr>
          <p:cNvSpPr>
            <a:spLocks noGrp="1"/>
          </p:cNvSpPr>
          <p:nvPr>
            <p:ph idx="1"/>
          </p:nvPr>
        </p:nvSpPr>
        <p:spPr>
          <a:xfrm>
            <a:off x="376435" y="1595908"/>
            <a:ext cx="2456681" cy="1380027"/>
          </a:xfrm>
        </p:spPr>
        <p:txBody>
          <a:bodyPr>
            <a:normAutofit/>
          </a:bodyPr>
          <a:lstStyle/>
          <a:p>
            <a:pPr marL="0" marR="0" indent="0" algn="l" rtl="0">
              <a:spcAft>
                <a:spcPts val="0"/>
              </a:spcAft>
              <a:buNone/>
            </a:pPr>
            <a:r>
              <a:rPr lang="en-US" sz="700" b="0" i="1" u="none" strike="noStrike" dirty="0">
                <a:solidFill>
                  <a:srgbClr val="000000"/>
                </a:solidFill>
                <a:latin typeface="CMSS8"/>
              </a:rPr>
              <a:t>#Initialization code</a:t>
            </a:r>
          </a:p>
          <a:p>
            <a:pPr marL="0" marR="0" indent="0" algn="l" rtl="0">
              <a:spcAft>
                <a:spcPts val="0"/>
              </a:spcAft>
              <a:buNone/>
            </a:pPr>
            <a:r>
              <a:rPr lang="en-US" sz="700" b="1" i="0" u="none" strike="noStrike" dirty="0">
                <a:solidFill>
                  <a:srgbClr val="000000"/>
                </a:solidFill>
                <a:latin typeface="CMSS8"/>
              </a:rPr>
              <a:t>import </a:t>
            </a:r>
            <a:r>
              <a:rPr lang="en-US" sz="700" b="0" i="0" u="none" strike="noStrike" dirty="0" err="1">
                <a:solidFill>
                  <a:srgbClr val="000000"/>
                </a:solidFill>
                <a:latin typeface="CMSS8"/>
              </a:rPr>
              <a:t>numpy</a:t>
            </a:r>
            <a:r>
              <a:rPr lang="en-US" sz="700" b="0" i="0" u="none" strike="noStrike" dirty="0">
                <a:solidFill>
                  <a:srgbClr val="000000"/>
                </a:solidFill>
                <a:latin typeface="CMSS8"/>
              </a:rPr>
              <a:t> as np</a:t>
            </a:r>
          </a:p>
          <a:p>
            <a:pPr marL="0" marR="0" indent="0" algn="l" rtl="0">
              <a:spcAft>
                <a:spcPts val="0"/>
              </a:spcAft>
              <a:buNone/>
            </a:pPr>
            <a:r>
              <a:rPr lang="en-US" sz="700" b="1" i="0" u="none" strike="noStrike" dirty="0">
                <a:solidFill>
                  <a:srgbClr val="000000"/>
                </a:solidFill>
                <a:latin typeface="CMSS8"/>
              </a:rPr>
              <a:t>import </a:t>
            </a:r>
            <a:r>
              <a:rPr lang="en-US" sz="700" b="0" i="0" u="none" strike="noStrike" dirty="0" err="1">
                <a:solidFill>
                  <a:srgbClr val="000000"/>
                </a:solidFill>
                <a:latin typeface="CMSS8"/>
              </a:rPr>
              <a:t>tensorflow</a:t>
            </a:r>
            <a:r>
              <a:rPr lang="en-US" sz="700" b="0" i="0" u="none" strike="noStrike" dirty="0">
                <a:solidFill>
                  <a:srgbClr val="000000"/>
                </a:solidFill>
                <a:latin typeface="CMSS8"/>
              </a:rPr>
              <a:t> as </a:t>
            </a:r>
            <a:r>
              <a:rPr lang="en-US" sz="700" b="0" i="0" u="none" strike="noStrike" dirty="0" err="1">
                <a:solidFill>
                  <a:srgbClr val="000000"/>
                </a:solidFill>
                <a:latin typeface="CMSS8"/>
              </a:rPr>
              <a:t>tf</a:t>
            </a:r>
            <a:endParaRPr lang="en-US" sz="700" b="0" i="0" u="none" strike="noStrike" dirty="0">
              <a:solidFill>
                <a:srgbClr val="000000"/>
              </a:solidFill>
              <a:latin typeface="CMSS8"/>
            </a:endParaRPr>
          </a:p>
          <a:p>
            <a:pPr marL="0" marR="0" indent="0" algn="l" rtl="0">
              <a:spcAft>
                <a:spcPts val="0"/>
              </a:spcAft>
              <a:buNone/>
            </a:pPr>
            <a:endParaRPr lang="en-US" sz="700" dirty="0">
              <a:solidFill>
                <a:srgbClr val="000000"/>
              </a:solidFill>
              <a:latin typeface="CMSS8"/>
            </a:endParaRPr>
          </a:p>
          <a:p>
            <a:pPr marL="0" marR="0" indent="0" algn="l" rtl="0">
              <a:spcAft>
                <a:spcPts val="0"/>
              </a:spcAft>
              <a:buNone/>
            </a:pPr>
            <a:r>
              <a:rPr lang="en-US" sz="700" b="0" i="0" u="none" strike="noStrike" dirty="0">
                <a:solidFill>
                  <a:srgbClr val="000000"/>
                </a:solidFill>
                <a:latin typeface="CMSS8"/>
              </a:rPr>
              <a:t>m = </a:t>
            </a:r>
            <a:r>
              <a:rPr lang="en-US" sz="700" b="0" i="0" u="none" strike="noStrike" dirty="0" err="1">
                <a:solidFill>
                  <a:srgbClr val="000000"/>
                </a:solidFill>
                <a:latin typeface="CMSS8"/>
              </a:rPr>
              <a:t>download_model</a:t>
            </a:r>
            <a:r>
              <a:rPr lang="en-US" sz="700" b="0" i="0" u="none" strike="noStrike" dirty="0">
                <a:solidFill>
                  <a:srgbClr val="000000"/>
                </a:solidFill>
                <a:latin typeface="CMSS8"/>
              </a:rPr>
              <a:t>(’http://model_serve/img_classify.pb’)</a:t>
            </a:r>
          </a:p>
          <a:p>
            <a:pPr marL="0" marR="0" indent="0" algn="l" rtl="0">
              <a:spcAft>
                <a:spcPts val="0"/>
              </a:spcAft>
              <a:buNone/>
            </a:pPr>
            <a:r>
              <a:rPr lang="en-US" sz="700" b="0" i="0" u="none" strike="noStrike" dirty="0">
                <a:solidFill>
                  <a:srgbClr val="000000"/>
                </a:solidFill>
                <a:latin typeface="CMSS8"/>
              </a:rPr>
              <a:t>session = </a:t>
            </a:r>
            <a:r>
              <a:rPr lang="en-US" sz="700" b="0" i="0" u="none" strike="noStrike" dirty="0" err="1">
                <a:solidFill>
                  <a:srgbClr val="000000"/>
                </a:solidFill>
                <a:latin typeface="CMSS8"/>
              </a:rPr>
              <a:t>create_tensorflow</a:t>
            </a:r>
            <a:r>
              <a:rPr lang="en-US" sz="700" b="0" i="0" u="none" strike="noStrike" dirty="0">
                <a:solidFill>
                  <a:srgbClr val="000000"/>
                </a:solidFill>
                <a:latin typeface="CMSS8"/>
              </a:rPr>
              <a:t> graph(m)</a:t>
            </a:r>
          </a:p>
          <a:p>
            <a:pPr marL="0" marR="0" indent="0" algn="l" rtl="0">
              <a:spcAft>
                <a:spcPts val="0"/>
              </a:spcAft>
              <a:buNone/>
            </a:pPr>
            <a:endParaRPr lang="en-US" sz="700" b="0" i="0" u="none" strike="noStrike" dirty="0">
              <a:solidFill>
                <a:srgbClr val="FFFFFF"/>
              </a:solidFill>
              <a:latin typeface="CMSS8"/>
            </a:endParaRPr>
          </a:p>
          <a:p>
            <a:pPr marL="0" marR="0" indent="0" algn="l" rtl="0">
              <a:spcAft>
                <a:spcPts val="0"/>
              </a:spcAft>
              <a:buNone/>
            </a:pPr>
            <a:r>
              <a:rPr lang="en-US" sz="700" b="1" i="0" u="none" strike="noStrike" baseline="0" dirty="0">
                <a:solidFill>
                  <a:srgbClr val="000000"/>
                </a:solidFill>
                <a:latin typeface="CMSS8"/>
              </a:rPr>
              <a:t>def </a:t>
            </a:r>
            <a:r>
              <a:rPr lang="en-US" sz="700" b="0" i="0" u="none" strike="noStrike" baseline="0" dirty="0" err="1">
                <a:solidFill>
                  <a:srgbClr val="000000"/>
                </a:solidFill>
                <a:latin typeface="CMSS8"/>
              </a:rPr>
              <a:t>lambda_handler</a:t>
            </a:r>
            <a:r>
              <a:rPr lang="en-US" sz="700" b="0" i="0" u="none" strike="noStrike" baseline="0" dirty="0">
                <a:solidFill>
                  <a:srgbClr val="000000"/>
                </a:solidFill>
                <a:latin typeface="CMSS8"/>
              </a:rPr>
              <a:t>(event):    </a:t>
            </a:r>
          </a:p>
          <a:p>
            <a:pPr marL="0" marR="0" indent="0" algn="l" rtl="0">
              <a:spcAft>
                <a:spcPts val="0"/>
              </a:spcAft>
              <a:buNone/>
            </a:pPr>
            <a:r>
              <a:rPr lang="en-US" sz="700" dirty="0">
                <a:solidFill>
                  <a:srgbClr val="000000"/>
                </a:solidFill>
                <a:latin typeface="CMSS8"/>
              </a:rPr>
              <a:t>    </a:t>
            </a:r>
            <a:r>
              <a:rPr lang="en-US" sz="700" b="0" i="1" u="none" strike="noStrike" baseline="0" dirty="0">
                <a:solidFill>
                  <a:srgbClr val="000000"/>
                </a:solidFill>
                <a:latin typeface="CMSS8"/>
              </a:rPr>
              <a:t>#This is called on every function invocation</a:t>
            </a:r>
          </a:p>
          <a:p>
            <a:pPr marL="0" marR="0" indent="0" algn="l" rtl="0">
              <a:spcAft>
                <a:spcPts val="0"/>
              </a:spcAft>
              <a:buNone/>
            </a:pPr>
            <a:r>
              <a:rPr lang="en-US" sz="700" b="0" i="1" u="none" strike="noStrike" baseline="0" dirty="0">
                <a:solidFill>
                  <a:srgbClr val="000000"/>
                </a:solidFill>
                <a:latin typeface="CMSS8"/>
              </a:rPr>
              <a:t>    </a:t>
            </a:r>
            <a:r>
              <a:rPr lang="en-US" sz="700" b="0" i="0" u="none" strike="noStrike" baseline="0" dirty="0">
                <a:solidFill>
                  <a:srgbClr val="000000"/>
                </a:solidFill>
                <a:latin typeface="CMSS8"/>
              </a:rPr>
              <a:t>picture = event[’data’]</a:t>
            </a:r>
          </a:p>
          <a:p>
            <a:pPr marL="0" marR="0" indent="0" algn="l" rtl="0">
              <a:spcAft>
                <a:spcPts val="0"/>
              </a:spcAft>
              <a:buNone/>
            </a:pPr>
            <a:r>
              <a:rPr lang="en-US" sz="700" b="0" i="0" u="none" strike="noStrike" baseline="0" dirty="0">
                <a:solidFill>
                  <a:srgbClr val="000000"/>
                </a:solidFill>
                <a:latin typeface="CMSS8"/>
              </a:rPr>
              <a:t>    </a:t>
            </a:r>
            <a:r>
              <a:rPr lang="en-US" sz="700" b="0" i="0" u="none" strike="noStrike" baseline="0" dirty="0" err="1">
                <a:solidFill>
                  <a:srgbClr val="000000"/>
                </a:solidFill>
                <a:latin typeface="CMSS8"/>
              </a:rPr>
              <a:t>prediction_output</a:t>
            </a:r>
            <a:r>
              <a:rPr lang="en-US" sz="700" b="0" i="0" u="none" strike="noStrike" baseline="0" dirty="0">
                <a:solidFill>
                  <a:srgbClr val="000000"/>
                </a:solidFill>
                <a:latin typeface="CMSS8"/>
              </a:rPr>
              <a:t> = </a:t>
            </a:r>
            <a:r>
              <a:rPr lang="en-US" sz="700" b="0" i="0" u="none" strike="noStrike" baseline="0" dirty="0" err="1">
                <a:solidFill>
                  <a:srgbClr val="000000"/>
                </a:solidFill>
                <a:latin typeface="CMSS8"/>
              </a:rPr>
              <a:t>run_inference_on_image</a:t>
            </a:r>
            <a:r>
              <a:rPr lang="en-US" sz="700" b="0" i="0" u="none" strike="noStrike" baseline="0" dirty="0">
                <a:solidFill>
                  <a:srgbClr val="000000"/>
                </a:solidFill>
                <a:latin typeface="CMSS8"/>
              </a:rPr>
              <a:t>(picture) </a:t>
            </a:r>
          </a:p>
          <a:p>
            <a:pPr marL="0" marR="0" indent="0" algn="l" rtl="0">
              <a:spcAft>
                <a:spcPts val="0"/>
              </a:spcAft>
              <a:buNone/>
            </a:pPr>
            <a:r>
              <a:rPr lang="en-US" sz="700" dirty="0">
                <a:solidFill>
                  <a:srgbClr val="000000"/>
                </a:solidFill>
                <a:latin typeface="CMSS8"/>
              </a:rPr>
              <a:t> </a:t>
            </a:r>
            <a:r>
              <a:rPr lang="en-US" sz="700" b="0" i="0" u="none" strike="noStrike" baseline="0" dirty="0">
                <a:solidFill>
                  <a:srgbClr val="000000"/>
                </a:solidFill>
                <a:latin typeface="CMSS8"/>
              </a:rPr>
              <a:t>   </a:t>
            </a:r>
            <a:r>
              <a:rPr lang="en-US" sz="700" b="1" i="0" u="none" strike="noStrike" baseline="0" dirty="0">
                <a:solidFill>
                  <a:srgbClr val="000000"/>
                </a:solidFill>
                <a:latin typeface="CMSS8"/>
              </a:rPr>
              <a:t>return </a:t>
            </a:r>
            <a:r>
              <a:rPr lang="en-US" sz="700" b="0" i="0" u="none" strike="noStrike" baseline="0" dirty="0" err="1">
                <a:solidFill>
                  <a:srgbClr val="000000"/>
                </a:solidFill>
                <a:latin typeface="CMSS8"/>
              </a:rPr>
              <a:t>prediction_output</a:t>
            </a:r>
            <a:r>
              <a:rPr lang="en-US" sz="700" b="0" i="0" u="none" strike="noStrike" baseline="0" dirty="0">
                <a:solidFill>
                  <a:srgbClr val="000000"/>
                </a:solidFill>
                <a:latin typeface="CMSS8"/>
              </a:rPr>
              <a:t> </a:t>
            </a:r>
            <a:endParaRPr lang="en-US" sz="700" b="0" i="0" u="none" strike="noStrike" baseline="0" dirty="0">
              <a:solidFill>
                <a:srgbClr val="FFFFFF"/>
              </a:solidFill>
              <a:latin typeface="CMSS8"/>
            </a:endParaRPr>
          </a:p>
        </p:txBody>
      </p:sp>
      <p:sp>
        <p:nvSpPr>
          <p:cNvPr id="24" name="TextBox 23">
            <a:extLst>
              <a:ext uri="{FF2B5EF4-FFF2-40B4-BE49-F238E27FC236}">
                <a16:creationId xmlns:a16="http://schemas.microsoft.com/office/drawing/2014/main" id="{56C47D54-0FBF-4203-8CAA-DFF7313E8661}"/>
              </a:ext>
            </a:extLst>
          </p:cNvPr>
          <p:cNvSpPr txBox="1"/>
          <p:nvPr/>
        </p:nvSpPr>
        <p:spPr>
          <a:xfrm>
            <a:off x="60372" y="3851178"/>
            <a:ext cx="3001143" cy="307777"/>
          </a:xfrm>
          <a:prstGeom prst="rect">
            <a:avLst/>
          </a:prstGeom>
          <a:noFill/>
        </p:spPr>
        <p:txBody>
          <a:bodyPr wrap="none" rtlCol="0">
            <a:spAutoFit/>
          </a:bodyPr>
          <a:lstStyle/>
          <a:p>
            <a:r>
              <a:rPr lang="en-US" sz="1400" b="0" i="0" u="none" strike="noStrike" dirty="0"/>
              <a:t>HTTP-based invocation, with inputs</a:t>
            </a:r>
          </a:p>
        </p:txBody>
      </p:sp>
      <p:sp>
        <p:nvSpPr>
          <p:cNvPr id="25" name="TextBox 24">
            <a:extLst>
              <a:ext uri="{FF2B5EF4-FFF2-40B4-BE49-F238E27FC236}">
                <a16:creationId xmlns:a16="http://schemas.microsoft.com/office/drawing/2014/main" id="{A3C7673F-BE12-4034-9503-FAFBA5F640BB}"/>
              </a:ext>
            </a:extLst>
          </p:cNvPr>
          <p:cNvSpPr txBox="1"/>
          <p:nvPr/>
        </p:nvSpPr>
        <p:spPr>
          <a:xfrm>
            <a:off x="60372" y="4220510"/>
            <a:ext cx="3557833" cy="276999"/>
          </a:xfrm>
          <a:prstGeom prst="rect">
            <a:avLst/>
          </a:prstGeom>
          <a:noFill/>
        </p:spPr>
        <p:txBody>
          <a:bodyPr wrap="none" rtlCol="0">
            <a:spAutoFit/>
          </a:bodyPr>
          <a:lstStyle/>
          <a:p>
            <a:r>
              <a:rPr lang="en-US" sz="1200" b="0" i="0" u="none" strike="noStrike" dirty="0"/>
              <a:t>PUT https://faas.com/img_recogn?input=face.png</a:t>
            </a:r>
          </a:p>
        </p:txBody>
      </p:sp>
      <p:pic>
        <p:nvPicPr>
          <p:cNvPr id="26" name="Graphic 25" descr="Office worker female outline">
            <a:extLst>
              <a:ext uri="{FF2B5EF4-FFF2-40B4-BE49-F238E27FC236}">
                <a16:creationId xmlns:a16="http://schemas.microsoft.com/office/drawing/2014/main" id="{CB8D05FF-6A52-4F30-A357-606512C308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841283" y="3416591"/>
            <a:ext cx="914400" cy="914400"/>
          </a:xfrm>
          <a:prstGeom prst="rect">
            <a:avLst/>
          </a:prstGeom>
        </p:spPr>
      </p:pic>
      <p:sp>
        <p:nvSpPr>
          <p:cNvPr id="30" name="TextBox 29">
            <a:extLst>
              <a:ext uri="{FF2B5EF4-FFF2-40B4-BE49-F238E27FC236}">
                <a16:creationId xmlns:a16="http://schemas.microsoft.com/office/drawing/2014/main" id="{E9AD69C7-3E34-4263-8598-A0D4C74ED83A}"/>
              </a:ext>
            </a:extLst>
          </p:cNvPr>
          <p:cNvSpPr txBox="1"/>
          <p:nvPr/>
        </p:nvSpPr>
        <p:spPr>
          <a:xfrm>
            <a:off x="6183815" y="2190668"/>
            <a:ext cx="2121093" cy="369332"/>
          </a:xfrm>
          <a:prstGeom prst="rect">
            <a:avLst/>
          </a:prstGeom>
          <a:noFill/>
        </p:spPr>
        <p:txBody>
          <a:bodyPr wrap="none" rtlCol="0">
            <a:spAutoFit/>
          </a:bodyPr>
          <a:lstStyle/>
          <a:p>
            <a:r>
              <a:rPr lang="en-US" err="1"/>
              <a:t>FaaS</a:t>
            </a:r>
            <a:r>
              <a:rPr lang="en-US"/>
              <a:t> control plane</a:t>
            </a:r>
          </a:p>
        </p:txBody>
      </p:sp>
    </p:spTree>
    <p:extLst>
      <p:ext uri="{BB962C8B-B14F-4D97-AF65-F5344CB8AC3E}">
        <p14:creationId xmlns:p14="http://schemas.microsoft.com/office/powerpoint/2010/main" val="1627267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xEl>
                                              <p:pRg st="7" end="7"/>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3">
                                            <p:txEl>
                                              <p:pRg st="9" end="9"/>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3">
                                            <p:txEl>
                                              <p:pRg st="10" end="1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3">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8"/>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0"/>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12" grpId="0" animBg="1"/>
      <p:bldP spid="14" grpId="0" animBg="1"/>
      <p:bldP spid="15" grpId="0" animBg="1"/>
      <p:bldP spid="16" grpId="0" animBg="1"/>
      <p:bldP spid="17" grpId="0"/>
      <p:bldP spid="19" grpId="0"/>
      <p:bldP spid="20" grpId="0" animBg="1"/>
      <p:bldP spid="22" grpId="0"/>
      <p:bldP spid="23" grpId="0" uiExpand="1" build="p"/>
      <p:bldP spid="24" grpId="0"/>
      <p:bldP spid="2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C7733-32F4-73AC-7BF5-7FC88E8A76FE}"/>
              </a:ext>
            </a:extLst>
          </p:cNvPr>
          <p:cNvSpPr>
            <a:spLocks noGrp="1"/>
          </p:cNvSpPr>
          <p:nvPr>
            <p:ph type="ctrTitle"/>
          </p:nvPr>
        </p:nvSpPr>
        <p:spPr/>
        <p:txBody>
          <a:bodyPr/>
          <a:lstStyle/>
          <a:p>
            <a:r>
              <a:rPr lang="en-US" dirty="0"/>
              <a:t>Distributed Serverless Computing</a:t>
            </a:r>
          </a:p>
        </p:txBody>
      </p:sp>
      <p:sp>
        <p:nvSpPr>
          <p:cNvPr id="3" name="Text Placeholder 2">
            <a:extLst>
              <a:ext uri="{FF2B5EF4-FFF2-40B4-BE49-F238E27FC236}">
                <a16:creationId xmlns:a16="http://schemas.microsoft.com/office/drawing/2014/main" id="{38969208-27DF-7E27-98C9-0EE92465684D}"/>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F1678F23-AE78-1957-7D42-9709055244E4}"/>
              </a:ext>
            </a:extLst>
          </p:cNvPr>
          <p:cNvSpPr>
            <a:spLocks noGrp="1"/>
          </p:cNvSpPr>
          <p:nvPr>
            <p:ph idx="1"/>
          </p:nvPr>
        </p:nvSpPr>
        <p:spPr>
          <a:xfrm>
            <a:off x="518824" y="1334348"/>
            <a:ext cx="8137496" cy="3257972"/>
          </a:xfrm>
        </p:spPr>
        <p:txBody>
          <a:bodyPr>
            <a:normAutofit/>
          </a:bodyPr>
          <a:lstStyle/>
          <a:p>
            <a:pPr>
              <a:spcAft>
                <a:spcPts val="600"/>
              </a:spcAft>
            </a:pPr>
            <a:r>
              <a:rPr lang="en-US" dirty="0"/>
              <a:t>Serverless MPI functions</a:t>
            </a:r>
          </a:p>
          <a:p>
            <a:pPr lvl="1">
              <a:spcAft>
                <a:spcPts val="600"/>
              </a:spcAft>
            </a:pPr>
            <a:r>
              <a:rPr lang="en-US" dirty="0"/>
              <a:t>Functions have no way to directly communicate</a:t>
            </a:r>
          </a:p>
          <a:p>
            <a:pPr lvl="1">
              <a:spcAft>
                <a:spcPts val="600"/>
              </a:spcAft>
            </a:pPr>
            <a:r>
              <a:rPr lang="en-US" dirty="0" err="1"/>
              <a:t>FaaS</a:t>
            </a:r>
            <a:r>
              <a:rPr lang="en-US" dirty="0"/>
              <a:t> is ideal for workloads such as HPC applications written for Hadoop or MPI</a:t>
            </a:r>
          </a:p>
          <a:p>
            <a:pPr lvl="1">
              <a:spcAft>
                <a:spcPts val="600"/>
              </a:spcAft>
            </a:pPr>
            <a:r>
              <a:rPr lang="en-US" dirty="0"/>
              <a:t>Control plane creates implementations that link with existing code</a:t>
            </a:r>
          </a:p>
          <a:p>
            <a:pPr lvl="1">
              <a:spcAft>
                <a:spcPts val="600"/>
              </a:spcAft>
            </a:pPr>
            <a:r>
              <a:rPr lang="en-US" dirty="0"/>
              <a:t>Easily scale to 100s of containers for the distributed nodes</a:t>
            </a:r>
          </a:p>
          <a:p>
            <a:pPr>
              <a:spcAft>
                <a:spcPts val="600"/>
              </a:spcAft>
            </a:pPr>
            <a:r>
              <a:rPr lang="en-US" dirty="0"/>
              <a:t>Work stealing scheduling</a:t>
            </a:r>
          </a:p>
          <a:p>
            <a:pPr lvl="1">
              <a:spcAft>
                <a:spcPts val="600"/>
              </a:spcAft>
            </a:pPr>
            <a:r>
              <a:rPr lang="en-US" dirty="0"/>
              <a:t>Worker nodes have better monitoring of local load state</a:t>
            </a:r>
          </a:p>
          <a:p>
            <a:pPr lvl="1">
              <a:spcAft>
                <a:spcPts val="600"/>
              </a:spcAft>
            </a:pPr>
            <a:r>
              <a:rPr lang="en-US" dirty="0"/>
              <a:t>Under-loaded workers can ‘steal’ invocations from over-loaded neighbors</a:t>
            </a:r>
          </a:p>
          <a:p>
            <a:pPr lvl="1">
              <a:spcAft>
                <a:spcPts val="600"/>
              </a:spcAft>
            </a:pPr>
            <a:r>
              <a:rPr lang="en-US" dirty="0"/>
              <a:t>Can be done with consistent hashing ring to maintain locality</a:t>
            </a:r>
          </a:p>
        </p:txBody>
      </p:sp>
      <p:sp>
        <p:nvSpPr>
          <p:cNvPr id="5" name="Slide Number Placeholder 4">
            <a:extLst>
              <a:ext uri="{FF2B5EF4-FFF2-40B4-BE49-F238E27FC236}">
                <a16:creationId xmlns:a16="http://schemas.microsoft.com/office/drawing/2014/main" id="{1E227A16-B86B-3830-31CF-D31818396F90}"/>
              </a:ext>
            </a:extLst>
          </p:cNvPr>
          <p:cNvSpPr>
            <a:spLocks noGrp="1"/>
          </p:cNvSpPr>
          <p:nvPr>
            <p:ph type="sldNum" sz="quarter" idx="4"/>
          </p:nvPr>
        </p:nvSpPr>
        <p:spPr/>
        <p:txBody>
          <a:bodyPr/>
          <a:lstStyle/>
          <a:p>
            <a:pPr algn="l"/>
            <a:fld id="{DFAB4A35-254A-4129-B508-C0D4E219414D}" type="slidenum">
              <a:rPr lang="en-US" smtClean="0"/>
              <a:pPr algn="l"/>
              <a:t>50</a:t>
            </a:fld>
            <a:endParaRPr lang="en-US"/>
          </a:p>
        </p:txBody>
      </p:sp>
    </p:spTree>
    <p:extLst>
      <p:ext uri="{BB962C8B-B14F-4D97-AF65-F5344CB8AC3E}">
        <p14:creationId xmlns:p14="http://schemas.microsoft.com/office/powerpoint/2010/main" val="254474316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FD3F1-CFBE-7A2F-249F-FEC72F3D0271}"/>
              </a:ext>
            </a:extLst>
          </p:cNvPr>
          <p:cNvSpPr>
            <a:spLocks noGrp="1"/>
          </p:cNvSpPr>
          <p:nvPr>
            <p:ph type="ctrTitle"/>
          </p:nvPr>
        </p:nvSpPr>
        <p:spPr>
          <a:xfrm>
            <a:off x="518824" y="284947"/>
            <a:ext cx="8004391" cy="699065"/>
          </a:xfrm>
        </p:spPr>
        <p:txBody>
          <a:bodyPr/>
          <a:lstStyle/>
          <a:p>
            <a:r>
              <a:rPr lang="en-US" dirty="0"/>
              <a:t>Trust in Serverless</a:t>
            </a:r>
          </a:p>
        </p:txBody>
      </p:sp>
      <p:sp>
        <p:nvSpPr>
          <p:cNvPr id="3" name="Text Placeholder 2">
            <a:extLst>
              <a:ext uri="{FF2B5EF4-FFF2-40B4-BE49-F238E27FC236}">
                <a16:creationId xmlns:a16="http://schemas.microsoft.com/office/drawing/2014/main" id="{D5283847-61F7-A286-8A3D-8264957799FA}"/>
              </a:ext>
            </a:extLst>
          </p:cNvPr>
          <p:cNvSpPr>
            <a:spLocks noGrp="1"/>
          </p:cNvSpPr>
          <p:nvPr>
            <p:ph type="body" sz="quarter" idx="10"/>
          </p:nvPr>
        </p:nvSpPr>
        <p:spPr/>
        <p:txBody>
          <a:bodyPr/>
          <a:lstStyle/>
          <a:p>
            <a:endParaRPr lang="en-US" dirty="0"/>
          </a:p>
        </p:txBody>
      </p:sp>
      <p:sp>
        <p:nvSpPr>
          <p:cNvPr id="4" name="Content Placeholder 3">
            <a:extLst>
              <a:ext uri="{FF2B5EF4-FFF2-40B4-BE49-F238E27FC236}">
                <a16:creationId xmlns:a16="http://schemas.microsoft.com/office/drawing/2014/main" id="{0A0648F7-4900-99C2-63C4-44449775EA04}"/>
              </a:ext>
            </a:extLst>
          </p:cNvPr>
          <p:cNvSpPr>
            <a:spLocks noGrp="1"/>
          </p:cNvSpPr>
          <p:nvPr>
            <p:ph idx="1"/>
          </p:nvPr>
        </p:nvSpPr>
        <p:spPr>
          <a:xfrm>
            <a:off x="518824" y="1123123"/>
            <a:ext cx="8349968" cy="3586038"/>
          </a:xfrm>
        </p:spPr>
        <p:txBody>
          <a:bodyPr vert="horz" lIns="91440" tIns="45720" rIns="91440" bIns="45720" rtlCol="0" anchor="t">
            <a:normAutofit fontScale="92500" lnSpcReduction="10000"/>
          </a:bodyPr>
          <a:lstStyle/>
          <a:p>
            <a:pPr>
              <a:spcAft>
                <a:spcPts val="600"/>
              </a:spcAft>
            </a:pPr>
            <a:r>
              <a:rPr lang="en-US" dirty="0"/>
              <a:t>Trusted Computing Base (TCB) for </a:t>
            </a:r>
            <a:r>
              <a:rPr lang="en-US" dirty="0" err="1"/>
              <a:t>FaaS</a:t>
            </a:r>
            <a:r>
              <a:rPr lang="en-US" dirty="0"/>
              <a:t> users is huge</a:t>
            </a:r>
          </a:p>
          <a:p>
            <a:pPr lvl="1">
              <a:spcAft>
                <a:spcPts val="600"/>
              </a:spcAft>
            </a:pPr>
            <a:r>
              <a:rPr lang="en-US" dirty="0"/>
              <a:t>Give provider plaintext code, unknown libraries &amp; runtime, entire software stack</a:t>
            </a:r>
          </a:p>
          <a:p>
            <a:pPr lvl="1">
              <a:spcAft>
                <a:spcPts val="600"/>
              </a:spcAft>
            </a:pPr>
            <a:r>
              <a:rPr lang="en-US" dirty="0"/>
              <a:t>Provider is running </a:t>
            </a:r>
            <a:r>
              <a:rPr lang="en-US" b="1" dirty="0"/>
              <a:t>arbitrary</a:t>
            </a:r>
            <a:r>
              <a:rPr lang="en-US" dirty="0"/>
              <a:t> code on their machines</a:t>
            </a:r>
          </a:p>
          <a:p>
            <a:pPr>
              <a:spcAft>
                <a:spcPts val="600"/>
              </a:spcAft>
            </a:pPr>
            <a:r>
              <a:rPr lang="en-US" dirty="0"/>
              <a:t>Can we have end-to-end secure </a:t>
            </a:r>
            <a:r>
              <a:rPr lang="en-US" dirty="0" err="1"/>
              <a:t>FaaS</a:t>
            </a:r>
            <a:r>
              <a:rPr lang="en-US" dirty="0"/>
              <a:t>?</a:t>
            </a:r>
          </a:p>
          <a:p>
            <a:pPr lvl="1">
              <a:spcAft>
                <a:spcPts val="600"/>
              </a:spcAft>
            </a:pPr>
            <a:r>
              <a:rPr lang="en-US" dirty="0" err="1"/>
              <a:t>Clemmys</a:t>
            </a:r>
            <a:r>
              <a:rPr lang="en-US" dirty="0"/>
              <a:t> ‘19, Cryonics ‘23, Reusable Enclaves ‘23</a:t>
            </a:r>
          </a:p>
          <a:p>
            <a:pPr>
              <a:spcAft>
                <a:spcPts val="600"/>
              </a:spcAft>
            </a:pPr>
            <a:r>
              <a:rPr lang="en-US" dirty="0"/>
              <a:t>Challenges</a:t>
            </a:r>
          </a:p>
          <a:p>
            <a:pPr lvl="1">
              <a:spcAft>
                <a:spcPts val="600"/>
              </a:spcAft>
            </a:pPr>
            <a:r>
              <a:rPr lang="en-US" dirty="0"/>
              <a:t>Cold start cost – 512 MB memory space takes ~30 sec. in SGX</a:t>
            </a:r>
          </a:p>
          <a:p>
            <a:pPr lvl="1">
              <a:spcAft>
                <a:spcPts val="600"/>
              </a:spcAft>
            </a:pPr>
            <a:r>
              <a:rPr lang="en-US" dirty="0"/>
              <a:t>Dynamic memory allocation vs fragmentation vs speed</a:t>
            </a:r>
          </a:p>
          <a:p>
            <a:pPr lvl="1">
              <a:spcAft>
                <a:spcPts val="600"/>
              </a:spcAft>
            </a:pPr>
            <a:r>
              <a:rPr lang="en-US" dirty="0"/>
              <a:t>Many different </a:t>
            </a:r>
            <a:r>
              <a:rPr lang="en-US"/>
              <a:t>ways</a:t>
            </a:r>
            <a:r>
              <a:rPr lang="en-US" dirty="0"/>
              <a:t> of doing Trusted Execution Environments (TEEs)</a:t>
            </a:r>
          </a:p>
          <a:p>
            <a:pPr lvl="2">
              <a:spcAft>
                <a:spcPts val="600"/>
              </a:spcAft>
            </a:pPr>
            <a:r>
              <a:rPr lang="en-US" dirty="0"/>
              <a:t>SCONE ‘16, </a:t>
            </a:r>
            <a:r>
              <a:rPr lang="en-US" dirty="0" err="1"/>
              <a:t>VirTEE</a:t>
            </a:r>
            <a:r>
              <a:rPr lang="en-US" dirty="0"/>
              <a:t> ‘22, Graphene-SGX ‘17, </a:t>
            </a:r>
            <a:r>
              <a:rPr lang="en-US" dirty="0" err="1"/>
              <a:t>HyperEnclave</a:t>
            </a:r>
            <a:r>
              <a:rPr lang="en-US" dirty="0"/>
              <a:t> ’22, etc.</a:t>
            </a:r>
          </a:p>
          <a:p>
            <a:pPr lvl="1">
              <a:spcAft>
                <a:spcPts val="600"/>
              </a:spcAft>
            </a:pPr>
            <a:r>
              <a:rPr lang="en-US" dirty="0"/>
              <a:t>Where does the control plane live? Is agent in TCB? </a:t>
            </a:r>
          </a:p>
          <a:p>
            <a:pPr>
              <a:spcAft>
                <a:spcPts val="600"/>
              </a:spcAft>
            </a:pPr>
            <a:r>
              <a:rPr lang="en-US" dirty="0"/>
              <a:t>Flexible isolation: TEE type best fit for function use case &amp; performance</a:t>
            </a:r>
          </a:p>
        </p:txBody>
      </p:sp>
      <p:sp>
        <p:nvSpPr>
          <p:cNvPr id="5" name="Slide Number Placeholder 4">
            <a:extLst>
              <a:ext uri="{FF2B5EF4-FFF2-40B4-BE49-F238E27FC236}">
                <a16:creationId xmlns:a16="http://schemas.microsoft.com/office/drawing/2014/main" id="{91CD5293-5AD4-3B2A-3D54-8771EA0E5EA4}"/>
              </a:ext>
            </a:extLst>
          </p:cNvPr>
          <p:cNvSpPr>
            <a:spLocks noGrp="1"/>
          </p:cNvSpPr>
          <p:nvPr>
            <p:ph type="sldNum" sz="quarter" idx="4"/>
          </p:nvPr>
        </p:nvSpPr>
        <p:spPr/>
        <p:txBody>
          <a:bodyPr/>
          <a:lstStyle/>
          <a:p>
            <a:pPr algn="l"/>
            <a:fld id="{DFAB4A35-254A-4129-B508-C0D4E219414D}" type="slidenum">
              <a:rPr lang="en-US" smtClean="0"/>
              <a:pPr algn="l"/>
              <a:t>51</a:t>
            </a:fld>
            <a:endParaRPr lang="en-US" dirty="0"/>
          </a:p>
        </p:txBody>
      </p:sp>
    </p:spTree>
    <p:extLst>
      <p:ext uri="{BB962C8B-B14F-4D97-AF65-F5344CB8AC3E}">
        <p14:creationId xmlns:p14="http://schemas.microsoft.com/office/powerpoint/2010/main" val="2236547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0" end="1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CADEF-E7A0-993A-F694-C09F286137AA}"/>
              </a:ext>
            </a:extLst>
          </p:cNvPr>
          <p:cNvSpPr>
            <a:spLocks noGrp="1"/>
          </p:cNvSpPr>
          <p:nvPr>
            <p:ph type="ctrTitle"/>
          </p:nvPr>
        </p:nvSpPr>
        <p:spPr/>
        <p:txBody>
          <a:bodyPr/>
          <a:lstStyle/>
          <a:p>
            <a:r>
              <a:rPr lang="en-US" dirty="0"/>
              <a:t>Queue Comparison (contd.)</a:t>
            </a:r>
          </a:p>
        </p:txBody>
      </p:sp>
      <p:sp>
        <p:nvSpPr>
          <p:cNvPr id="3" name="Text Placeholder 2">
            <a:extLst>
              <a:ext uri="{FF2B5EF4-FFF2-40B4-BE49-F238E27FC236}">
                <a16:creationId xmlns:a16="http://schemas.microsoft.com/office/drawing/2014/main" id="{78AA5780-F612-3BA9-F303-3BAED1E164E7}"/>
              </a:ext>
            </a:extLst>
          </p:cNvPr>
          <p:cNvSpPr>
            <a:spLocks noGrp="1"/>
          </p:cNvSpPr>
          <p:nvPr>
            <p:ph type="body" sz="quarter" idx="10"/>
          </p:nvPr>
        </p:nvSpPr>
        <p:spPr/>
        <p:txBody>
          <a:bodyPr/>
          <a:lstStyle/>
          <a:p>
            <a:r>
              <a:rPr lang="en-US" dirty="0"/>
              <a:t>Results</a:t>
            </a:r>
          </a:p>
        </p:txBody>
      </p:sp>
      <p:sp>
        <p:nvSpPr>
          <p:cNvPr id="5" name="Slide Number Placeholder 4">
            <a:extLst>
              <a:ext uri="{FF2B5EF4-FFF2-40B4-BE49-F238E27FC236}">
                <a16:creationId xmlns:a16="http://schemas.microsoft.com/office/drawing/2014/main" id="{9E1F524D-2593-ACF4-22A9-16F806971039}"/>
              </a:ext>
            </a:extLst>
          </p:cNvPr>
          <p:cNvSpPr>
            <a:spLocks noGrp="1"/>
          </p:cNvSpPr>
          <p:nvPr>
            <p:ph type="sldNum" sz="quarter" idx="4"/>
          </p:nvPr>
        </p:nvSpPr>
        <p:spPr/>
        <p:txBody>
          <a:bodyPr/>
          <a:lstStyle/>
          <a:p>
            <a:pPr algn="l"/>
            <a:fld id="{DFAB4A35-254A-4129-B508-C0D4E219414D}" type="slidenum">
              <a:rPr lang="en-US" smtClean="0"/>
              <a:pPr algn="l"/>
              <a:t>52</a:t>
            </a:fld>
            <a:endParaRPr lang="en-US"/>
          </a:p>
        </p:txBody>
      </p:sp>
      <p:pic>
        <p:nvPicPr>
          <p:cNvPr id="7" name="Picture 6">
            <a:extLst>
              <a:ext uri="{FF2B5EF4-FFF2-40B4-BE49-F238E27FC236}">
                <a16:creationId xmlns:a16="http://schemas.microsoft.com/office/drawing/2014/main" id="{3BF6242E-E269-8ADD-700C-E1A12845D1E9}"/>
              </a:ext>
            </a:extLst>
          </p:cNvPr>
          <p:cNvPicPr>
            <a:picLocks noChangeAspect="1"/>
          </p:cNvPicPr>
          <p:nvPr/>
        </p:nvPicPr>
        <p:blipFill>
          <a:blip r:embed="rId2"/>
          <a:stretch>
            <a:fillRect/>
          </a:stretch>
        </p:blipFill>
        <p:spPr>
          <a:xfrm>
            <a:off x="182619" y="1629404"/>
            <a:ext cx="4567280" cy="2810634"/>
          </a:xfrm>
          <a:prstGeom prst="rect">
            <a:avLst/>
          </a:prstGeom>
        </p:spPr>
      </p:pic>
      <p:sp>
        <p:nvSpPr>
          <p:cNvPr id="10" name="Content Placeholder 9">
            <a:extLst>
              <a:ext uri="{FF2B5EF4-FFF2-40B4-BE49-F238E27FC236}">
                <a16:creationId xmlns:a16="http://schemas.microsoft.com/office/drawing/2014/main" id="{227AE46E-9CCB-6390-3713-0416EDA85F49}"/>
              </a:ext>
            </a:extLst>
          </p:cNvPr>
          <p:cNvSpPr>
            <a:spLocks noGrp="1"/>
          </p:cNvSpPr>
          <p:nvPr>
            <p:ph idx="1"/>
          </p:nvPr>
        </p:nvSpPr>
        <p:spPr>
          <a:xfrm>
            <a:off x="4833955" y="1374988"/>
            <a:ext cx="4039111" cy="3065050"/>
          </a:xfrm>
        </p:spPr>
        <p:txBody>
          <a:bodyPr/>
          <a:lstStyle/>
          <a:p>
            <a:r>
              <a:rPr lang="en-US" dirty="0"/>
              <a:t>Per-function latency significantly reduced</a:t>
            </a:r>
          </a:p>
          <a:p>
            <a:r>
              <a:rPr lang="en-US" dirty="0"/>
              <a:t>Variance (fairness) is much better</a:t>
            </a:r>
          </a:p>
          <a:p>
            <a:r>
              <a:rPr lang="en-US" dirty="0"/>
              <a:t>These results are similar across 10 traces</a:t>
            </a:r>
          </a:p>
          <a:p>
            <a:r>
              <a:rPr lang="en-US" dirty="0"/>
              <a:t>Jitter and tail latency improve by 3x</a:t>
            </a:r>
          </a:p>
        </p:txBody>
      </p:sp>
    </p:spTree>
    <p:extLst>
      <p:ext uri="{BB962C8B-B14F-4D97-AF65-F5344CB8AC3E}">
        <p14:creationId xmlns:p14="http://schemas.microsoft.com/office/powerpoint/2010/main" val="26878950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Cold Start</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Serverless</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a:xfrm>
            <a:off x="518824" y="1690847"/>
            <a:ext cx="8015594" cy="2810633"/>
          </a:xfrm>
        </p:spPr>
        <p:txBody>
          <a:bodyPr>
            <a:normAutofit/>
          </a:bodyPr>
          <a:lstStyle/>
          <a:p>
            <a:pPr>
              <a:spcAft>
                <a:spcPts val="1200"/>
              </a:spcAft>
            </a:pPr>
            <a:r>
              <a:rPr lang="en-US"/>
              <a:t>If a function isn’t on a server, we must set it up</a:t>
            </a:r>
          </a:p>
          <a:p>
            <a:pPr>
              <a:spcAft>
                <a:spcPts val="1200"/>
              </a:spcAft>
            </a:pPr>
            <a:r>
              <a:rPr lang="en-US"/>
              <a:t>On the critical path</a:t>
            </a:r>
          </a:p>
          <a:p>
            <a:pPr>
              <a:spcAft>
                <a:spcPts val="1200"/>
              </a:spcAft>
            </a:pPr>
            <a:r>
              <a:rPr lang="en-US"/>
              <a:t>This can take many seconds</a:t>
            </a:r>
          </a:p>
        </p:txBody>
      </p:sp>
      <p:sp>
        <p:nvSpPr>
          <p:cNvPr id="5" name="Slide Number Placeholder 4">
            <a:extLst>
              <a:ext uri="{FF2B5EF4-FFF2-40B4-BE49-F238E27FC236}">
                <a16:creationId xmlns:a16="http://schemas.microsoft.com/office/drawing/2014/main" id="{8CC851E0-5517-4ACD-A8F4-B7DED76652BA}"/>
              </a:ext>
            </a:extLst>
          </p:cNvPr>
          <p:cNvSpPr>
            <a:spLocks noGrp="1"/>
          </p:cNvSpPr>
          <p:nvPr>
            <p:ph type="sldNum" sz="quarter" idx="4"/>
          </p:nvPr>
        </p:nvSpPr>
        <p:spPr/>
        <p:txBody>
          <a:bodyPr/>
          <a:lstStyle/>
          <a:p>
            <a:pPr algn="l"/>
            <a:fld id="{DFAB4A35-254A-4129-B508-C0D4E219414D}" type="slidenum">
              <a:rPr lang="en-US" smtClean="0"/>
              <a:pPr algn="l"/>
              <a:t>53</a:t>
            </a:fld>
            <a:endParaRPr lang="en-US"/>
          </a:p>
        </p:txBody>
      </p:sp>
      <p:sp>
        <p:nvSpPr>
          <p:cNvPr id="11" name="Rectangle 10">
            <a:extLst>
              <a:ext uri="{FF2B5EF4-FFF2-40B4-BE49-F238E27FC236}">
                <a16:creationId xmlns:a16="http://schemas.microsoft.com/office/drawing/2014/main" id="{F41759B8-9DE9-4135-9BB4-513562A90E1E}"/>
              </a:ext>
            </a:extLst>
          </p:cNvPr>
          <p:cNvSpPr/>
          <p:nvPr/>
        </p:nvSpPr>
        <p:spPr>
          <a:xfrm>
            <a:off x="6209071" y="1133781"/>
            <a:ext cx="2685454" cy="3515933"/>
          </a:xfrm>
          <a:prstGeom prst="rect">
            <a:avLst/>
          </a:prstGeom>
          <a:noFill/>
          <a:ln w="28575">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9E38FB0-2CDD-4FD8-9FA5-C302C421E389}"/>
              </a:ext>
            </a:extLst>
          </p:cNvPr>
          <p:cNvSpPr/>
          <p:nvPr/>
        </p:nvSpPr>
        <p:spPr>
          <a:xfrm>
            <a:off x="6875761" y="1260665"/>
            <a:ext cx="1181646" cy="1191296"/>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a:solidFill>
                  <a:schemeClr val="tx1"/>
                </a:solidFill>
              </a:rPr>
              <a:t>Load Balancer</a:t>
            </a:r>
          </a:p>
        </p:txBody>
      </p:sp>
      <p:sp>
        <p:nvSpPr>
          <p:cNvPr id="16" name="Rectangle 15">
            <a:extLst>
              <a:ext uri="{FF2B5EF4-FFF2-40B4-BE49-F238E27FC236}">
                <a16:creationId xmlns:a16="http://schemas.microsoft.com/office/drawing/2014/main" id="{58289713-1075-42E1-AE5A-AE33B0C1CF0E}"/>
              </a:ext>
            </a:extLst>
          </p:cNvPr>
          <p:cNvSpPr/>
          <p:nvPr/>
        </p:nvSpPr>
        <p:spPr>
          <a:xfrm>
            <a:off x="6284938" y="3216550"/>
            <a:ext cx="1260857"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sp>
        <p:nvSpPr>
          <p:cNvPr id="18" name="Rectangle 17">
            <a:extLst>
              <a:ext uri="{FF2B5EF4-FFF2-40B4-BE49-F238E27FC236}">
                <a16:creationId xmlns:a16="http://schemas.microsoft.com/office/drawing/2014/main" id="{C118114D-E11B-43FA-BA89-B09EB5542DFB}"/>
              </a:ext>
            </a:extLst>
          </p:cNvPr>
          <p:cNvSpPr/>
          <p:nvPr/>
        </p:nvSpPr>
        <p:spPr>
          <a:xfrm>
            <a:off x="7576188" y="3212123"/>
            <a:ext cx="1260857"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cxnSp>
        <p:nvCxnSpPr>
          <p:cNvPr id="19" name="Connector: Curved 18">
            <a:extLst>
              <a:ext uri="{FF2B5EF4-FFF2-40B4-BE49-F238E27FC236}">
                <a16:creationId xmlns:a16="http://schemas.microsoft.com/office/drawing/2014/main" id="{D25A98B4-4FE6-4011-AADC-B2F5F9AB6284}"/>
              </a:ext>
            </a:extLst>
          </p:cNvPr>
          <p:cNvCxnSpPr>
            <a:stCxn id="15" idx="2"/>
            <a:endCxn id="16" idx="0"/>
          </p:cNvCxnSpPr>
          <p:nvPr/>
        </p:nvCxnSpPr>
        <p:spPr>
          <a:xfrm rot="5400000">
            <a:off x="6808682" y="2558647"/>
            <a:ext cx="764589" cy="551217"/>
          </a:xfrm>
          <a:prstGeom prst="curvedConnector3">
            <a:avLst/>
          </a:prstGeom>
          <a:ln>
            <a:tailEnd type="triangle"/>
          </a:ln>
        </p:spPr>
        <p:style>
          <a:lnRef idx="2">
            <a:schemeClr val="accent2"/>
          </a:lnRef>
          <a:fillRef idx="0">
            <a:schemeClr val="accent2"/>
          </a:fillRef>
          <a:effectRef idx="1">
            <a:schemeClr val="accent2"/>
          </a:effectRef>
          <a:fontRef idx="minor">
            <a:schemeClr val="tx1"/>
          </a:fontRef>
        </p:style>
      </p:cxnSp>
      <p:sp>
        <p:nvSpPr>
          <p:cNvPr id="21" name="Rectangle 20">
            <a:extLst>
              <a:ext uri="{FF2B5EF4-FFF2-40B4-BE49-F238E27FC236}">
                <a16:creationId xmlns:a16="http://schemas.microsoft.com/office/drawing/2014/main" id="{2AE48DA5-9EE4-4551-894E-D7DE1F85B735}"/>
              </a:ext>
            </a:extLst>
          </p:cNvPr>
          <p:cNvSpPr/>
          <p:nvPr/>
        </p:nvSpPr>
        <p:spPr>
          <a:xfrm>
            <a:off x="6395149" y="4219556"/>
            <a:ext cx="841479"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err="1">
                <a:solidFill>
                  <a:schemeClr val="tx1"/>
                </a:solidFill>
                <a:latin typeface="Times New Roman" panose="02020603050405020304" pitchFamily="18" charset="0"/>
                <a:cs typeface="Times New Roman" panose="02020603050405020304" pitchFamily="18" charset="0"/>
              </a:rPr>
              <a:t>img_recogn</a:t>
            </a:r>
            <a:endParaRPr lang="en-US" sz="2400" baseline="-25000">
              <a:solidFill>
                <a:schemeClr val="tx1"/>
              </a:solidFill>
              <a:latin typeface="Times New Roman" panose="02020603050405020304" pitchFamily="18" charset="0"/>
              <a:cs typeface="Times New Roman" panose="02020603050405020304" pitchFamily="18" charset="0"/>
            </a:endParaRPr>
          </a:p>
        </p:txBody>
      </p:sp>
      <p:cxnSp>
        <p:nvCxnSpPr>
          <p:cNvPr id="22" name="Connector: Curved 21">
            <a:extLst>
              <a:ext uri="{FF2B5EF4-FFF2-40B4-BE49-F238E27FC236}">
                <a16:creationId xmlns:a16="http://schemas.microsoft.com/office/drawing/2014/main" id="{9EB398E1-9C17-4401-AFA7-7D00839CD617}"/>
              </a:ext>
            </a:extLst>
          </p:cNvPr>
          <p:cNvCxnSpPr>
            <a:cxnSpLocks/>
            <a:stCxn id="16" idx="0"/>
            <a:endCxn id="21" idx="1"/>
          </p:cNvCxnSpPr>
          <p:nvPr/>
        </p:nvCxnSpPr>
        <p:spPr>
          <a:xfrm rot="16200000" flipH="1" flipV="1">
            <a:off x="6078909" y="3532789"/>
            <a:ext cx="1152697" cy="520218"/>
          </a:xfrm>
          <a:prstGeom prst="curvedConnector4">
            <a:avLst>
              <a:gd name="adj1" fmla="val -3256"/>
              <a:gd name="adj2" fmla="val 111348"/>
            </a:avLst>
          </a:prstGeom>
          <a:ln>
            <a:tailEnd type="triangle"/>
          </a:ln>
        </p:spPr>
        <p:style>
          <a:lnRef idx="2">
            <a:schemeClr val="accent2"/>
          </a:lnRef>
          <a:fillRef idx="0">
            <a:schemeClr val="accent2"/>
          </a:fillRef>
          <a:effectRef idx="1">
            <a:schemeClr val="accent2"/>
          </a:effectRef>
          <a:fontRef idx="minor">
            <a:schemeClr val="tx1"/>
          </a:fontRef>
        </p:style>
      </p:cxnSp>
      <p:sp>
        <p:nvSpPr>
          <p:cNvPr id="26" name="TextBox 25">
            <a:extLst>
              <a:ext uri="{FF2B5EF4-FFF2-40B4-BE49-F238E27FC236}">
                <a16:creationId xmlns:a16="http://schemas.microsoft.com/office/drawing/2014/main" id="{C02F3597-FBDF-4042-8D43-E6B6B039E2E0}"/>
              </a:ext>
            </a:extLst>
          </p:cNvPr>
          <p:cNvSpPr txBox="1"/>
          <p:nvPr/>
        </p:nvSpPr>
        <p:spPr>
          <a:xfrm>
            <a:off x="5056340" y="761862"/>
            <a:ext cx="3557833" cy="276999"/>
          </a:xfrm>
          <a:prstGeom prst="rect">
            <a:avLst/>
          </a:prstGeom>
          <a:noFill/>
        </p:spPr>
        <p:txBody>
          <a:bodyPr wrap="none" rtlCol="0">
            <a:spAutoFit/>
          </a:bodyPr>
          <a:lstStyle/>
          <a:p>
            <a:r>
              <a:rPr lang="en-US" sz="1200" b="0" i="0" u="none" strike="noStrike">
                <a:latin typeface="Liberation Sans"/>
              </a:rPr>
              <a:t>PUT https://faas.com/img_recogn?input=face.png</a:t>
            </a:r>
            <a:endParaRPr lang="en-US" sz="1200" b="0" i="0" u="none" strike="noStrike">
              <a:latin typeface="Lohit Devanagari"/>
            </a:endParaRPr>
          </a:p>
        </p:txBody>
      </p:sp>
      <p:cxnSp>
        <p:nvCxnSpPr>
          <p:cNvPr id="27" name="Connector: Curved 26">
            <a:extLst>
              <a:ext uri="{FF2B5EF4-FFF2-40B4-BE49-F238E27FC236}">
                <a16:creationId xmlns:a16="http://schemas.microsoft.com/office/drawing/2014/main" id="{40385C8C-091B-482B-966E-7B384FE215A2}"/>
              </a:ext>
            </a:extLst>
          </p:cNvPr>
          <p:cNvCxnSpPr>
            <a:cxnSpLocks/>
            <a:endCxn id="15" idx="1"/>
          </p:cNvCxnSpPr>
          <p:nvPr/>
        </p:nvCxnSpPr>
        <p:spPr>
          <a:xfrm rot="16200000" flipH="1">
            <a:off x="6110934" y="1091486"/>
            <a:ext cx="841530" cy="688124"/>
          </a:xfrm>
          <a:prstGeom prst="curvedConnector2">
            <a:avLst/>
          </a:prstGeom>
          <a:ln>
            <a:tailEnd type="triangle"/>
          </a:ln>
        </p:spPr>
        <p:style>
          <a:lnRef idx="2">
            <a:schemeClr val="accent2"/>
          </a:lnRef>
          <a:fillRef idx="0">
            <a:schemeClr val="accent2"/>
          </a:fillRef>
          <a:effectRef idx="1">
            <a:schemeClr val="accent2"/>
          </a:effectRef>
          <a:fontRef idx="minor">
            <a:schemeClr val="tx1"/>
          </a:fontRef>
        </p:style>
      </p:cxnSp>
      <p:sp>
        <p:nvSpPr>
          <p:cNvPr id="20" name="TextBox 19">
            <a:extLst>
              <a:ext uri="{FF2B5EF4-FFF2-40B4-BE49-F238E27FC236}">
                <a16:creationId xmlns:a16="http://schemas.microsoft.com/office/drawing/2014/main" id="{A3DDA43B-EA15-4801-82ED-579A96AA68E8}"/>
              </a:ext>
            </a:extLst>
          </p:cNvPr>
          <p:cNvSpPr txBox="1"/>
          <p:nvPr/>
        </p:nvSpPr>
        <p:spPr>
          <a:xfrm>
            <a:off x="3583942" y="4723946"/>
            <a:ext cx="5679760" cy="461665"/>
          </a:xfrm>
          <a:prstGeom prst="rect">
            <a:avLst/>
          </a:prstGeom>
          <a:noFill/>
        </p:spPr>
        <p:txBody>
          <a:bodyPr wrap="none" rtlCol="0">
            <a:spAutoFit/>
          </a:bodyPr>
          <a:lstStyle/>
          <a:p>
            <a:r>
              <a:rPr lang="en-US" sz="800">
                <a:solidFill>
                  <a:schemeClr val="bg1"/>
                </a:solidFill>
              </a:rPr>
              <a:t>[*] </a:t>
            </a:r>
            <a:r>
              <a:rPr lang="en-US" sz="800" err="1">
                <a:solidFill>
                  <a:schemeClr val="bg1"/>
                </a:solidFill>
              </a:rPr>
              <a:t>Fuerst</a:t>
            </a:r>
            <a:r>
              <a:rPr lang="en-US" sz="800">
                <a:solidFill>
                  <a:schemeClr val="bg1"/>
                </a:solidFill>
              </a:rPr>
              <a:t>, Alexander, and Prateek Sharma. "</a:t>
            </a:r>
            <a:r>
              <a:rPr lang="en-US" sz="800" err="1">
                <a:solidFill>
                  <a:schemeClr val="bg1"/>
                </a:solidFill>
              </a:rPr>
              <a:t>FaasCache</a:t>
            </a:r>
            <a:r>
              <a:rPr lang="en-US" sz="800">
                <a:solidFill>
                  <a:schemeClr val="bg1"/>
                </a:solidFill>
              </a:rPr>
              <a:t>: keeping serverless computing alive with greedy-dual caching." </a:t>
            </a:r>
          </a:p>
          <a:p>
            <a:r>
              <a:rPr lang="en-US" sz="800" i="1">
                <a:solidFill>
                  <a:schemeClr val="bg1"/>
                </a:solidFill>
              </a:rPr>
              <a:t>Proceedings of the 26th ACM International Conference on </a:t>
            </a:r>
          </a:p>
          <a:p>
            <a:r>
              <a:rPr lang="en-US" sz="800" i="1">
                <a:solidFill>
                  <a:schemeClr val="bg1"/>
                </a:solidFill>
              </a:rPr>
              <a:t>Architectural Support for Programming Languages and Operating Systems</a:t>
            </a:r>
            <a:r>
              <a:rPr lang="en-US" sz="800">
                <a:solidFill>
                  <a:schemeClr val="bg1"/>
                </a:solidFill>
              </a:rPr>
              <a:t>. 2021.</a:t>
            </a:r>
          </a:p>
        </p:txBody>
      </p:sp>
      <p:grpSp>
        <p:nvGrpSpPr>
          <p:cNvPr id="6" name="Group 5">
            <a:extLst>
              <a:ext uri="{FF2B5EF4-FFF2-40B4-BE49-F238E27FC236}">
                <a16:creationId xmlns:a16="http://schemas.microsoft.com/office/drawing/2014/main" id="{530B2D5B-62B3-4449-9651-ED30AE6472A8}"/>
              </a:ext>
            </a:extLst>
          </p:cNvPr>
          <p:cNvGrpSpPr/>
          <p:nvPr/>
        </p:nvGrpSpPr>
        <p:grpSpPr>
          <a:xfrm>
            <a:off x="1093733" y="2936487"/>
            <a:ext cx="4327778" cy="1698929"/>
            <a:chOff x="1106583" y="3096163"/>
            <a:chExt cx="3512178" cy="1206435"/>
          </a:xfrm>
        </p:grpSpPr>
        <p:pic>
          <p:nvPicPr>
            <p:cNvPr id="7" name="Picture 6">
              <a:extLst>
                <a:ext uri="{FF2B5EF4-FFF2-40B4-BE49-F238E27FC236}">
                  <a16:creationId xmlns:a16="http://schemas.microsoft.com/office/drawing/2014/main" id="{CEE846DB-9ACD-4487-B2BE-2A17E5EFBFA2}"/>
                </a:ext>
              </a:extLst>
            </p:cNvPr>
            <p:cNvPicPr>
              <a:picLocks noChangeAspect="1"/>
            </p:cNvPicPr>
            <p:nvPr/>
          </p:nvPicPr>
          <p:blipFill>
            <a:blip r:embed="rId2"/>
            <a:stretch>
              <a:fillRect/>
            </a:stretch>
          </p:blipFill>
          <p:spPr>
            <a:xfrm>
              <a:off x="1106583" y="3096163"/>
              <a:ext cx="3290278" cy="1206435"/>
            </a:xfrm>
            <a:prstGeom prst="rect">
              <a:avLst/>
            </a:prstGeom>
          </p:spPr>
        </p:pic>
        <p:sp>
          <p:nvSpPr>
            <p:cNvPr id="17" name="TextBox 16">
              <a:extLst>
                <a:ext uri="{FF2B5EF4-FFF2-40B4-BE49-F238E27FC236}">
                  <a16:creationId xmlns:a16="http://schemas.microsoft.com/office/drawing/2014/main" id="{60F3DA24-4DEC-4BB8-B88E-E3011D1DE3CF}"/>
                </a:ext>
              </a:extLst>
            </p:cNvPr>
            <p:cNvSpPr txBox="1"/>
            <p:nvPr/>
          </p:nvSpPr>
          <p:spPr>
            <a:xfrm>
              <a:off x="4302649" y="4036217"/>
              <a:ext cx="316112" cy="261610"/>
            </a:xfrm>
            <a:prstGeom prst="rect">
              <a:avLst/>
            </a:prstGeom>
            <a:noFill/>
          </p:spPr>
          <p:txBody>
            <a:bodyPr wrap="none" rtlCol="0">
              <a:spAutoFit/>
            </a:bodyPr>
            <a:lstStyle/>
            <a:p>
              <a:r>
                <a:rPr lang="en-US" sz="1100"/>
                <a:t>[*]</a:t>
              </a:r>
            </a:p>
          </p:txBody>
        </p:sp>
      </p:grpSp>
    </p:spTree>
    <p:extLst>
      <p:ext uri="{BB962C8B-B14F-4D97-AF65-F5344CB8AC3E}">
        <p14:creationId xmlns:p14="http://schemas.microsoft.com/office/powerpoint/2010/main" val="578431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0"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a:xfrm>
            <a:off x="529827" y="673345"/>
            <a:ext cx="8004391" cy="699065"/>
          </a:xfrm>
        </p:spPr>
        <p:txBody>
          <a:bodyPr/>
          <a:lstStyle/>
          <a:p>
            <a:r>
              <a:rPr lang="en-US"/>
              <a:t>Cold Start Time</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Serverless</a:t>
            </a:r>
          </a:p>
        </p:txBody>
      </p:sp>
      <p:sp>
        <p:nvSpPr>
          <p:cNvPr id="5" name="Slide Number Placeholder 4">
            <a:extLst>
              <a:ext uri="{FF2B5EF4-FFF2-40B4-BE49-F238E27FC236}">
                <a16:creationId xmlns:a16="http://schemas.microsoft.com/office/drawing/2014/main" id="{8CC851E0-5517-4ACD-A8F4-B7DED76652BA}"/>
              </a:ext>
            </a:extLst>
          </p:cNvPr>
          <p:cNvSpPr>
            <a:spLocks noGrp="1"/>
          </p:cNvSpPr>
          <p:nvPr>
            <p:ph type="sldNum" sz="quarter" idx="4"/>
          </p:nvPr>
        </p:nvSpPr>
        <p:spPr/>
        <p:txBody>
          <a:bodyPr/>
          <a:lstStyle/>
          <a:p>
            <a:pPr algn="l"/>
            <a:fld id="{DFAB4A35-254A-4129-B508-C0D4E219414D}" type="slidenum">
              <a:rPr lang="en-US" smtClean="0"/>
              <a:pPr algn="l"/>
              <a:t>54</a:t>
            </a:fld>
            <a:endParaRPr lang="en-US"/>
          </a:p>
        </p:txBody>
      </p:sp>
      <p:sp>
        <p:nvSpPr>
          <p:cNvPr id="12" name="Oval 11">
            <a:extLst>
              <a:ext uri="{FF2B5EF4-FFF2-40B4-BE49-F238E27FC236}">
                <a16:creationId xmlns:a16="http://schemas.microsoft.com/office/drawing/2014/main" id="{A4AF7865-87D9-4009-89C3-548B8BF52586}"/>
              </a:ext>
            </a:extLst>
          </p:cNvPr>
          <p:cNvSpPr/>
          <p:nvPr/>
        </p:nvSpPr>
        <p:spPr>
          <a:xfrm>
            <a:off x="2126144" y="1446030"/>
            <a:ext cx="1340742" cy="10806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err="1">
                <a:solidFill>
                  <a:schemeClr val="tx1"/>
                </a:solidFill>
              </a:rPr>
              <a:t>FaaS</a:t>
            </a:r>
            <a:endParaRPr lang="en-US">
              <a:solidFill>
                <a:schemeClr val="tx1"/>
              </a:solidFill>
            </a:endParaRPr>
          </a:p>
          <a:p>
            <a:pPr algn="ctr"/>
            <a:r>
              <a:rPr lang="en-US">
                <a:solidFill>
                  <a:schemeClr val="tx1"/>
                </a:solidFill>
              </a:rPr>
              <a:t>System</a:t>
            </a:r>
          </a:p>
        </p:txBody>
      </p:sp>
      <p:cxnSp>
        <p:nvCxnSpPr>
          <p:cNvPr id="13" name="Straight Arrow Connector 12">
            <a:extLst>
              <a:ext uri="{FF2B5EF4-FFF2-40B4-BE49-F238E27FC236}">
                <a16:creationId xmlns:a16="http://schemas.microsoft.com/office/drawing/2014/main" id="{C29767D9-D6DE-4FF5-92AF-173B92AE95D0}"/>
              </a:ext>
            </a:extLst>
          </p:cNvPr>
          <p:cNvCxnSpPr>
            <a:cxnSpLocks/>
            <a:stCxn id="45" idx="3"/>
            <a:endCxn id="12" idx="2"/>
          </p:cNvCxnSpPr>
          <p:nvPr/>
        </p:nvCxnSpPr>
        <p:spPr>
          <a:xfrm flipV="1">
            <a:off x="1444228" y="1986364"/>
            <a:ext cx="681916" cy="207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E55471E-D64D-4BB1-94F2-5CF353FA649D}"/>
              </a:ext>
            </a:extLst>
          </p:cNvPr>
          <p:cNvSpPr/>
          <p:nvPr/>
        </p:nvSpPr>
        <p:spPr>
          <a:xfrm>
            <a:off x="3903603" y="1809600"/>
            <a:ext cx="1232568" cy="55106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lIns="91440" tIns="45720" rIns="91440" bIns="4572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a:solidFill>
                  <a:schemeClr val="tx1"/>
                </a:solidFill>
              </a:rPr>
              <a:t>Container</a:t>
            </a:r>
          </a:p>
          <a:p>
            <a:pPr algn="ctr"/>
            <a:r>
              <a:rPr lang="en-US">
                <a:solidFill>
                  <a:schemeClr val="tx1"/>
                </a:solidFill>
              </a:rPr>
              <a:t>Layer</a:t>
            </a:r>
          </a:p>
        </p:txBody>
      </p:sp>
      <p:cxnSp>
        <p:nvCxnSpPr>
          <p:cNvPr id="15" name="Straight Arrow Connector 14">
            <a:extLst>
              <a:ext uri="{FF2B5EF4-FFF2-40B4-BE49-F238E27FC236}">
                <a16:creationId xmlns:a16="http://schemas.microsoft.com/office/drawing/2014/main" id="{A064339A-7B50-425A-8036-655638EF4B7D}"/>
              </a:ext>
            </a:extLst>
          </p:cNvPr>
          <p:cNvCxnSpPr>
            <a:cxnSpLocks/>
            <a:stCxn id="12" idx="6"/>
            <a:endCxn id="14" idx="1"/>
          </p:cNvCxnSpPr>
          <p:nvPr/>
        </p:nvCxnSpPr>
        <p:spPr>
          <a:xfrm>
            <a:off x="3466886" y="1986364"/>
            <a:ext cx="436717" cy="98767"/>
          </a:xfrm>
          <a:prstGeom prst="straightConnector1">
            <a:avLst/>
          </a:prstGeom>
          <a:ln w="38100">
            <a:solidFill>
              <a:schemeClr val="accent1"/>
            </a:solidFill>
            <a:tailEnd type="triangle"/>
          </a:ln>
        </p:spPr>
        <p:style>
          <a:lnRef idx="1">
            <a:schemeClr val="accent6"/>
          </a:lnRef>
          <a:fillRef idx="0">
            <a:schemeClr val="accent6"/>
          </a:fillRef>
          <a:effectRef idx="0">
            <a:schemeClr val="accent6"/>
          </a:effectRef>
          <a:fontRef idx="minor">
            <a:schemeClr val="tx1"/>
          </a:fontRef>
        </p:style>
      </p:cxnSp>
      <p:pic>
        <p:nvPicPr>
          <p:cNvPr id="16" name="Picture 15" descr="Icon&#10;&#10;Description automatically generated">
            <a:extLst>
              <a:ext uri="{FF2B5EF4-FFF2-40B4-BE49-F238E27FC236}">
                <a16:creationId xmlns:a16="http://schemas.microsoft.com/office/drawing/2014/main" id="{7781354E-BD8D-4685-AE8B-B2191B8091A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977477" y="1809600"/>
            <a:ext cx="684628" cy="680109"/>
          </a:xfrm>
          <a:prstGeom prst="rect">
            <a:avLst/>
          </a:prstGeom>
        </p:spPr>
      </p:pic>
      <p:sp>
        <p:nvSpPr>
          <p:cNvPr id="17" name="TextBox 2">
            <a:extLst>
              <a:ext uri="{FF2B5EF4-FFF2-40B4-BE49-F238E27FC236}">
                <a16:creationId xmlns:a16="http://schemas.microsoft.com/office/drawing/2014/main" id="{6ED15945-6BE7-4C32-B389-F345CA3BC626}"/>
              </a:ext>
            </a:extLst>
          </p:cNvPr>
          <p:cNvSpPr txBox="1"/>
          <p:nvPr/>
        </p:nvSpPr>
        <p:spPr>
          <a:xfrm>
            <a:off x="5630104" y="3603799"/>
            <a:ext cx="2390501" cy="717372"/>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400" b="1" i="0">
                <a:effectLst/>
              </a:rPr>
              <a:t>def </a:t>
            </a:r>
            <a:r>
              <a:rPr lang="en-US" sz="1400" b="0" i="0" err="1">
                <a:effectLst/>
              </a:rPr>
              <a:t>lambda_handler</a:t>
            </a:r>
            <a:r>
              <a:rPr lang="en-US" sz="1400" b="0" i="0">
                <a:effectLst/>
              </a:rPr>
              <a:t>(event, context):</a:t>
            </a:r>
            <a:br>
              <a:rPr lang="en-US" sz="1400" b="0" i="0">
                <a:effectLst/>
              </a:rPr>
            </a:br>
            <a:r>
              <a:rPr lang="en-US" sz="1400" b="0" i="0">
                <a:effectLst/>
              </a:rPr>
              <a:t>   picture = event[’data’]</a:t>
            </a:r>
            <a:br>
              <a:rPr lang="en-US" sz="1400" b="0" i="0">
                <a:effectLst/>
              </a:rPr>
            </a:br>
            <a:r>
              <a:rPr lang="en-US" sz="1400" b="0" i="0">
                <a:effectLst/>
              </a:rPr>
              <a:t>   </a:t>
            </a:r>
            <a:r>
              <a:rPr lang="en-US" sz="1400" b="0" i="0" err="1">
                <a:effectLst/>
              </a:rPr>
              <a:t>prediction_output</a:t>
            </a:r>
            <a:r>
              <a:rPr lang="en-US" sz="1400" b="0" i="0">
                <a:effectLst/>
              </a:rPr>
              <a:t> = </a:t>
            </a:r>
            <a:r>
              <a:rPr lang="en-US" sz="1400" b="0" i="0" err="1">
                <a:effectLst/>
              </a:rPr>
              <a:t>infer_image</a:t>
            </a:r>
            <a:r>
              <a:rPr lang="en-US" sz="1400" b="0" i="0">
                <a:effectLst/>
              </a:rPr>
              <a:t>(picture)</a:t>
            </a:r>
            <a:br>
              <a:rPr lang="en-US" sz="1400" b="0" i="0">
                <a:effectLst/>
              </a:rPr>
            </a:br>
            <a:r>
              <a:rPr lang="en-US" sz="1400" b="0" i="0">
                <a:effectLst/>
              </a:rPr>
              <a:t>   </a:t>
            </a:r>
            <a:r>
              <a:rPr lang="en-US" sz="1400" b="1" i="0">
                <a:effectLst/>
              </a:rPr>
              <a:t>return </a:t>
            </a:r>
            <a:r>
              <a:rPr lang="en-US" sz="1400" b="0" i="0" err="1">
                <a:effectLst/>
              </a:rPr>
              <a:t>prediction_output</a:t>
            </a:r>
            <a:r>
              <a:rPr lang="en-US" sz="1400"/>
              <a:t> </a:t>
            </a:r>
            <a:br>
              <a:rPr lang="en-US" sz="1400"/>
            </a:br>
            <a:endParaRPr lang="en-US" sz="1400"/>
          </a:p>
        </p:txBody>
      </p:sp>
      <p:cxnSp>
        <p:nvCxnSpPr>
          <p:cNvPr id="18" name="Straight Arrow Connector 17">
            <a:extLst>
              <a:ext uri="{FF2B5EF4-FFF2-40B4-BE49-F238E27FC236}">
                <a16:creationId xmlns:a16="http://schemas.microsoft.com/office/drawing/2014/main" id="{9501D0B9-D294-4B89-B785-87033215BDF2}"/>
              </a:ext>
            </a:extLst>
          </p:cNvPr>
          <p:cNvCxnSpPr>
            <a:cxnSpLocks/>
            <a:stCxn id="14" idx="3"/>
            <a:endCxn id="16" idx="1"/>
          </p:cNvCxnSpPr>
          <p:nvPr/>
        </p:nvCxnSpPr>
        <p:spPr>
          <a:xfrm>
            <a:off x="5136171" y="2085131"/>
            <a:ext cx="841306" cy="6452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F7EDA3D8-B8C9-49D8-80E8-051521585D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71702" y="1785584"/>
            <a:ext cx="697225" cy="741114"/>
          </a:xfrm>
          <a:prstGeom prst="rect">
            <a:avLst/>
          </a:prstGeom>
        </p:spPr>
      </p:pic>
      <p:sp>
        <p:nvSpPr>
          <p:cNvPr id="20" name="TextBox 47">
            <a:extLst>
              <a:ext uri="{FF2B5EF4-FFF2-40B4-BE49-F238E27FC236}">
                <a16:creationId xmlns:a16="http://schemas.microsoft.com/office/drawing/2014/main" id="{11D7ED49-934C-4891-9CD6-D779876642FE}"/>
              </a:ext>
            </a:extLst>
          </p:cNvPr>
          <p:cNvSpPr txBox="1"/>
          <p:nvPr/>
        </p:nvSpPr>
        <p:spPr>
          <a:xfrm>
            <a:off x="256262" y="3723989"/>
            <a:ext cx="3424335" cy="600164"/>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b="1" i="0">
                <a:effectLst/>
              </a:rPr>
              <a:t>import </a:t>
            </a:r>
            <a:r>
              <a:rPr lang="en-US" sz="1100" b="0" i="0" err="1">
                <a:effectLst/>
              </a:rPr>
              <a:t>tensorflow</a:t>
            </a:r>
            <a:r>
              <a:rPr lang="en-US" sz="1100" b="0" i="0">
                <a:effectLst/>
              </a:rPr>
              <a:t> as </a:t>
            </a:r>
            <a:r>
              <a:rPr lang="en-US" sz="1100" b="0" i="0" err="1">
                <a:effectLst/>
              </a:rPr>
              <a:t>tf</a:t>
            </a:r>
            <a:br>
              <a:rPr lang="en-US" sz="1100" b="0" i="0">
                <a:effectLst/>
              </a:rPr>
            </a:br>
            <a:r>
              <a:rPr lang="en-US" sz="1100" b="0" i="0">
                <a:effectLst/>
              </a:rPr>
              <a:t>m = </a:t>
            </a:r>
            <a:r>
              <a:rPr lang="en-US" sz="1100" b="0" i="0" err="1">
                <a:effectLst/>
              </a:rPr>
              <a:t>download_model</a:t>
            </a:r>
            <a:r>
              <a:rPr lang="en-US" sz="1100" b="0" i="0">
                <a:effectLst/>
              </a:rPr>
              <a:t>(’http://model/img_classify.pb’)</a:t>
            </a:r>
            <a:br>
              <a:rPr lang="en-US" sz="1100" b="0" i="0">
                <a:effectLst/>
              </a:rPr>
            </a:br>
            <a:r>
              <a:rPr lang="en-US" sz="1100" b="0" i="0">
                <a:effectLst/>
              </a:rPr>
              <a:t>session = </a:t>
            </a:r>
            <a:r>
              <a:rPr lang="en-US" sz="1100" b="0" i="0" err="1">
                <a:effectLst/>
              </a:rPr>
              <a:t>create_tensorflow_graph</a:t>
            </a:r>
            <a:r>
              <a:rPr lang="en-US" sz="1100" b="0" i="0">
                <a:effectLst/>
              </a:rPr>
              <a:t>(m)</a:t>
            </a:r>
          </a:p>
        </p:txBody>
      </p:sp>
      <p:cxnSp>
        <p:nvCxnSpPr>
          <p:cNvPr id="21" name="Straight Arrow Connector 20">
            <a:extLst>
              <a:ext uri="{FF2B5EF4-FFF2-40B4-BE49-F238E27FC236}">
                <a16:creationId xmlns:a16="http://schemas.microsoft.com/office/drawing/2014/main" id="{7363AF72-E953-4391-96B9-4EC429475E1C}"/>
              </a:ext>
            </a:extLst>
          </p:cNvPr>
          <p:cNvCxnSpPr>
            <a:cxnSpLocks/>
            <a:endCxn id="17" idx="1"/>
          </p:cNvCxnSpPr>
          <p:nvPr/>
        </p:nvCxnSpPr>
        <p:spPr>
          <a:xfrm flipV="1">
            <a:off x="5095568" y="3962485"/>
            <a:ext cx="534536" cy="2"/>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sp>
        <p:nvSpPr>
          <p:cNvPr id="22" name="Plus Sign 21">
            <a:extLst>
              <a:ext uri="{FF2B5EF4-FFF2-40B4-BE49-F238E27FC236}">
                <a16:creationId xmlns:a16="http://schemas.microsoft.com/office/drawing/2014/main" id="{63611266-F79E-4BBD-A0C5-04CB102C87FF}"/>
              </a:ext>
            </a:extLst>
          </p:cNvPr>
          <p:cNvSpPr/>
          <p:nvPr/>
        </p:nvSpPr>
        <p:spPr>
          <a:xfrm>
            <a:off x="6685427" y="1974017"/>
            <a:ext cx="362954" cy="351274"/>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TextBox 3">
            <a:extLst>
              <a:ext uri="{FF2B5EF4-FFF2-40B4-BE49-F238E27FC236}">
                <a16:creationId xmlns:a16="http://schemas.microsoft.com/office/drawing/2014/main" id="{A0EE86E5-49F9-4AEF-B638-677DDFE771DE}"/>
              </a:ext>
            </a:extLst>
          </p:cNvPr>
          <p:cNvSpPr txBox="1"/>
          <p:nvPr/>
        </p:nvSpPr>
        <p:spPr>
          <a:xfrm>
            <a:off x="1935307" y="2485246"/>
            <a:ext cx="858331" cy="396443"/>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200"/>
              <a:t>Azure Functions,</a:t>
            </a:r>
          </a:p>
          <a:p>
            <a:r>
              <a:rPr lang="en-US" sz="1200"/>
              <a:t>AWS Lambda,</a:t>
            </a:r>
          </a:p>
          <a:p>
            <a:r>
              <a:rPr lang="en-US" sz="1200" err="1"/>
              <a:t>OpenWhisk</a:t>
            </a:r>
            <a:r>
              <a:rPr lang="en-US" sz="1200"/>
              <a:t>, </a:t>
            </a:r>
            <a:r>
              <a:rPr lang="en-US" sz="1200" err="1"/>
              <a:t>etc</a:t>
            </a:r>
            <a:endParaRPr lang="en-US" sz="1200"/>
          </a:p>
        </p:txBody>
      </p:sp>
      <p:sp>
        <p:nvSpPr>
          <p:cNvPr id="24" name="TextBox 19">
            <a:extLst>
              <a:ext uri="{FF2B5EF4-FFF2-40B4-BE49-F238E27FC236}">
                <a16:creationId xmlns:a16="http://schemas.microsoft.com/office/drawing/2014/main" id="{DBE6AF21-9E5C-4D69-9D2A-06809C903C54}"/>
              </a:ext>
            </a:extLst>
          </p:cNvPr>
          <p:cNvSpPr txBox="1"/>
          <p:nvPr/>
        </p:nvSpPr>
        <p:spPr>
          <a:xfrm>
            <a:off x="4035290" y="2474725"/>
            <a:ext cx="859322" cy="283173"/>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200"/>
              <a:t>Docker, VM,</a:t>
            </a:r>
          </a:p>
          <a:p>
            <a:r>
              <a:rPr lang="en-US" sz="1200"/>
              <a:t>Firecracker, </a:t>
            </a:r>
            <a:r>
              <a:rPr lang="en-US" sz="1200" err="1"/>
              <a:t>etc</a:t>
            </a:r>
            <a:endParaRPr lang="en-US" sz="1200"/>
          </a:p>
        </p:txBody>
      </p:sp>
      <p:sp>
        <p:nvSpPr>
          <p:cNvPr id="25" name="TextBox 20">
            <a:extLst>
              <a:ext uri="{FF2B5EF4-FFF2-40B4-BE49-F238E27FC236}">
                <a16:creationId xmlns:a16="http://schemas.microsoft.com/office/drawing/2014/main" id="{B9DD3B18-F1ED-4257-8E1F-EDE3AC82A90A}"/>
              </a:ext>
            </a:extLst>
          </p:cNvPr>
          <p:cNvSpPr txBox="1"/>
          <p:nvPr/>
        </p:nvSpPr>
        <p:spPr>
          <a:xfrm>
            <a:off x="4005091" y="4197513"/>
            <a:ext cx="788058" cy="226539"/>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Execution</a:t>
            </a:r>
          </a:p>
        </p:txBody>
      </p:sp>
      <p:cxnSp>
        <p:nvCxnSpPr>
          <p:cNvPr id="26" name="Connector: Elbow 25">
            <a:extLst>
              <a:ext uri="{FF2B5EF4-FFF2-40B4-BE49-F238E27FC236}">
                <a16:creationId xmlns:a16="http://schemas.microsoft.com/office/drawing/2014/main" id="{21E9E01D-7C5B-4CBE-B3F6-58CC025A2548}"/>
              </a:ext>
            </a:extLst>
          </p:cNvPr>
          <p:cNvCxnSpPr>
            <a:cxnSpLocks/>
            <a:stCxn id="19" idx="2"/>
            <a:endCxn id="20" idx="0"/>
          </p:cNvCxnSpPr>
          <p:nvPr/>
        </p:nvCxnSpPr>
        <p:spPr>
          <a:xfrm rot="5400000">
            <a:off x="4095728" y="399401"/>
            <a:ext cx="1197291" cy="5451885"/>
          </a:xfrm>
          <a:prstGeom prst="bentConnector3">
            <a:avLst>
              <a:gd name="adj1" fmla="val 50000"/>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27" name="Graphic 25" descr="Gears with solid fill">
            <a:extLst>
              <a:ext uri="{FF2B5EF4-FFF2-40B4-BE49-F238E27FC236}">
                <a16:creationId xmlns:a16="http://schemas.microsoft.com/office/drawing/2014/main" id="{2D6F0577-7F3D-4267-A193-165908A0CBE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408031" y="3682052"/>
            <a:ext cx="564596" cy="560869"/>
          </a:xfrm>
          <a:prstGeom prst="rect">
            <a:avLst/>
          </a:prstGeom>
        </p:spPr>
      </p:pic>
      <p:cxnSp>
        <p:nvCxnSpPr>
          <p:cNvPr id="28" name="Straight Arrow Connector 27">
            <a:extLst>
              <a:ext uri="{FF2B5EF4-FFF2-40B4-BE49-F238E27FC236}">
                <a16:creationId xmlns:a16="http://schemas.microsoft.com/office/drawing/2014/main" id="{0C766D4D-BF7E-4169-840E-BE91B947FDDF}"/>
              </a:ext>
            </a:extLst>
          </p:cNvPr>
          <p:cNvCxnSpPr>
            <a:cxnSpLocks/>
          </p:cNvCxnSpPr>
          <p:nvPr/>
        </p:nvCxnSpPr>
        <p:spPr>
          <a:xfrm>
            <a:off x="3959883" y="3962486"/>
            <a:ext cx="510500" cy="1"/>
          </a:xfrm>
          <a:prstGeom prst="straightConnector1">
            <a:avLst/>
          </a:prstGeom>
          <a:ln w="38100">
            <a:solidFill>
              <a:schemeClr val="tx1"/>
            </a:solidFill>
            <a:tailEnd type="triangle"/>
          </a:ln>
        </p:spPr>
        <p:style>
          <a:lnRef idx="1">
            <a:schemeClr val="accent6"/>
          </a:lnRef>
          <a:fillRef idx="0">
            <a:schemeClr val="accent6"/>
          </a:fillRef>
          <a:effectRef idx="0">
            <a:schemeClr val="accent6"/>
          </a:effectRef>
          <a:fontRef idx="minor">
            <a:schemeClr val="tx1"/>
          </a:fontRef>
        </p:style>
      </p:cxnSp>
      <p:sp>
        <p:nvSpPr>
          <p:cNvPr id="29" name="TextBox 36">
            <a:extLst>
              <a:ext uri="{FF2B5EF4-FFF2-40B4-BE49-F238E27FC236}">
                <a16:creationId xmlns:a16="http://schemas.microsoft.com/office/drawing/2014/main" id="{249613FA-F511-491E-8CCF-565DC0E07FCE}"/>
              </a:ext>
            </a:extLst>
          </p:cNvPr>
          <p:cNvSpPr txBox="1"/>
          <p:nvPr/>
        </p:nvSpPr>
        <p:spPr>
          <a:xfrm>
            <a:off x="529827" y="2316469"/>
            <a:ext cx="943452" cy="226539"/>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ML Function</a:t>
            </a:r>
          </a:p>
        </p:txBody>
      </p:sp>
      <p:grpSp>
        <p:nvGrpSpPr>
          <p:cNvPr id="30" name="Group 29">
            <a:extLst>
              <a:ext uri="{FF2B5EF4-FFF2-40B4-BE49-F238E27FC236}">
                <a16:creationId xmlns:a16="http://schemas.microsoft.com/office/drawing/2014/main" id="{9F1625BD-EBEC-4BEC-BE5C-0C3CB9232C0E}"/>
              </a:ext>
            </a:extLst>
          </p:cNvPr>
          <p:cNvGrpSpPr/>
          <p:nvPr/>
        </p:nvGrpSpPr>
        <p:grpSpPr>
          <a:xfrm>
            <a:off x="233916" y="1329070"/>
            <a:ext cx="8218968" cy="3105371"/>
            <a:chOff x="159544" y="1847924"/>
            <a:chExt cx="11551487" cy="4669290"/>
          </a:xfrm>
        </p:grpSpPr>
        <p:cxnSp>
          <p:nvCxnSpPr>
            <p:cNvPr id="36" name="Straight Connector 35">
              <a:extLst>
                <a:ext uri="{FF2B5EF4-FFF2-40B4-BE49-F238E27FC236}">
                  <a16:creationId xmlns:a16="http://schemas.microsoft.com/office/drawing/2014/main" id="{0CB403B7-50EC-4CF2-9721-DA4A6271C71B}"/>
                </a:ext>
              </a:extLst>
            </p:cNvPr>
            <p:cNvCxnSpPr>
              <a:cxnSpLocks/>
            </p:cNvCxnSpPr>
            <p:nvPr/>
          </p:nvCxnSpPr>
          <p:spPr>
            <a:xfrm>
              <a:off x="159544" y="1870745"/>
              <a:ext cx="11551487" cy="0"/>
            </a:xfrm>
            <a:prstGeom prst="line">
              <a:avLst/>
            </a:prstGeom>
            <a:ln w="57150">
              <a:solidFill>
                <a:schemeClr val="tx1"/>
              </a:solidFill>
            </a:ln>
          </p:spPr>
          <p:style>
            <a:lnRef idx="1">
              <a:schemeClr val="accent3"/>
            </a:lnRef>
            <a:fillRef idx="0">
              <a:schemeClr val="accent3"/>
            </a:fillRef>
            <a:effectRef idx="0">
              <a:schemeClr val="accent3"/>
            </a:effectRef>
            <a:fontRef idx="minor">
              <a:schemeClr val="tx1"/>
            </a:fontRef>
          </p:style>
        </p:cxnSp>
        <p:cxnSp>
          <p:nvCxnSpPr>
            <p:cNvPr id="37" name="Straight Connector 36">
              <a:extLst>
                <a:ext uri="{FF2B5EF4-FFF2-40B4-BE49-F238E27FC236}">
                  <a16:creationId xmlns:a16="http://schemas.microsoft.com/office/drawing/2014/main" id="{AB759D75-D6D2-450D-A22A-7787D34827E8}"/>
                </a:ext>
              </a:extLst>
            </p:cNvPr>
            <p:cNvCxnSpPr>
              <a:cxnSpLocks/>
            </p:cNvCxnSpPr>
            <p:nvPr/>
          </p:nvCxnSpPr>
          <p:spPr>
            <a:xfrm flipV="1">
              <a:off x="187162" y="1870746"/>
              <a:ext cx="0" cy="4646468"/>
            </a:xfrm>
            <a:prstGeom prst="line">
              <a:avLst/>
            </a:prstGeom>
            <a:ln w="57150">
              <a:solidFill>
                <a:schemeClr val="tx1"/>
              </a:solidFill>
            </a:ln>
          </p:spPr>
          <p:style>
            <a:lnRef idx="1">
              <a:schemeClr val="accent3"/>
            </a:lnRef>
            <a:fillRef idx="0">
              <a:schemeClr val="accent3"/>
            </a:fillRef>
            <a:effectRef idx="0">
              <a:schemeClr val="accent3"/>
            </a:effectRef>
            <a:fontRef idx="minor">
              <a:schemeClr val="tx1"/>
            </a:fontRef>
          </p:style>
        </p:cxnSp>
        <p:cxnSp>
          <p:nvCxnSpPr>
            <p:cNvPr id="38" name="Straight Connector 37">
              <a:extLst>
                <a:ext uri="{FF2B5EF4-FFF2-40B4-BE49-F238E27FC236}">
                  <a16:creationId xmlns:a16="http://schemas.microsoft.com/office/drawing/2014/main" id="{895B8D9B-98FB-4615-828A-EB5DD405095C}"/>
                </a:ext>
              </a:extLst>
            </p:cNvPr>
            <p:cNvCxnSpPr>
              <a:cxnSpLocks/>
            </p:cNvCxnSpPr>
            <p:nvPr/>
          </p:nvCxnSpPr>
          <p:spPr>
            <a:xfrm flipV="1">
              <a:off x="159544" y="6486436"/>
              <a:ext cx="5084776" cy="1"/>
            </a:xfrm>
            <a:prstGeom prst="line">
              <a:avLst/>
            </a:prstGeom>
            <a:ln w="57150">
              <a:solidFill>
                <a:schemeClr val="tx1"/>
              </a:solidFill>
            </a:ln>
          </p:spPr>
          <p:style>
            <a:lnRef idx="1">
              <a:schemeClr val="accent3"/>
            </a:lnRef>
            <a:fillRef idx="0">
              <a:schemeClr val="accent3"/>
            </a:fillRef>
            <a:effectRef idx="0">
              <a:schemeClr val="accent3"/>
            </a:effectRef>
            <a:fontRef idx="minor">
              <a:schemeClr val="tx1"/>
            </a:fontRef>
          </p:style>
        </p:cxnSp>
        <p:cxnSp>
          <p:nvCxnSpPr>
            <p:cNvPr id="39" name="Straight Connector 38">
              <a:extLst>
                <a:ext uri="{FF2B5EF4-FFF2-40B4-BE49-F238E27FC236}">
                  <a16:creationId xmlns:a16="http://schemas.microsoft.com/office/drawing/2014/main" id="{EDF93F67-A82D-46C4-9128-C3930F20756F}"/>
                </a:ext>
              </a:extLst>
            </p:cNvPr>
            <p:cNvCxnSpPr>
              <a:cxnSpLocks/>
            </p:cNvCxnSpPr>
            <p:nvPr/>
          </p:nvCxnSpPr>
          <p:spPr>
            <a:xfrm>
              <a:off x="5244320" y="4896393"/>
              <a:ext cx="0" cy="1620821"/>
            </a:xfrm>
            <a:prstGeom prst="line">
              <a:avLst/>
            </a:prstGeom>
            <a:ln w="57150">
              <a:solidFill>
                <a:schemeClr val="tx1"/>
              </a:solidFill>
            </a:ln>
          </p:spPr>
          <p:style>
            <a:lnRef idx="1">
              <a:schemeClr val="accent3"/>
            </a:lnRef>
            <a:fillRef idx="0">
              <a:schemeClr val="accent3"/>
            </a:fillRef>
            <a:effectRef idx="0">
              <a:schemeClr val="accent3"/>
            </a:effectRef>
            <a:fontRef idx="minor">
              <a:schemeClr val="tx1"/>
            </a:fontRef>
          </p:style>
        </p:cxnSp>
        <p:cxnSp>
          <p:nvCxnSpPr>
            <p:cNvPr id="40" name="Straight Connector 39">
              <a:extLst>
                <a:ext uri="{FF2B5EF4-FFF2-40B4-BE49-F238E27FC236}">
                  <a16:creationId xmlns:a16="http://schemas.microsoft.com/office/drawing/2014/main" id="{5A87D52E-AC8D-44C5-B25D-09AE660FAD38}"/>
                </a:ext>
              </a:extLst>
            </p:cNvPr>
            <p:cNvCxnSpPr>
              <a:cxnSpLocks/>
            </p:cNvCxnSpPr>
            <p:nvPr/>
          </p:nvCxnSpPr>
          <p:spPr>
            <a:xfrm>
              <a:off x="5244320" y="4921243"/>
              <a:ext cx="6448422" cy="0"/>
            </a:xfrm>
            <a:prstGeom prst="line">
              <a:avLst/>
            </a:prstGeom>
            <a:ln w="57150">
              <a:solidFill>
                <a:schemeClr val="tx1"/>
              </a:solidFill>
            </a:ln>
          </p:spPr>
          <p:style>
            <a:lnRef idx="1">
              <a:schemeClr val="accent3"/>
            </a:lnRef>
            <a:fillRef idx="0">
              <a:schemeClr val="accent3"/>
            </a:fillRef>
            <a:effectRef idx="0">
              <a:schemeClr val="accent3"/>
            </a:effectRef>
            <a:fontRef idx="minor">
              <a:schemeClr val="tx1"/>
            </a:fontRef>
          </p:style>
        </p:cxnSp>
        <p:cxnSp>
          <p:nvCxnSpPr>
            <p:cNvPr id="41" name="Straight Connector 40">
              <a:extLst>
                <a:ext uri="{FF2B5EF4-FFF2-40B4-BE49-F238E27FC236}">
                  <a16:creationId xmlns:a16="http://schemas.microsoft.com/office/drawing/2014/main" id="{705E0C35-D66C-47FB-8E00-7B66D0AF3C79}"/>
                </a:ext>
              </a:extLst>
            </p:cNvPr>
            <p:cNvCxnSpPr>
              <a:cxnSpLocks/>
            </p:cNvCxnSpPr>
            <p:nvPr/>
          </p:nvCxnSpPr>
          <p:spPr>
            <a:xfrm>
              <a:off x="11677362" y="1847924"/>
              <a:ext cx="0" cy="3100314"/>
            </a:xfrm>
            <a:prstGeom prst="line">
              <a:avLst/>
            </a:prstGeom>
            <a:ln w="57150">
              <a:solidFill>
                <a:schemeClr val="tx1"/>
              </a:solidFill>
            </a:ln>
          </p:spPr>
          <p:style>
            <a:lnRef idx="1">
              <a:schemeClr val="accent3"/>
            </a:lnRef>
            <a:fillRef idx="0">
              <a:schemeClr val="accent3"/>
            </a:fillRef>
            <a:effectRef idx="0">
              <a:schemeClr val="accent3"/>
            </a:effectRef>
            <a:fontRef idx="minor">
              <a:schemeClr val="tx1"/>
            </a:fontRef>
          </p:style>
        </p:cxnSp>
      </p:grpSp>
      <p:sp>
        <p:nvSpPr>
          <p:cNvPr id="31" name="TextBox 66">
            <a:extLst>
              <a:ext uri="{FF2B5EF4-FFF2-40B4-BE49-F238E27FC236}">
                <a16:creationId xmlns:a16="http://schemas.microsoft.com/office/drawing/2014/main" id="{79074355-DB9B-4EA2-AE92-6D88D0CB12B5}"/>
              </a:ext>
            </a:extLst>
          </p:cNvPr>
          <p:cNvSpPr txBox="1"/>
          <p:nvPr/>
        </p:nvSpPr>
        <p:spPr>
          <a:xfrm>
            <a:off x="545183" y="3461231"/>
            <a:ext cx="520637" cy="27699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200"/>
              <a:t>~2s</a:t>
            </a:r>
          </a:p>
        </p:txBody>
      </p:sp>
      <p:sp>
        <p:nvSpPr>
          <p:cNvPr id="32" name="TextBox 67">
            <a:extLst>
              <a:ext uri="{FF2B5EF4-FFF2-40B4-BE49-F238E27FC236}">
                <a16:creationId xmlns:a16="http://schemas.microsoft.com/office/drawing/2014/main" id="{CA7D2933-3B87-460E-84A0-A737E08674A9}"/>
              </a:ext>
            </a:extLst>
          </p:cNvPr>
          <p:cNvSpPr txBox="1"/>
          <p:nvPr/>
        </p:nvSpPr>
        <p:spPr>
          <a:xfrm>
            <a:off x="6723091" y="2415401"/>
            <a:ext cx="260508" cy="169904"/>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200"/>
              <a:t>~1s</a:t>
            </a:r>
          </a:p>
        </p:txBody>
      </p:sp>
      <p:sp>
        <p:nvSpPr>
          <p:cNvPr id="33" name="TextBox 68">
            <a:extLst>
              <a:ext uri="{FF2B5EF4-FFF2-40B4-BE49-F238E27FC236}">
                <a16:creationId xmlns:a16="http://schemas.microsoft.com/office/drawing/2014/main" id="{B0B71105-C1E2-4C0A-8695-3FCB3065DBC9}"/>
              </a:ext>
            </a:extLst>
          </p:cNvPr>
          <p:cNvSpPr txBox="1"/>
          <p:nvPr/>
        </p:nvSpPr>
        <p:spPr>
          <a:xfrm>
            <a:off x="5063552" y="2398417"/>
            <a:ext cx="260508" cy="169904"/>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200"/>
              <a:t>~1s</a:t>
            </a:r>
          </a:p>
        </p:txBody>
      </p:sp>
      <p:sp>
        <p:nvSpPr>
          <p:cNvPr id="34" name="TextBox 69">
            <a:extLst>
              <a:ext uri="{FF2B5EF4-FFF2-40B4-BE49-F238E27FC236}">
                <a16:creationId xmlns:a16="http://schemas.microsoft.com/office/drawing/2014/main" id="{1BC7D9C2-5A76-48E3-A172-361456C96EF8}"/>
              </a:ext>
            </a:extLst>
          </p:cNvPr>
          <p:cNvSpPr txBox="1"/>
          <p:nvPr/>
        </p:nvSpPr>
        <p:spPr>
          <a:xfrm>
            <a:off x="3127240" y="2390267"/>
            <a:ext cx="569690" cy="27699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200"/>
              <a:t>~.5s</a:t>
            </a:r>
          </a:p>
        </p:txBody>
      </p:sp>
      <p:sp>
        <p:nvSpPr>
          <p:cNvPr id="35" name="Title 1">
            <a:extLst>
              <a:ext uri="{FF2B5EF4-FFF2-40B4-BE49-F238E27FC236}">
                <a16:creationId xmlns:a16="http://schemas.microsoft.com/office/drawing/2014/main" id="{EFB7439C-206E-4420-ACD8-CB19490A6F7C}"/>
              </a:ext>
            </a:extLst>
          </p:cNvPr>
          <p:cNvSpPr txBox="1">
            <a:spLocks/>
          </p:cNvSpPr>
          <p:nvPr/>
        </p:nvSpPr>
        <p:spPr>
          <a:xfrm>
            <a:off x="4962354" y="1152481"/>
            <a:ext cx="1997498" cy="793110"/>
          </a:xfrm>
          <a:prstGeom prst="rect">
            <a:avLst/>
          </a:prstGeom>
        </p:spPr>
        <p:txBody>
          <a:bodyPr vert="horz" lIns="91440" tIns="45720" rIns="91440" bIns="45720"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b="1"/>
              <a:t>Cold start</a:t>
            </a:r>
          </a:p>
        </p:txBody>
      </p:sp>
      <p:pic>
        <p:nvPicPr>
          <p:cNvPr id="45" name="Graphic 44" descr="Office worker female outline">
            <a:extLst>
              <a:ext uri="{FF2B5EF4-FFF2-40B4-BE49-F238E27FC236}">
                <a16:creationId xmlns:a16="http://schemas.microsoft.com/office/drawing/2014/main" id="{5002FDE9-9A29-4831-A063-D9202A3A2B0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29828" y="1549954"/>
            <a:ext cx="914400" cy="914400"/>
          </a:xfrm>
          <a:prstGeom prst="rect">
            <a:avLst/>
          </a:prstGeom>
        </p:spPr>
      </p:pic>
      <p:sp>
        <p:nvSpPr>
          <p:cNvPr id="42" name="TextBox 41">
            <a:extLst>
              <a:ext uri="{FF2B5EF4-FFF2-40B4-BE49-F238E27FC236}">
                <a16:creationId xmlns:a16="http://schemas.microsoft.com/office/drawing/2014/main" id="{AE225BA2-25FF-4E53-9E0D-375F41C45B68}"/>
              </a:ext>
            </a:extLst>
          </p:cNvPr>
          <p:cNvSpPr txBox="1"/>
          <p:nvPr/>
        </p:nvSpPr>
        <p:spPr>
          <a:xfrm>
            <a:off x="3583942" y="4723946"/>
            <a:ext cx="5697394" cy="461665"/>
          </a:xfrm>
          <a:prstGeom prst="rect">
            <a:avLst/>
          </a:prstGeom>
          <a:noFill/>
        </p:spPr>
        <p:txBody>
          <a:bodyPr wrap="none" rtlCol="0">
            <a:spAutoFit/>
          </a:bodyPr>
          <a:lstStyle/>
          <a:p>
            <a:r>
              <a:rPr lang="en-US" sz="800">
                <a:solidFill>
                  <a:schemeClr val="bg1"/>
                </a:solidFill>
              </a:rPr>
              <a:t>Fuerst, Alexander, and Prateek Sharma. "</a:t>
            </a:r>
            <a:r>
              <a:rPr lang="en-US" sz="800" err="1">
                <a:solidFill>
                  <a:schemeClr val="bg1"/>
                </a:solidFill>
              </a:rPr>
              <a:t>FaasCache</a:t>
            </a:r>
            <a:r>
              <a:rPr lang="en-US" sz="800">
                <a:solidFill>
                  <a:schemeClr val="bg1"/>
                </a:solidFill>
              </a:rPr>
              <a:t>: keeping serverless computing alive with greedy-dual caching." </a:t>
            </a:r>
          </a:p>
          <a:p>
            <a:r>
              <a:rPr lang="en-US" sz="800" i="1">
                <a:solidFill>
                  <a:schemeClr val="bg1"/>
                </a:solidFill>
              </a:rPr>
              <a:t>Proceedings of the 26th ACM International Conference on </a:t>
            </a:r>
          </a:p>
          <a:p>
            <a:r>
              <a:rPr lang="en-US" sz="800" i="1">
                <a:solidFill>
                  <a:schemeClr val="bg1"/>
                </a:solidFill>
              </a:rPr>
              <a:t>Architectural Support for Programming Languages and Operating Systems</a:t>
            </a:r>
            <a:r>
              <a:rPr lang="en-US" sz="800">
                <a:solidFill>
                  <a:schemeClr val="bg1"/>
                </a:solidFill>
              </a:rPr>
              <a:t>. 2021.</a:t>
            </a:r>
          </a:p>
        </p:txBody>
      </p:sp>
    </p:spTree>
    <p:extLst>
      <p:ext uri="{BB962C8B-B14F-4D97-AF65-F5344CB8AC3E}">
        <p14:creationId xmlns:p14="http://schemas.microsoft.com/office/powerpoint/2010/main" val="4184225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0"/>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7"/>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5"/>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7"/>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7" grpId="0"/>
      <p:bldP spid="20" grpId="0"/>
      <p:bldP spid="22" grpId="0" animBg="1"/>
      <p:bldP spid="23" grpId="0"/>
      <p:bldP spid="24" grpId="0"/>
      <p:bldP spid="25" grpId="0"/>
      <p:bldP spid="29" grpId="0"/>
      <p:bldP spid="31" grpId="0"/>
      <p:bldP spid="32" grpId="0"/>
      <p:bldP spid="33" grpId="0"/>
      <p:bldP spid="3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Fast Recovery?</a:t>
            </a:r>
            <a:endParaRPr lang="en-US" i="1"/>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Related Work</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p:txBody>
          <a:bodyPr>
            <a:normAutofit/>
          </a:bodyPr>
          <a:lstStyle/>
          <a:p>
            <a:pPr>
              <a:spcAft>
                <a:spcPts val="1200"/>
              </a:spcAft>
            </a:pPr>
            <a:r>
              <a:rPr lang="en-US"/>
              <a:t>Functions are (usually) non-deterministic</a:t>
            </a:r>
          </a:p>
          <a:p>
            <a:pPr>
              <a:spcAft>
                <a:spcPts val="1200"/>
              </a:spcAft>
            </a:pPr>
            <a:r>
              <a:rPr lang="en-US"/>
              <a:t>Stable memory access patterns</a:t>
            </a:r>
          </a:p>
        </p:txBody>
      </p:sp>
      <p:sp>
        <p:nvSpPr>
          <p:cNvPr id="5" name="Slide Number Placeholder 4">
            <a:extLst>
              <a:ext uri="{FF2B5EF4-FFF2-40B4-BE49-F238E27FC236}">
                <a16:creationId xmlns:a16="http://schemas.microsoft.com/office/drawing/2014/main" id="{1464E387-5BFC-4EDA-A3B2-465BF626D5C1}"/>
              </a:ext>
            </a:extLst>
          </p:cNvPr>
          <p:cNvSpPr>
            <a:spLocks noGrp="1"/>
          </p:cNvSpPr>
          <p:nvPr>
            <p:ph type="sldNum" sz="quarter" idx="4"/>
          </p:nvPr>
        </p:nvSpPr>
        <p:spPr/>
        <p:txBody>
          <a:bodyPr/>
          <a:lstStyle/>
          <a:p>
            <a:pPr algn="l"/>
            <a:fld id="{DFAB4A35-254A-4129-B508-C0D4E219414D}" type="slidenum">
              <a:rPr lang="en-US" smtClean="0"/>
              <a:pPr algn="l"/>
              <a:t>55</a:t>
            </a:fld>
            <a:endParaRPr lang="en-US"/>
          </a:p>
        </p:txBody>
      </p:sp>
      <p:sp>
        <p:nvSpPr>
          <p:cNvPr id="6" name="TextBox 5">
            <a:extLst>
              <a:ext uri="{FF2B5EF4-FFF2-40B4-BE49-F238E27FC236}">
                <a16:creationId xmlns:a16="http://schemas.microsoft.com/office/drawing/2014/main" id="{145F3524-57C7-4900-B838-8A0928BA7492}"/>
              </a:ext>
            </a:extLst>
          </p:cNvPr>
          <p:cNvSpPr txBox="1"/>
          <p:nvPr/>
        </p:nvSpPr>
        <p:spPr>
          <a:xfrm>
            <a:off x="4400394" y="4708319"/>
            <a:ext cx="4743606" cy="461665"/>
          </a:xfrm>
          <a:prstGeom prst="rect">
            <a:avLst/>
          </a:prstGeom>
          <a:noFill/>
        </p:spPr>
        <p:txBody>
          <a:bodyPr wrap="none" rtlCol="0">
            <a:spAutoFit/>
          </a:bodyPr>
          <a:lstStyle/>
          <a:p>
            <a:r>
              <a:rPr lang="en-US" sz="800" err="1">
                <a:solidFill>
                  <a:schemeClr val="bg1"/>
                </a:solidFill>
              </a:rPr>
              <a:t>Ustiugov</a:t>
            </a:r>
            <a:r>
              <a:rPr lang="en-US" sz="800">
                <a:solidFill>
                  <a:schemeClr val="bg1"/>
                </a:solidFill>
              </a:rPr>
              <a:t>, </a:t>
            </a:r>
            <a:r>
              <a:rPr lang="en-US" sz="800" err="1">
                <a:solidFill>
                  <a:schemeClr val="bg1"/>
                </a:solidFill>
              </a:rPr>
              <a:t>Dmitrii</a:t>
            </a:r>
            <a:r>
              <a:rPr lang="en-US" sz="800">
                <a:solidFill>
                  <a:schemeClr val="bg1"/>
                </a:solidFill>
              </a:rPr>
              <a:t>, et al. "Benchmarking, analysis, and optimization of serverless function snapshots.“</a:t>
            </a:r>
          </a:p>
          <a:p>
            <a:r>
              <a:rPr lang="en-US" sz="800" i="1">
                <a:solidFill>
                  <a:schemeClr val="bg1"/>
                </a:solidFill>
              </a:rPr>
              <a:t>Proceedings of the 26th ACM International Conference on </a:t>
            </a:r>
          </a:p>
          <a:p>
            <a:r>
              <a:rPr lang="en-US" sz="800" i="1">
                <a:solidFill>
                  <a:schemeClr val="bg1"/>
                </a:solidFill>
              </a:rPr>
              <a:t>Architectural Support for Programming Languages and Operating Systems</a:t>
            </a:r>
            <a:r>
              <a:rPr lang="en-US" sz="800">
                <a:solidFill>
                  <a:schemeClr val="bg1"/>
                </a:solidFill>
              </a:rPr>
              <a:t>. 2021</a:t>
            </a:r>
          </a:p>
        </p:txBody>
      </p:sp>
      <p:sp>
        <p:nvSpPr>
          <p:cNvPr id="9" name="Content Placeholder 3">
            <a:extLst>
              <a:ext uri="{FF2B5EF4-FFF2-40B4-BE49-F238E27FC236}">
                <a16:creationId xmlns:a16="http://schemas.microsoft.com/office/drawing/2014/main" id="{16E73592-3841-449D-82BE-5F3EDEF35618}"/>
              </a:ext>
            </a:extLst>
          </p:cNvPr>
          <p:cNvSpPr txBox="1">
            <a:spLocks/>
          </p:cNvSpPr>
          <p:nvPr/>
        </p:nvSpPr>
        <p:spPr>
          <a:xfrm>
            <a:off x="5958107" y="1461845"/>
            <a:ext cx="2456681" cy="1380027"/>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0"/>
              </a:spcAft>
              <a:buFont typeface="+mj-lt"/>
              <a:buNone/>
            </a:pPr>
            <a:r>
              <a:rPr lang="en-US" sz="700" i="1">
                <a:solidFill>
                  <a:srgbClr val="000000"/>
                </a:solidFill>
                <a:latin typeface="CMSS8"/>
              </a:rPr>
              <a:t>#Initialization code</a:t>
            </a:r>
          </a:p>
          <a:p>
            <a:pPr marL="0" indent="0">
              <a:spcAft>
                <a:spcPts val="0"/>
              </a:spcAft>
              <a:buFont typeface="+mj-lt"/>
              <a:buNone/>
            </a:pPr>
            <a:r>
              <a:rPr lang="en-US" sz="700" b="1">
                <a:solidFill>
                  <a:srgbClr val="000000"/>
                </a:solidFill>
                <a:latin typeface="CMSS8"/>
              </a:rPr>
              <a:t>import </a:t>
            </a:r>
            <a:r>
              <a:rPr lang="en-US" sz="700" err="1">
                <a:solidFill>
                  <a:srgbClr val="000000"/>
                </a:solidFill>
                <a:latin typeface="CMSS8"/>
              </a:rPr>
              <a:t>numpy</a:t>
            </a:r>
            <a:r>
              <a:rPr lang="en-US" sz="700">
                <a:solidFill>
                  <a:srgbClr val="000000"/>
                </a:solidFill>
                <a:latin typeface="CMSS8"/>
              </a:rPr>
              <a:t> as np</a:t>
            </a:r>
          </a:p>
          <a:p>
            <a:pPr marL="0" indent="0">
              <a:spcAft>
                <a:spcPts val="0"/>
              </a:spcAft>
              <a:buFont typeface="+mj-lt"/>
              <a:buNone/>
            </a:pPr>
            <a:r>
              <a:rPr lang="en-US" sz="700" b="1">
                <a:solidFill>
                  <a:srgbClr val="000000"/>
                </a:solidFill>
                <a:latin typeface="CMSS8"/>
              </a:rPr>
              <a:t>import </a:t>
            </a:r>
            <a:r>
              <a:rPr lang="en-US" sz="700" err="1">
                <a:solidFill>
                  <a:srgbClr val="000000"/>
                </a:solidFill>
                <a:latin typeface="CMSS8"/>
              </a:rPr>
              <a:t>tensorflow</a:t>
            </a:r>
            <a:r>
              <a:rPr lang="en-US" sz="700">
                <a:solidFill>
                  <a:srgbClr val="000000"/>
                </a:solidFill>
                <a:latin typeface="CMSS8"/>
              </a:rPr>
              <a:t> as </a:t>
            </a:r>
            <a:r>
              <a:rPr lang="en-US" sz="700" err="1">
                <a:solidFill>
                  <a:srgbClr val="000000"/>
                </a:solidFill>
                <a:latin typeface="CMSS8"/>
              </a:rPr>
              <a:t>tf</a:t>
            </a:r>
            <a:endParaRPr lang="en-US" sz="700">
              <a:solidFill>
                <a:srgbClr val="000000"/>
              </a:solidFill>
              <a:latin typeface="CMSS8"/>
            </a:endParaRPr>
          </a:p>
          <a:p>
            <a:pPr marL="0" indent="0">
              <a:spcAft>
                <a:spcPts val="0"/>
              </a:spcAft>
              <a:buFont typeface="+mj-lt"/>
              <a:buNone/>
            </a:pPr>
            <a:endParaRPr lang="en-US" sz="700">
              <a:solidFill>
                <a:srgbClr val="000000"/>
              </a:solidFill>
              <a:latin typeface="CMSS8"/>
            </a:endParaRPr>
          </a:p>
          <a:p>
            <a:pPr marL="0" indent="0">
              <a:spcAft>
                <a:spcPts val="0"/>
              </a:spcAft>
              <a:buFont typeface="+mj-lt"/>
              <a:buNone/>
            </a:pPr>
            <a:r>
              <a:rPr lang="en-US" sz="700">
                <a:solidFill>
                  <a:srgbClr val="000000"/>
                </a:solidFill>
                <a:latin typeface="CMSS8"/>
              </a:rPr>
              <a:t>m = </a:t>
            </a:r>
            <a:r>
              <a:rPr lang="en-US" sz="700" err="1">
                <a:solidFill>
                  <a:srgbClr val="000000"/>
                </a:solidFill>
                <a:latin typeface="CMSS8"/>
              </a:rPr>
              <a:t>download_model</a:t>
            </a:r>
            <a:r>
              <a:rPr lang="en-US" sz="700">
                <a:solidFill>
                  <a:srgbClr val="000000"/>
                </a:solidFill>
                <a:latin typeface="CMSS8"/>
              </a:rPr>
              <a:t>(’http://model_serve/img_classify.pb’)</a:t>
            </a:r>
          </a:p>
          <a:p>
            <a:pPr marL="0" indent="0">
              <a:spcAft>
                <a:spcPts val="0"/>
              </a:spcAft>
              <a:buFont typeface="+mj-lt"/>
              <a:buNone/>
            </a:pPr>
            <a:r>
              <a:rPr lang="en-US" sz="700">
                <a:solidFill>
                  <a:srgbClr val="000000"/>
                </a:solidFill>
                <a:latin typeface="CMSS8"/>
              </a:rPr>
              <a:t>session = </a:t>
            </a:r>
            <a:r>
              <a:rPr lang="en-US" sz="700" err="1">
                <a:solidFill>
                  <a:srgbClr val="000000"/>
                </a:solidFill>
                <a:latin typeface="CMSS8"/>
              </a:rPr>
              <a:t>create_tensorflow</a:t>
            </a:r>
            <a:r>
              <a:rPr lang="en-US" sz="700">
                <a:solidFill>
                  <a:srgbClr val="000000"/>
                </a:solidFill>
                <a:latin typeface="CMSS8"/>
              </a:rPr>
              <a:t> graph(m)</a:t>
            </a:r>
          </a:p>
          <a:p>
            <a:pPr marL="0" indent="0">
              <a:spcAft>
                <a:spcPts val="0"/>
              </a:spcAft>
              <a:buFont typeface="+mj-lt"/>
              <a:buNone/>
            </a:pPr>
            <a:endParaRPr lang="en-US" sz="700">
              <a:solidFill>
                <a:srgbClr val="FFFFFF"/>
              </a:solidFill>
              <a:latin typeface="CMSS8"/>
            </a:endParaRPr>
          </a:p>
          <a:p>
            <a:pPr marL="0" indent="0">
              <a:spcAft>
                <a:spcPts val="0"/>
              </a:spcAft>
              <a:buFont typeface="+mj-lt"/>
              <a:buNone/>
            </a:pPr>
            <a:r>
              <a:rPr lang="en-US" sz="700" b="1">
                <a:solidFill>
                  <a:srgbClr val="000000"/>
                </a:solidFill>
                <a:latin typeface="CMSS8"/>
              </a:rPr>
              <a:t>def </a:t>
            </a:r>
            <a:r>
              <a:rPr lang="en-US" sz="700" err="1">
                <a:solidFill>
                  <a:srgbClr val="000000"/>
                </a:solidFill>
                <a:latin typeface="CMSS8"/>
              </a:rPr>
              <a:t>lambda_handler</a:t>
            </a:r>
            <a:r>
              <a:rPr lang="en-US" sz="700">
                <a:solidFill>
                  <a:srgbClr val="000000"/>
                </a:solidFill>
                <a:latin typeface="CMSS8"/>
              </a:rPr>
              <a:t>(event):    </a:t>
            </a:r>
          </a:p>
          <a:p>
            <a:pPr marL="0" indent="0">
              <a:spcAft>
                <a:spcPts val="0"/>
              </a:spcAft>
              <a:buFont typeface="+mj-lt"/>
              <a:buNone/>
            </a:pPr>
            <a:r>
              <a:rPr lang="en-US" sz="700">
                <a:solidFill>
                  <a:srgbClr val="000000"/>
                </a:solidFill>
                <a:latin typeface="CMSS8"/>
              </a:rPr>
              <a:t>    </a:t>
            </a:r>
            <a:r>
              <a:rPr lang="en-US" sz="700" i="1">
                <a:solidFill>
                  <a:srgbClr val="000000"/>
                </a:solidFill>
                <a:latin typeface="CMSS8"/>
              </a:rPr>
              <a:t>#This is called on every function invocation</a:t>
            </a:r>
          </a:p>
          <a:p>
            <a:pPr marL="0" indent="0">
              <a:spcAft>
                <a:spcPts val="0"/>
              </a:spcAft>
              <a:buFont typeface="+mj-lt"/>
              <a:buNone/>
            </a:pPr>
            <a:r>
              <a:rPr lang="en-US" sz="700" i="1">
                <a:solidFill>
                  <a:srgbClr val="000000"/>
                </a:solidFill>
                <a:latin typeface="CMSS8"/>
              </a:rPr>
              <a:t>    </a:t>
            </a:r>
            <a:r>
              <a:rPr lang="en-US" sz="700">
                <a:solidFill>
                  <a:srgbClr val="000000"/>
                </a:solidFill>
                <a:latin typeface="CMSS8"/>
              </a:rPr>
              <a:t>picture = event[’data’]</a:t>
            </a:r>
          </a:p>
          <a:p>
            <a:pPr marL="0" indent="0">
              <a:spcAft>
                <a:spcPts val="0"/>
              </a:spcAft>
              <a:buFont typeface="+mj-lt"/>
              <a:buNone/>
            </a:pPr>
            <a:r>
              <a:rPr lang="en-US" sz="700">
                <a:solidFill>
                  <a:srgbClr val="000000"/>
                </a:solidFill>
                <a:latin typeface="CMSS8"/>
              </a:rPr>
              <a:t>    </a:t>
            </a:r>
            <a:r>
              <a:rPr lang="en-US" sz="700" err="1">
                <a:solidFill>
                  <a:srgbClr val="000000"/>
                </a:solidFill>
                <a:latin typeface="CMSS8"/>
              </a:rPr>
              <a:t>prediction_output</a:t>
            </a:r>
            <a:r>
              <a:rPr lang="en-US" sz="700">
                <a:solidFill>
                  <a:srgbClr val="000000"/>
                </a:solidFill>
                <a:latin typeface="CMSS8"/>
              </a:rPr>
              <a:t> = </a:t>
            </a:r>
            <a:r>
              <a:rPr lang="en-US" sz="700" err="1">
                <a:solidFill>
                  <a:srgbClr val="000000"/>
                </a:solidFill>
                <a:latin typeface="CMSS8"/>
              </a:rPr>
              <a:t>run_inference_on_image</a:t>
            </a:r>
            <a:r>
              <a:rPr lang="en-US" sz="700">
                <a:solidFill>
                  <a:srgbClr val="000000"/>
                </a:solidFill>
                <a:latin typeface="CMSS8"/>
              </a:rPr>
              <a:t>(picture) </a:t>
            </a:r>
          </a:p>
          <a:p>
            <a:pPr marL="0" indent="0">
              <a:spcAft>
                <a:spcPts val="0"/>
              </a:spcAft>
              <a:buFont typeface="+mj-lt"/>
              <a:buNone/>
            </a:pPr>
            <a:r>
              <a:rPr lang="en-US" sz="700">
                <a:solidFill>
                  <a:srgbClr val="000000"/>
                </a:solidFill>
                <a:latin typeface="CMSS8"/>
              </a:rPr>
              <a:t>    </a:t>
            </a:r>
            <a:r>
              <a:rPr lang="en-US" sz="700" b="1">
                <a:solidFill>
                  <a:srgbClr val="000000"/>
                </a:solidFill>
                <a:latin typeface="CMSS8"/>
              </a:rPr>
              <a:t>return </a:t>
            </a:r>
            <a:r>
              <a:rPr lang="en-US" sz="700" err="1">
                <a:solidFill>
                  <a:srgbClr val="000000"/>
                </a:solidFill>
                <a:latin typeface="CMSS8"/>
              </a:rPr>
              <a:t>prediction_output</a:t>
            </a:r>
            <a:r>
              <a:rPr lang="en-US" sz="700">
                <a:solidFill>
                  <a:srgbClr val="000000"/>
                </a:solidFill>
                <a:latin typeface="CMSS8"/>
              </a:rPr>
              <a:t> </a:t>
            </a:r>
            <a:endParaRPr lang="en-US" sz="700">
              <a:solidFill>
                <a:srgbClr val="FFFFFF"/>
              </a:solidFill>
              <a:latin typeface="CMSS8"/>
            </a:endParaRPr>
          </a:p>
        </p:txBody>
      </p:sp>
      <p:pic>
        <p:nvPicPr>
          <p:cNvPr id="10" name="Picture 9">
            <a:extLst>
              <a:ext uri="{FF2B5EF4-FFF2-40B4-BE49-F238E27FC236}">
                <a16:creationId xmlns:a16="http://schemas.microsoft.com/office/drawing/2014/main" id="{15636195-8E44-4A3C-91C3-AE3DF94FC0A0}"/>
              </a:ext>
            </a:extLst>
          </p:cNvPr>
          <p:cNvPicPr>
            <a:picLocks noChangeAspect="1"/>
          </p:cNvPicPr>
          <p:nvPr/>
        </p:nvPicPr>
        <p:blipFill>
          <a:blip r:embed="rId2"/>
          <a:stretch>
            <a:fillRect/>
          </a:stretch>
        </p:blipFill>
        <p:spPr>
          <a:xfrm>
            <a:off x="1405972" y="2410161"/>
            <a:ext cx="4432505" cy="2298158"/>
          </a:xfrm>
          <a:prstGeom prst="rect">
            <a:avLst/>
          </a:prstGeom>
        </p:spPr>
      </p:pic>
    </p:spTree>
    <p:extLst>
      <p:ext uri="{BB962C8B-B14F-4D97-AF65-F5344CB8AC3E}">
        <p14:creationId xmlns:p14="http://schemas.microsoft.com/office/powerpoint/2010/main" val="3521853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Faster Snapshots: </a:t>
            </a:r>
            <a:r>
              <a:rPr lang="en-US" i="1"/>
              <a:t>REAP</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Related Work</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p:txBody>
          <a:bodyPr>
            <a:normAutofit/>
          </a:bodyPr>
          <a:lstStyle/>
          <a:p>
            <a:pPr>
              <a:spcAft>
                <a:spcPts val="1200"/>
              </a:spcAft>
            </a:pPr>
            <a:r>
              <a:rPr lang="en-US"/>
              <a:t>Do we need the whole snapshot?</a:t>
            </a:r>
          </a:p>
          <a:p>
            <a:pPr>
              <a:spcAft>
                <a:spcPts val="1200"/>
              </a:spcAft>
            </a:pPr>
            <a:r>
              <a:rPr lang="en-US"/>
              <a:t>Only start with it’s working set</a:t>
            </a:r>
          </a:p>
        </p:txBody>
      </p:sp>
      <p:sp>
        <p:nvSpPr>
          <p:cNvPr id="5" name="Slide Number Placeholder 4">
            <a:extLst>
              <a:ext uri="{FF2B5EF4-FFF2-40B4-BE49-F238E27FC236}">
                <a16:creationId xmlns:a16="http://schemas.microsoft.com/office/drawing/2014/main" id="{1464E387-5BFC-4EDA-A3B2-465BF626D5C1}"/>
              </a:ext>
            </a:extLst>
          </p:cNvPr>
          <p:cNvSpPr>
            <a:spLocks noGrp="1"/>
          </p:cNvSpPr>
          <p:nvPr>
            <p:ph type="sldNum" sz="quarter" idx="4"/>
          </p:nvPr>
        </p:nvSpPr>
        <p:spPr/>
        <p:txBody>
          <a:bodyPr/>
          <a:lstStyle/>
          <a:p>
            <a:pPr algn="l"/>
            <a:fld id="{DFAB4A35-254A-4129-B508-C0D4E219414D}" type="slidenum">
              <a:rPr lang="en-US" smtClean="0"/>
              <a:pPr algn="l"/>
              <a:t>56</a:t>
            </a:fld>
            <a:endParaRPr lang="en-US"/>
          </a:p>
        </p:txBody>
      </p:sp>
      <p:pic>
        <p:nvPicPr>
          <p:cNvPr id="8" name="Picture 7">
            <a:extLst>
              <a:ext uri="{FF2B5EF4-FFF2-40B4-BE49-F238E27FC236}">
                <a16:creationId xmlns:a16="http://schemas.microsoft.com/office/drawing/2014/main" id="{2D758C1C-9DA3-4299-9087-9D007201DC2D}"/>
              </a:ext>
            </a:extLst>
          </p:cNvPr>
          <p:cNvPicPr>
            <a:picLocks noChangeAspect="1"/>
          </p:cNvPicPr>
          <p:nvPr/>
        </p:nvPicPr>
        <p:blipFill>
          <a:blip r:embed="rId2"/>
          <a:stretch>
            <a:fillRect/>
          </a:stretch>
        </p:blipFill>
        <p:spPr>
          <a:xfrm>
            <a:off x="518823" y="2647104"/>
            <a:ext cx="3829584" cy="2019582"/>
          </a:xfrm>
          <a:prstGeom prst="rect">
            <a:avLst/>
          </a:prstGeom>
        </p:spPr>
      </p:pic>
      <p:pic>
        <p:nvPicPr>
          <p:cNvPr id="9" name="Picture 8">
            <a:extLst>
              <a:ext uri="{FF2B5EF4-FFF2-40B4-BE49-F238E27FC236}">
                <a16:creationId xmlns:a16="http://schemas.microsoft.com/office/drawing/2014/main" id="{D71AD13E-8A9D-4A2C-A4D5-51A9AD9979A4}"/>
              </a:ext>
            </a:extLst>
          </p:cNvPr>
          <p:cNvPicPr>
            <a:picLocks noChangeAspect="1"/>
          </p:cNvPicPr>
          <p:nvPr/>
        </p:nvPicPr>
        <p:blipFill>
          <a:blip r:embed="rId3"/>
          <a:stretch>
            <a:fillRect/>
          </a:stretch>
        </p:blipFill>
        <p:spPr>
          <a:xfrm>
            <a:off x="4795594" y="2317350"/>
            <a:ext cx="3934374" cy="1857634"/>
          </a:xfrm>
          <a:prstGeom prst="rect">
            <a:avLst/>
          </a:prstGeom>
        </p:spPr>
      </p:pic>
      <p:sp>
        <p:nvSpPr>
          <p:cNvPr id="10" name="TextBox 9">
            <a:extLst>
              <a:ext uri="{FF2B5EF4-FFF2-40B4-BE49-F238E27FC236}">
                <a16:creationId xmlns:a16="http://schemas.microsoft.com/office/drawing/2014/main" id="{2A1D6D04-C6CF-4082-BAA7-821D7425972D}"/>
              </a:ext>
            </a:extLst>
          </p:cNvPr>
          <p:cNvSpPr txBox="1"/>
          <p:nvPr/>
        </p:nvSpPr>
        <p:spPr>
          <a:xfrm>
            <a:off x="4400394" y="4708319"/>
            <a:ext cx="4743606" cy="461665"/>
          </a:xfrm>
          <a:prstGeom prst="rect">
            <a:avLst/>
          </a:prstGeom>
          <a:noFill/>
        </p:spPr>
        <p:txBody>
          <a:bodyPr wrap="none" rtlCol="0">
            <a:spAutoFit/>
          </a:bodyPr>
          <a:lstStyle/>
          <a:p>
            <a:r>
              <a:rPr lang="en-US" sz="800" err="1">
                <a:solidFill>
                  <a:schemeClr val="bg1"/>
                </a:solidFill>
              </a:rPr>
              <a:t>Ustiugov</a:t>
            </a:r>
            <a:r>
              <a:rPr lang="en-US" sz="800">
                <a:solidFill>
                  <a:schemeClr val="bg1"/>
                </a:solidFill>
              </a:rPr>
              <a:t>, </a:t>
            </a:r>
            <a:r>
              <a:rPr lang="en-US" sz="800" err="1">
                <a:solidFill>
                  <a:schemeClr val="bg1"/>
                </a:solidFill>
              </a:rPr>
              <a:t>Dmitrii</a:t>
            </a:r>
            <a:r>
              <a:rPr lang="en-US" sz="800">
                <a:solidFill>
                  <a:schemeClr val="bg1"/>
                </a:solidFill>
              </a:rPr>
              <a:t>, et al. "Benchmarking, analysis, and optimization of serverless function snapshots.“</a:t>
            </a:r>
          </a:p>
          <a:p>
            <a:r>
              <a:rPr lang="en-US" sz="800" i="1">
                <a:solidFill>
                  <a:schemeClr val="bg1"/>
                </a:solidFill>
              </a:rPr>
              <a:t>Proceedings of the 26th ACM International Conference on </a:t>
            </a:r>
          </a:p>
          <a:p>
            <a:r>
              <a:rPr lang="en-US" sz="800" i="1">
                <a:solidFill>
                  <a:schemeClr val="bg1"/>
                </a:solidFill>
              </a:rPr>
              <a:t>Architectural Support for Programming Languages and Operating Systems</a:t>
            </a:r>
            <a:r>
              <a:rPr lang="en-US" sz="800">
                <a:solidFill>
                  <a:schemeClr val="bg1"/>
                </a:solidFill>
              </a:rPr>
              <a:t>. 2021</a:t>
            </a:r>
          </a:p>
        </p:txBody>
      </p:sp>
    </p:spTree>
    <p:extLst>
      <p:ext uri="{BB962C8B-B14F-4D97-AF65-F5344CB8AC3E}">
        <p14:creationId xmlns:p14="http://schemas.microsoft.com/office/powerpoint/2010/main" val="2980211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Opportunistic </a:t>
            </a:r>
            <a:r>
              <a:rPr lang="en-US" err="1"/>
              <a:t>FaaS</a:t>
            </a:r>
            <a:r>
              <a:rPr lang="en-US"/>
              <a:t> Cache</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Related Work</a:t>
            </a:r>
          </a:p>
        </p:txBody>
      </p:sp>
      <p:sp>
        <p:nvSpPr>
          <p:cNvPr id="5" name="Slide Number Placeholder 4">
            <a:extLst>
              <a:ext uri="{FF2B5EF4-FFF2-40B4-BE49-F238E27FC236}">
                <a16:creationId xmlns:a16="http://schemas.microsoft.com/office/drawing/2014/main" id="{61DC6198-3DE7-457E-AC7E-D4B45EA3731B}"/>
              </a:ext>
            </a:extLst>
          </p:cNvPr>
          <p:cNvSpPr>
            <a:spLocks noGrp="1"/>
          </p:cNvSpPr>
          <p:nvPr>
            <p:ph type="sldNum" sz="quarter" idx="4"/>
          </p:nvPr>
        </p:nvSpPr>
        <p:spPr/>
        <p:txBody>
          <a:bodyPr/>
          <a:lstStyle/>
          <a:p>
            <a:pPr algn="l"/>
            <a:fld id="{DFAB4A35-254A-4129-B508-C0D4E219414D}" type="slidenum">
              <a:rPr lang="en-US" smtClean="0"/>
              <a:pPr algn="l"/>
              <a:t>57</a:t>
            </a:fld>
            <a:endParaRPr lang="en-US"/>
          </a:p>
        </p:txBody>
      </p:sp>
      <p:sp>
        <p:nvSpPr>
          <p:cNvPr id="6" name="TextBox 5">
            <a:extLst>
              <a:ext uri="{FF2B5EF4-FFF2-40B4-BE49-F238E27FC236}">
                <a16:creationId xmlns:a16="http://schemas.microsoft.com/office/drawing/2014/main" id="{C06DE61A-758F-4310-BB1E-1C70A6F1A942}"/>
              </a:ext>
            </a:extLst>
          </p:cNvPr>
          <p:cNvSpPr txBox="1"/>
          <p:nvPr/>
        </p:nvSpPr>
        <p:spPr>
          <a:xfrm>
            <a:off x="5219791" y="4767269"/>
            <a:ext cx="3913251" cy="338554"/>
          </a:xfrm>
          <a:prstGeom prst="rect">
            <a:avLst/>
          </a:prstGeom>
          <a:noFill/>
        </p:spPr>
        <p:txBody>
          <a:bodyPr wrap="none" rtlCol="0">
            <a:spAutoFit/>
          </a:bodyPr>
          <a:lstStyle/>
          <a:p>
            <a:r>
              <a:rPr lang="en-US" sz="800" err="1">
                <a:solidFill>
                  <a:schemeClr val="bg1"/>
                </a:solidFill>
              </a:rPr>
              <a:t>Mvondo</a:t>
            </a:r>
            <a:r>
              <a:rPr lang="en-US" sz="800">
                <a:solidFill>
                  <a:schemeClr val="bg1"/>
                </a:solidFill>
              </a:rPr>
              <a:t>, </a:t>
            </a:r>
            <a:r>
              <a:rPr lang="en-US" sz="800" err="1">
                <a:solidFill>
                  <a:schemeClr val="bg1"/>
                </a:solidFill>
              </a:rPr>
              <a:t>Djob</a:t>
            </a:r>
            <a:r>
              <a:rPr lang="en-US" sz="800">
                <a:solidFill>
                  <a:schemeClr val="bg1"/>
                </a:solidFill>
              </a:rPr>
              <a:t>, et al. "OFC: an opportunistic caching system for </a:t>
            </a:r>
            <a:r>
              <a:rPr lang="en-US" sz="800" err="1">
                <a:solidFill>
                  <a:schemeClr val="bg1"/>
                </a:solidFill>
              </a:rPr>
              <a:t>FaaS</a:t>
            </a:r>
            <a:r>
              <a:rPr lang="en-US" sz="800">
                <a:solidFill>
                  <a:schemeClr val="bg1"/>
                </a:solidFill>
              </a:rPr>
              <a:t> platforms." </a:t>
            </a:r>
          </a:p>
          <a:p>
            <a:r>
              <a:rPr lang="en-US" sz="800">
                <a:solidFill>
                  <a:schemeClr val="bg1"/>
                </a:solidFill>
              </a:rPr>
              <a:t>Proceedings of the Sixteenth European Conference on Computer Systems. 2021.</a:t>
            </a:r>
          </a:p>
        </p:txBody>
      </p:sp>
      <p:sp>
        <p:nvSpPr>
          <p:cNvPr id="14" name="Rectangle 13">
            <a:extLst>
              <a:ext uri="{FF2B5EF4-FFF2-40B4-BE49-F238E27FC236}">
                <a16:creationId xmlns:a16="http://schemas.microsoft.com/office/drawing/2014/main" id="{99EBC649-EF4F-4E33-A033-A2720521A5A4}"/>
              </a:ext>
            </a:extLst>
          </p:cNvPr>
          <p:cNvSpPr/>
          <p:nvPr/>
        </p:nvSpPr>
        <p:spPr>
          <a:xfrm>
            <a:off x="605934" y="3143001"/>
            <a:ext cx="1260857"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sp>
        <p:nvSpPr>
          <p:cNvPr id="15" name="Rectangle 14">
            <a:extLst>
              <a:ext uri="{FF2B5EF4-FFF2-40B4-BE49-F238E27FC236}">
                <a16:creationId xmlns:a16="http://schemas.microsoft.com/office/drawing/2014/main" id="{4ACC0873-A6EA-4A4F-8BCC-CF4C778613AA}"/>
              </a:ext>
            </a:extLst>
          </p:cNvPr>
          <p:cNvSpPr/>
          <p:nvPr/>
        </p:nvSpPr>
        <p:spPr>
          <a:xfrm>
            <a:off x="659679" y="4140391"/>
            <a:ext cx="537212"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1</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B82AE0C2-B30B-465C-90A2-BE6E6DA0CE84}"/>
              </a:ext>
            </a:extLst>
          </p:cNvPr>
          <p:cNvSpPr/>
          <p:nvPr/>
        </p:nvSpPr>
        <p:spPr>
          <a:xfrm>
            <a:off x="1249059" y="4140391"/>
            <a:ext cx="565564"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2</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18" name="Rectangle 17">
            <a:extLst>
              <a:ext uri="{FF2B5EF4-FFF2-40B4-BE49-F238E27FC236}">
                <a16:creationId xmlns:a16="http://schemas.microsoft.com/office/drawing/2014/main" id="{04DDF0CE-BBE1-4661-B411-DB897006ACEC}"/>
              </a:ext>
            </a:extLst>
          </p:cNvPr>
          <p:cNvSpPr/>
          <p:nvPr/>
        </p:nvSpPr>
        <p:spPr>
          <a:xfrm>
            <a:off x="659679" y="3805968"/>
            <a:ext cx="537212"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3</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19" name="Rectangle 18">
            <a:extLst>
              <a:ext uri="{FF2B5EF4-FFF2-40B4-BE49-F238E27FC236}">
                <a16:creationId xmlns:a16="http://schemas.microsoft.com/office/drawing/2014/main" id="{333FF656-3D7C-4232-AA0F-557D20F3C3D1}"/>
              </a:ext>
            </a:extLst>
          </p:cNvPr>
          <p:cNvSpPr/>
          <p:nvPr/>
        </p:nvSpPr>
        <p:spPr>
          <a:xfrm>
            <a:off x="1236362" y="3805968"/>
            <a:ext cx="565564"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4</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21" name="Rectangle 20">
            <a:extLst>
              <a:ext uri="{FF2B5EF4-FFF2-40B4-BE49-F238E27FC236}">
                <a16:creationId xmlns:a16="http://schemas.microsoft.com/office/drawing/2014/main" id="{F71D35F6-B036-4165-9C73-1AE7423F5F90}"/>
              </a:ext>
            </a:extLst>
          </p:cNvPr>
          <p:cNvSpPr/>
          <p:nvPr/>
        </p:nvSpPr>
        <p:spPr>
          <a:xfrm>
            <a:off x="1236362" y="3479415"/>
            <a:ext cx="565564"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6</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22" name="Rectangle 21">
            <a:extLst>
              <a:ext uri="{FF2B5EF4-FFF2-40B4-BE49-F238E27FC236}">
                <a16:creationId xmlns:a16="http://schemas.microsoft.com/office/drawing/2014/main" id="{84C893DF-5FB7-4B23-9E5B-BEFA9DDC8D26}"/>
              </a:ext>
            </a:extLst>
          </p:cNvPr>
          <p:cNvSpPr/>
          <p:nvPr/>
        </p:nvSpPr>
        <p:spPr>
          <a:xfrm>
            <a:off x="631327" y="3478546"/>
            <a:ext cx="565564"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5</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23" name="Content Placeholder 3">
            <a:extLst>
              <a:ext uri="{FF2B5EF4-FFF2-40B4-BE49-F238E27FC236}">
                <a16:creationId xmlns:a16="http://schemas.microsoft.com/office/drawing/2014/main" id="{FCA247FD-6756-4346-98C8-B5989883A0E5}"/>
              </a:ext>
            </a:extLst>
          </p:cNvPr>
          <p:cNvSpPr txBox="1">
            <a:spLocks/>
          </p:cNvSpPr>
          <p:nvPr/>
        </p:nvSpPr>
        <p:spPr>
          <a:xfrm>
            <a:off x="540785" y="1544078"/>
            <a:ext cx="5654452" cy="1511517"/>
          </a:xfrm>
          <a:prstGeom prst="rect">
            <a:avLst/>
          </a:prstGeom>
        </p:spPr>
        <p:txBody>
          <a:bodyPr vert="horz" lIns="91440" tIns="45720" rIns="91440" bIns="45720" rtlCol="0">
            <a:normAutofit fontScale="92500" lnSpcReduction="10000"/>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pPr>
            <a:r>
              <a:rPr lang="en-US">
                <a:solidFill>
                  <a:srgbClr val="FF0000"/>
                </a:solidFill>
              </a:rPr>
              <a:t>Caching takes up server memory critical for functions</a:t>
            </a:r>
          </a:p>
          <a:p>
            <a:pPr>
              <a:spcAft>
                <a:spcPts val="600"/>
              </a:spcAft>
            </a:pPr>
            <a:r>
              <a:rPr lang="en-US"/>
              <a:t>Options:</a:t>
            </a:r>
          </a:p>
          <a:p>
            <a:pPr lvl="1">
              <a:spcAft>
                <a:spcPts val="600"/>
              </a:spcAft>
            </a:pPr>
            <a:r>
              <a:rPr lang="en-US"/>
              <a:t>Have a tiny cache</a:t>
            </a:r>
          </a:p>
          <a:p>
            <a:pPr lvl="1">
              <a:spcAft>
                <a:spcPts val="600"/>
              </a:spcAft>
            </a:pPr>
            <a:r>
              <a:rPr lang="en-US"/>
              <a:t>Run fewer functions</a:t>
            </a:r>
          </a:p>
          <a:p>
            <a:pPr lvl="1">
              <a:spcAft>
                <a:spcPts val="600"/>
              </a:spcAft>
            </a:pPr>
            <a:r>
              <a:rPr lang="en-US"/>
              <a:t>Shrink existing ones</a:t>
            </a:r>
          </a:p>
        </p:txBody>
      </p:sp>
      <p:sp>
        <p:nvSpPr>
          <p:cNvPr id="4" name="Oval 3">
            <a:extLst>
              <a:ext uri="{FF2B5EF4-FFF2-40B4-BE49-F238E27FC236}">
                <a16:creationId xmlns:a16="http://schemas.microsoft.com/office/drawing/2014/main" id="{8B723018-23D1-4068-9C5D-9350E5FDEBAC}"/>
              </a:ext>
            </a:extLst>
          </p:cNvPr>
          <p:cNvSpPr/>
          <p:nvPr/>
        </p:nvSpPr>
        <p:spPr>
          <a:xfrm>
            <a:off x="1919734" y="3691224"/>
            <a:ext cx="1260857" cy="340242"/>
          </a:xfrm>
          <a:prstGeom prst="ellipse">
            <a:avLst/>
          </a:prstGeom>
          <a:gradFill flip="none" rotWithShape="1">
            <a:gsLst>
              <a:gs pos="0">
                <a:schemeClr val="accent3">
                  <a:lumMod val="75000"/>
                  <a:shade val="30000"/>
                  <a:satMod val="115000"/>
                </a:schemeClr>
              </a:gs>
              <a:gs pos="50000">
                <a:schemeClr val="accent3">
                  <a:lumMod val="75000"/>
                  <a:shade val="67500"/>
                  <a:satMod val="115000"/>
                </a:schemeClr>
              </a:gs>
              <a:gs pos="100000">
                <a:schemeClr val="accent3">
                  <a:lumMod val="75000"/>
                  <a:shade val="100000"/>
                  <a:satMod val="115000"/>
                </a:schemeClr>
              </a:gs>
            </a:gsLst>
            <a:lin ang="2700000" scaled="1"/>
            <a:tileRec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a:t>Cache</a:t>
            </a:r>
          </a:p>
        </p:txBody>
      </p:sp>
      <p:cxnSp>
        <p:nvCxnSpPr>
          <p:cNvPr id="12" name="Straight Arrow Connector 11">
            <a:extLst>
              <a:ext uri="{FF2B5EF4-FFF2-40B4-BE49-F238E27FC236}">
                <a16:creationId xmlns:a16="http://schemas.microsoft.com/office/drawing/2014/main" id="{A261A638-D919-4771-8AEB-337C107EFBCA}"/>
              </a:ext>
            </a:extLst>
          </p:cNvPr>
          <p:cNvCxnSpPr>
            <a:cxnSpLocks/>
            <a:stCxn id="4" idx="0"/>
          </p:cNvCxnSpPr>
          <p:nvPr/>
        </p:nvCxnSpPr>
        <p:spPr>
          <a:xfrm flipH="1" flipV="1">
            <a:off x="1685674" y="3301658"/>
            <a:ext cx="864489" cy="389566"/>
          </a:xfrm>
          <a:prstGeom prst="straightConnector1">
            <a:avLst/>
          </a:prstGeom>
          <a:ln>
            <a:solidFill>
              <a:schemeClr val="accent3">
                <a:lumMod val="75000"/>
              </a:schemeClr>
            </a:solidFill>
            <a:tailEnd type="triangle"/>
          </a:ln>
          <a:effectLst/>
        </p:spPr>
        <p:style>
          <a:lnRef idx="2">
            <a:schemeClr val="accent3"/>
          </a:lnRef>
          <a:fillRef idx="0">
            <a:schemeClr val="accent3"/>
          </a:fillRef>
          <a:effectRef idx="1">
            <a:schemeClr val="accent3"/>
          </a:effectRef>
          <a:fontRef idx="minor">
            <a:schemeClr val="tx1"/>
          </a:fontRef>
        </p:style>
      </p:cxnSp>
      <p:sp>
        <p:nvSpPr>
          <p:cNvPr id="31" name="Multiplication Sign 30">
            <a:extLst>
              <a:ext uri="{FF2B5EF4-FFF2-40B4-BE49-F238E27FC236}">
                <a16:creationId xmlns:a16="http://schemas.microsoft.com/office/drawing/2014/main" id="{DBE735E7-307C-4D9F-877B-8384685D8D1B}"/>
              </a:ext>
            </a:extLst>
          </p:cNvPr>
          <p:cNvSpPr/>
          <p:nvPr/>
        </p:nvSpPr>
        <p:spPr>
          <a:xfrm>
            <a:off x="1939625" y="3266911"/>
            <a:ext cx="356585" cy="425007"/>
          </a:xfrm>
          <a:prstGeom prst="mathMultiply">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62595BC1-7736-48BB-B1D9-C7935C14C01B}"/>
              </a:ext>
            </a:extLst>
          </p:cNvPr>
          <p:cNvGrpSpPr/>
          <p:nvPr/>
        </p:nvGrpSpPr>
        <p:grpSpPr>
          <a:xfrm>
            <a:off x="5728605" y="3169809"/>
            <a:ext cx="1260857" cy="1360832"/>
            <a:chOff x="4203527" y="3143001"/>
            <a:chExt cx="1260857" cy="1360832"/>
          </a:xfrm>
        </p:grpSpPr>
        <p:sp>
          <p:nvSpPr>
            <p:cNvPr id="24" name="Rectangle 23">
              <a:extLst>
                <a:ext uri="{FF2B5EF4-FFF2-40B4-BE49-F238E27FC236}">
                  <a16:creationId xmlns:a16="http://schemas.microsoft.com/office/drawing/2014/main" id="{097112C1-FDCF-4878-904B-B8F8920AD855}"/>
                </a:ext>
              </a:extLst>
            </p:cNvPr>
            <p:cNvSpPr/>
            <p:nvPr/>
          </p:nvSpPr>
          <p:spPr>
            <a:xfrm>
              <a:off x="4203527" y="3143001"/>
              <a:ext cx="1260857"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sp>
          <p:nvSpPr>
            <p:cNvPr id="25" name="Rectangle 24">
              <a:extLst>
                <a:ext uri="{FF2B5EF4-FFF2-40B4-BE49-F238E27FC236}">
                  <a16:creationId xmlns:a16="http://schemas.microsoft.com/office/drawing/2014/main" id="{CFA5F6AE-77BF-452E-B103-9BC12F4B0AAA}"/>
                </a:ext>
              </a:extLst>
            </p:cNvPr>
            <p:cNvSpPr/>
            <p:nvPr/>
          </p:nvSpPr>
          <p:spPr>
            <a:xfrm>
              <a:off x="4257272" y="4140391"/>
              <a:ext cx="537212"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1</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26" name="Rectangle 25">
              <a:extLst>
                <a:ext uri="{FF2B5EF4-FFF2-40B4-BE49-F238E27FC236}">
                  <a16:creationId xmlns:a16="http://schemas.microsoft.com/office/drawing/2014/main" id="{13CC1836-0FB8-486A-9853-0C5F48C441F7}"/>
                </a:ext>
              </a:extLst>
            </p:cNvPr>
            <p:cNvSpPr/>
            <p:nvPr/>
          </p:nvSpPr>
          <p:spPr>
            <a:xfrm>
              <a:off x="4846652" y="4140391"/>
              <a:ext cx="565564"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2</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27" name="Rectangle 26">
              <a:extLst>
                <a:ext uri="{FF2B5EF4-FFF2-40B4-BE49-F238E27FC236}">
                  <a16:creationId xmlns:a16="http://schemas.microsoft.com/office/drawing/2014/main" id="{32E3108E-05B0-4ED6-8CFD-CBA720D002B2}"/>
                </a:ext>
              </a:extLst>
            </p:cNvPr>
            <p:cNvSpPr/>
            <p:nvPr/>
          </p:nvSpPr>
          <p:spPr>
            <a:xfrm>
              <a:off x="4257272" y="3805968"/>
              <a:ext cx="537212"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3</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28" name="Rectangle 27">
              <a:extLst>
                <a:ext uri="{FF2B5EF4-FFF2-40B4-BE49-F238E27FC236}">
                  <a16:creationId xmlns:a16="http://schemas.microsoft.com/office/drawing/2014/main" id="{33ADB7C7-C84E-4B25-AA08-7233B393D1F9}"/>
                </a:ext>
              </a:extLst>
            </p:cNvPr>
            <p:cNvSpPr/>
            <p:nvPr/>
          </p:nvSpPr>
          <p:spPr>
            <a:xfrm>
              <a:off x="4833955" y="3805968"/>
              <a:ext cx="565564"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4</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33" name="Oval 32">
              <a:extLst>
                <a:ext uri="{FF2B5EF4-FFF2-40B4-BE49-F238E27FC236}">
                  <a16:creationId xmlns:a16="http://schemas.microsoft.com/office/drawing/2014/main" id="{DBD62DF1-FB3F-42FA-9C93-4435D6839FD1}"/>
                </a:ext>
              </a:extLst>
            </p:cNvPr>
            <p:cNvSpPr/>
            <p:nvPr/>
          </p:nvSpPr>
          <p:spPr>
            <a:xfrm>
              <a:off x="4216223" y="3430685"/>
              <a:ext cx="1195993" cy="340242"/>
            </a:xfrm>
            <a:prstGeom prst="ellipse">
              <a:avLst/>
            </a:prstGeom>
            <a:gradFill flip="none" rotWithShape="1">
              <a:gsLst>
                <a:gs pos="0">
                  <a:schemeClr val="accent3">
                    <a:lumMod val="75000"/>
                    <a:shade val="30000"/>
                    <a:satMod val="115000"/>
                  </a:schemeClr>
                </a:gs>
                <a:gs pos="50000">
                  <a:schemeClr val="accent3">
                    <a:lumMod val="75000"/>
                    <a:shade val="67500"/>
                    <a:satMod val="115000"/>
                  </a:schemeClr>
                </a:gs>
                <a:gs pos="100000">
                  <a:schemeClr val="accent3">
                    <a:lumMod val="75000"/>
                    <a:shade val="100000"/>
                    <a:satMod val="115000"/>
                  </a:schemeClr>
                </a:gs>
              </a:gsLst>
              <a:lin ang="2700000" scaled="1"/>
              <a:tileRec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a:t>Cache</a:t>
              </a:r>
            </a:p>
          </p:txBody>
        </p:sp>
      </p:grpSp>
      <p:grpSp>
        <p:nvGrpSpPr>
          <p:cNvPr id="44" name="Group 43">
            <a:extLst>
              <a:ext uri="{FF2B5EF4-FFF2-40B4-BE49-F238E27FC236}">
                <a16:creationId xmlns:a16="http://schemas.microsoft.com/office/drawing/2014/main" id="{F7151578-5D26-411D-8DBA-FFD36F08A167}"/>
              </a:ext>
            </a:extLst>
          </p:cNvPr>
          <p:cNvGrpSpPr/>
          <p:nvPr/>
        </p:nvGrpSpPr>
        <p:grpSpPr>
          <a:xfrm>
            <a:off x="7575539" y="3169809"/>
            <a:ext cx="1260857" cy="1360832"/>
            <a:chOff x="5890316" y="3143001"/>
            <a:chExt cx="1260857" cy="1360832"/>
          </a:xfrm>
        </p:grpSpPr>
        <p:sp>
          <p:nvSpPr>
            <p:cNvPr id="36" name="Rectangle 35">
              <a:extLst>
                <a:ext uri="{FF2B5EF4-FFF2-40B4-BE49-F238E27FC236}">
                  <a16:creationId xmlns:a16="http://schemas.microsoft.com/office/drawing/2014/main" id="{9BC715BF-1B65-46B6-847A-AE8851549421}"/>
                </a:ext>
              </a:extLst>
            </p:cNvPr>
            <p:cNvSpPr/>
            <p:nvPr/>
          </p:nvSpPr>
          <p:spPr>
            <a:xfrm>
              <a:off x="5890316" y="3143001"/>
              <a:ext cx="1260857"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sp>
          <p:nvSpPr>
            <p:cNvPr id="37" name="Rectangle 36">
              <a:extLst>
                <a:ext uri="{FF2B5EF4-FFF2-40B4-BE49-F238E27FC236}">
                  <a16:creationId xmlns:a16="http://schemas.microsoft.com/office/drawing/2014/main" id="{2D7A3907-01EB-406C-8FC6-4F088383E87E}"/>
                </a:ext>
              </a:extLst>
            </p:cNvPr>
            <p:cNvSpPr/>
            <p:nvPr/>
          </p:nvSpPr>
          <p:spPr>
            <a:xfrm>
              <a:off x="5944061" y="4140391"/>
              <a:ext cx="371679"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1</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38" name="Rectangle 37">
              <a:extLst>
                <a:ext uri="{FF2B5EF4-FFF2-40B4-BE49-F238E27FC236}">
                  <a16:creationId xmlns:a16="http://schemas.microsoft.com/office/drawing/2014/main" id="{D8476057-C314-4926-88FD-DA1E212753DE}"/>
                </a:ext>
              </a:extLst>
            </p:cNvPr>
            <p:cNvSpPr/>
            <p:nvPr/>
          </p:nvSpPr>
          <p:spPr>
            <a:xfrm>
              <a:off x="6341641" y="4140391"/>
              <a:ext cx="371679"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2</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39" name="Rectangle 38">
              <a:extLst>
                <a:ext uri="{FF2B5EF4-FFF2-40B4-BE49-F238E27FC236}">
                  <a16:creationId xmlns:a16="http://schemas.microsoft.com/office/drawing/2014/main" id="{D83552BC-0377-49FD-BAD6-5C43A1F29B0A}"/>
                </a:ext>
              </a:extLst>
            </p:cNvPr>
            <p:cNvSpPr/>
            <p:nvPr/>
          </p:nvSpPr>
          <p:spPr>
            <a:xfrm>
              <a:off x="5944061" y="3805968"/>
              <a:ext cx="371679"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3</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40" name="Rectangle 39">
              <a:extLst>
                <a:ext uri="{FF2B5EF4-FFF2-40B4-BE49-F238E27FC236}">
                  <a16:creationId xmlns:a16="http://schemas.microsoft.com/office/drawing/2014/main" id="{5C499018-23DC-4054-9FE1-34E4CAAE5A99}"/>
                </a:ext>
              </a:extLst>
            </p:cNvPr>
            <p:cNvSpPr/>
            <p:nvPr/>
          </p:nvSpPr>
          <p:spPr>
            <a:xfrm>
              <a:off x="6742326" y="4143564"/>
              <a:ext cx="386461"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4</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41" name="Rectangle 40">
              <a:extLst>
                <a:ext uri="{FF2B5EF4-FFF2-40B4-BE49-F238E27FC236}">
                  <a16:creationId xmlns:a16="http://schemas.microsoft.com/office/drawing/2014/main" id="{9F376151-5C64-497A-B2A0-2BAA9889054C}"/>
                </a:ext>
              </a:extLst>
            </p:cNvPr>
            <p:cNvSpPr/>
            <p:nvPr/>
          </p:nvSpPr>
          <p:spPr>
            <a:xfrm>
              <a:off x="6741672" y="3811680"/>
              <a:ext cx="386461"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6</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42" name="Rectangle 41">
              <a:extLst>
                <a:ext uri="{FF2B5EF4-FFF2-40B4-BE49-F238E27FC236}">
                  <a16:creationId xmlns:a16="http://schemas.microsoft.com/office/drawing/2014/main" id="{FDDEB404-9810-44A8-803F-D92DBBE9FF08}"/>
                </a:ext>
              </a:extLst>
            </p:cNvPr>
            <p:cNvSpPr/>
            <p:nvPr/>
          </p:nvSpPr>
          <p:spPr>
            <a:xfrm>
              <a:off x="6342296" y="3818571"/>
              <a:ext cx="371678"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5</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43" name="Oval 42">
              <a:extLst>
                <a:ext uri="{FF2B5EF4-FFF2-40B4-BE49-F238E27FC236}">
                  <a16:creationId xmlns:a16="http://schemas.microsoft.com/office/drawing/2014/main" id="{77D9454A-4ABD-448D-AD6F-968F8594294B}"/>
                </a:ext>
              </a:extLst>
            </p:cNvPr>
            <p:cNvSpPr/>
            <p:nvPr/>
          </p:nvSpPr>
          <p:spPr>
            <a:xfrm>
              <a:off x="5903013" y="3433222"/>
              <a:ext cx="1214736" cy="340242"/>
            </a:xfrm>
            <a:prstGeom prst="ellipse">
              <a:avLst/>
            </a:prstGeom>
            <a:gradFill flip="none" rotWithShape="1">
              <a:gsLst>
                <a:gs pos="0">
                  <a:schemeClr val="accent3">
                    <a:lumMod val="75000"/>
                    <a:shade val="30000"/>
                    <a:satMod val="115000"/>
                  </a:schemeClr>
                </a:gs>
                <a:gs pos="50000">
                  <a:schemeClr val="accent3">
                    <a:lumMod val="75000"/>
                    <a:shade val="67500"/>
                    <a:satMod val="115000"/>
                  </a:schemeClr>
                </a:gs>
                <a:gs pos="100000">
                  <a:schemeClr val="accent3">
                    <a:lumMod val="75000"/>
                    <a:shade val="100000"/>
                    <a:satMod val="115000"/>
                  </a:schemeClr>
                </a:gs>
              </a:gsLst>
              <a:lin ang="2700000" scaled="1"/>
              <a:tileRec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a:t>Cache</a:t>
              </a:r>
            </a:p>
          </p:txBody>
        </p:sp>
      </p:grpSp>
      <p:sp>
        <p:nvSpPr>
          <p:cNvPr id="46" name="Content Placeholder 3">
            <a:extLst>
              <a:ext uri="{FF2B5EF4-FFF2-40B4-BE49-F238E27FC236}">
                <a16:creationId xmlns:a16="http://schemas.microsoft.com/office/drawing/2014/main" id="{A73302A1-3D42-4665-A591-6A273D97E1DA}"/>
              </a:ext>
            </a:extLst>
          </p:cNvPr>
          <p:cNvSpPr txBox="1">
            <a:spLocks/>
          </p:cNvSpPr>
          <p:nvPr/>
        </p:nvSpPr>
        <p:spPr>
          <a:xfrm>
            <a:off x="4257272" y="1906773"/>
            <a:ext cx="4579124" cy="1125430"/>
          </a:xfrm>
          <a:prstGeom prst="rect">
            <a:avLst/>
          </a:prstGeom>
        </p:spPr>
        <p:txBody>
          <a:bodyPr vert="horz" lIns="91440" tIns="45720" rIns="91440" bIns="45720" rtlCol="0">
            <a:normAutofit fontScale="85000" lnSpcReduction="10000"/>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buFont typeface="+mj-lt"/>
              <a:buAutoNum type="arabicPeriod" startAt="3"/>
            </a:pPr>
            <a:r>
              <a:rPr lang="en-US">
                <a:solidFill>
                  <a:schemeClr val="accent3">
                    <a:lumMod val="75000"/>
                  </a:schemeClr>
                </a:solidFill>
              </a:rPr>
              <a:t>Solution </a:t>
            </a:r>
            <a:r>
              <a:rPr lang="en-US">
                <a:solidFill>
                  <a:schemeClr val="accent3">
                    <a:lumMod val="75000"/>
                  </a:schemeClr>
                </a:solidFill>
                <a:sym typeface="Wingdings" panose="05000000000000000000" pitchFamily="2" charset="2"/>
              </a:rPr>
              <a:t> bit of everything</a:t>
            </a:r>
            <a:endParaRPr lang="en-US">
              <a:solidFill>
                <a:schemeClr val="accent3">
                  <a:lumMod val="75000"/>
                </a:schemeClr>
              </a:solidFill>
            </a:endParaRPr>
          </a:p>
          <a:p>
            <a:pPr lvl="1">
              <a:spcAft>
                <a:spcPts val="600"/>
              </a:spcAft>
            </a:pPr>
            <a:r>
              <a:rPr lang="en-US">
                <a:solidFill>
                  <a:schemeClr val="accent3">
                    <a:lumMod val="75000"/>
                  </a:schemeClr>
                </a:solidFill>
              </a:rPr>
              <a:t>Selectively add items to cache</a:t>
            </a:r>
          </a:p>
          <a:p>
            <a:pPr lvl="1">
              <a:spcAft>
                <a:spcPts val="600"/>
              </a:spcAft>
            </a:pPr>
            <a:r>
              <a:rPr lang="en-US">
                <a:solidFill>
                  <a:schemeClr val="accent3">
                    <a:lumMod val="75000"/>
                  </a:schemeClr>
                </a:solidFill>
              </a:rPr>
              <a:t>Routinely evict cache</a:t>
            </a:r>
          </a:p>
          <a:p>
            <a:pPr lvl="1">
              <a:spcAft>
                <a:spcPts val="600"/>
              </a:spcAft>
            </a:pPr>
            <a:r>
              <a:rPr lang="en-US">
                <a:solidFill>
                  <a:schemeClr val="accent3">
                    <a:lumMod val="75000"/>
                  </a:schemeClr>
                </a:solidFill>
              </a:rPr>
              <a:t>Predict how much memory invocations need</a:t>
            </a:r>
          </a:p>
        </p:txBody>
      </p:sp>
      <p:grpSp>
        <p:nvGrpSpPr>
          <p:cNvPr id="55" name="Group 54">
            <a:extLst>
              <a:ext uri="{FF2B5EF4-FFF2-40B4-BE49-F238E27FC236}">
                <a16:creationId xmlns:a16="http://schemas.microsoft.com/office/drawing/2014/main" id="{9ED11D96-7468-43E3-8ECD-5D38E583B48C}"/>
              </a:ext>
            </a:extLst>
          </p:cNvPr>
          <p:cNvGrpSpPr/>
          <p:nvPr/>
        </p:nvGrpSpPr>
        <p:grpSpPr>
          <a:xfrm>
            <a:off x="3948409" y="3158072"/>
            <a:ext cx="1260857" cy="1360832"/>
            <a:chOff x="3948409" y="3158072"/>
            <a:chExt cx="1260857" cy="1360832"/>
          </a:xfrm>
        </p:grpSpPr>
        <p:sp>
          <p:nvSpPr>
            <p:cNvPr id="48" name="Rectangle 47">
              <a:extLst>
                <a:ext uri="{FF2B5EF4-FFF2-40B4-BE49-F238E27FC236}">
                  <a16:creationId xmlns:a16="http://schemas.microsoft.com/office/drawing/2014/main" id="{089CCC13-1AC8-45EB-BE8E-22DBEEFC47DF}"/>
                </a:ext>
              </a:extLst>
            </p:cNvPr>
            <p:cNvSpPr/>
            <p:nvPr/>
          </p:nvSpPr>
          <p:spPr>
            <a:xfrm>
              <a:off x="3948409" y="3158072"/>
              <a:ext cx="1260857"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sp>
          <p:nvSpPr>
            <p:cNvPr id="49" name="Rectangle 48">
              <a:extLst>
                <a:ext uri="{FF2B5EF4-FFF2-40B4-BE49-F238E27FC236}">
                  <a16:creationId xmlns:a16="http://schemas.microsoft.com/office/drawing/2014/main" id="{F7B97082-7001-4909-B9D2-87A5AFD19B66}"/>
                </a:ext>
              </a:extLst>
            </p:cNvPr>
            <p:cNvSpPr/>
            <p:nvPr/>
          </p:nvSpPr>
          <p:spPr>
            <a:xfrm>
              <a:off x="4002154" y="4155462"/>
              <a:ext cx="537212"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1</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50" name="Rectangle 49">
              <a:extLst>
                <a:ext uri="{FF2B5EF4-FFF2-40B4-BE49-F238E27FC236}">
                  <a16:creationId xmlns:a16="http://schemas.microsoft.com/office/drawing/2014/main" id="{3E30A3A3-5143-4AFC-A0C8-2F414F628D4A}"/>
                </a:ext>
              </a:extLst>
            </p:cNvPr>
            <p:cNvSpPr/>
            <p:nvPr/>
          </p:nvSpPr>
          <p:spPr>
            <a:xfrm>
              <a:off x="4591534" y="4155462"/>
              <a:ext cx="565564"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2</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51" name="Rectangle 50">
              <a:extLst>
                <a:ext uri="{FF2B5EF4-FFF2-40B4-BE49-F238E27FC236}">
                  <a16:creationId xmlns:a16="http://schemas.microsoft.com/office/drawing/2014/main" id="{C6DB9264-8578-4FC4-8F07-B17ECC329310}"/>
                </a:ext>
              </a:extLst>
            </p:cNvPr>
            <p:cNvSpPr/>
            <p:nvPr/>
          </p:nvSpPr>
          <p:spPr>
            <a:xfrm>
              <a:off x="4002154" y="3821039"/>
              <a:ext cx="537212"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3</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52" name="Rectangle 51">
              <a:extLst>
                <a:ext uri="{FF2B5EF4-FFF2-40B4-BE49-F238E27FC236}">
                  <a16:creationId xmlns:a16="http://schemas.microsoft.com/office/drawing/2014/main" id="{D688369C-27F0-48EC-8184-A8A647656B68}"/>
                </a:ext>
              </a:extLst>
            </p:cNvPr>
            <p:cNvSpPr/>
            <p:nvPr/>
          </p:nvSpPr>
          <p:spPr>
            <a:xfrm>
              <a:off x="4578837" y="3821039"/>
              <a:ext cx="565564"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4</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53" name="Oval 52">
              <a:extLst>
                <a:ext uri="{FF2B5EF4-FFF2-40B4-BE49-F238E27FC236}">
                  <a16:creationId xmlns:a16="http://schemas.microsoft.com/office/drawing/2014/main" id="{177C3562-5656-4D39-9F20-3D8F329B4339}"/>
                </a:ext>
              </a:extLst>
            </p:cNvPr>
            <p:cNvSpPr/>
            <p:nvPr/>
          </p:nvSpPr>
          <p:spPr>
            <a:xfrm>
              <a:off x="3961105" y="3431579"/>
              <a:ext cx="632159" cy="359067"/>
            </a:xfrm>
            <a:prstGeom prst="ellipse">
              <a:avLst/>
            </a:prstGeom>
            <a:gradFill flip="none" rotWithShape="1">
              <a:gsLst>
                <a:gs pos="0">
                  <a:schemeClr val="accent3">
                    <a:lumMod val="75000"/>
                    <a:shade val="30000"/>
                    <a:satMod val="115000"/>
                  </a:schemeClr>
                </a:gs>
                <a:gs pos="50000">
                  <a:schemeClr val="accent3">
                    <a:lumMod val="75000"/>
                    <a:shade val="67500"/>
                    <a:satMod val="115000"/>
                  </a:schemeClr>
                </a:gs>
                <a:gs pos="100000">
                  <a:schemeClr val="accent3">
                    <a:lumMod val="75000"/>
                    <a:shade val="100000"/>
                    <a:satMod val="115000"/>
                  </a:schemeClr>
                </a:gs>
              </a:gsLst>
              <a:lin ang="2700000" scaled="1"/>
              <a:tileRec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700"/>
                <a:t>Cache</a:t>
              </a:r>
            </a:p>
          </p:txBody>
        </p:sp>
        <p:sp>
          <p:nvSpPr>
            <p:cNvPr id="54" name="Rectangle 53">
              <a:extLst>
                <a:ext uri="{FF2B5EF4-FFF2-40B4-BE49-F238E27FC236}">
                  <a16:creationId xmlns:a16="http://schemas.microsoft.com/office/drawing/2014/main" id="{B6D2194C-2A72-49B3-A18C-AB25DA5CEC07}"/>
                </a:ext>
              </a:extLst>
            </p:cNvPr>
            <p:cNvSpPr/>
            <p:nvPr/>
          </p:nvSpPr>
          <p:spPr>
            <a:xfrm>
              <a:off x="4631781" y="3469043"/>
              <a:ext cx="565564"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a:solidFill>
                    <a:schemeClr val="tx1"/>
                  </a:solidFill>
                  <a:latin typeface="Times New Roman" panose="02020603050405020304" pitchFamily="18" charset="0"/>
                  <a:cs typeface="Times New Roman" panose="02020603050405020304" pitchFamily="18" charset="0"/>
                </a:rPr>
                <a:t>5</a:t>
              </a:r>
              <a:endParaRPr lang="en-US" sz="2400" baseline="-25000">
                <a:solidFill>
                  <a:schemeClr val="tx1"/>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72390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A5F0C-A021-BB50-046A-20E1E4C82C4B}"/>
              </a:ext>
            </a:extLst>
          </p:cNvPr>
          <p:cNvSpPr>
            <a:spLocks noGrp="1"/>
          </p:cNvSpPr>
          <p:nvPr>
            <p:ph type="ctrTitle"/>
          </p:nvPr>
        </p:nvSpPr>
        <p:spPr/>
        <p:txBody>
          <a:bodyPr/>
          <a:lstStyle/>
          <a:p>
            <a:r>
              <a:rPr lang="en-US"/>
              <a:t>Containerization Impact</a:t>
            </a:r>
          </a:p>
        </p:txBody>
      </p:sp>
      <p:sp>
        <p:nvSpPr>
          <p:cNvPr id="4" name="Content Placeholder 3">
            <a:extLst>
              <a:ext uri="{FF2B5EF4-FFF2-40B4-BE49-F238E27FC236}">
                <a16:creationId xmlns:a16="http://schemas.microsoft.com/office/drawing/2014/main" id="{92EC4034-CDBE-D404-6D8E-6C866D7513F3}"/>
              </a:ext>
            </a:extLst>
          </p:cNvPr>
          <p:cNvSpPr>
            <a:spLocks noGrp="1"/>
          </p:cNvSpPr>
          <p:nvPr>
            <p:ph idx="1"/>
          </p:nvPr>
        </p:nvSpPr>
        <p:spPr>
          <a:xfrm>
            <a:off x="518825" y="1458134"/>
            <a:ext cx="3846237" cy="2981903"/>
          </a:xfrm>
        </p:spPr>
        <p:txBody>
          <a:bodyPr vert="horz" lIns="68580" tIns="34290" rIns="68580" bIns="34290" rtlCol="0" anchor="t">
            <a:normAutofit/>
          </a:bodyPr>
          <a:lstStyle/>
          <a:p>
            <a:pPr marL="342424" indent="-342424"/>
            <a:r>
              <a:rPr lang="en-US" i="1" err="1"/>
              <a:t>Ilúvatar</a:t>
            </a:r>
            <a:r>
              <a:rPr lang="en-US"/>
              <a:t> here uses </a:t>
            </a:r>
            <a:r>
              <a:rPr lang="en-US" err="1"/>
              <a:t>Containerd</a:t>
            </a:r>
            <a:r>
              <a:rPr lang="en-US"/>
              <a:t> and network namespace cache</a:t>
            </a:r>
          </a:p>
          <a:p>
            <a:pPr marL="342424" indent="-342424"/>
            <a:r>
              <a:rPr lang="en-US"/>
              <a:t>Lower-level </a:t>
            </a:r>
            <a:r>
              <a:rPr lang="en-US" err="1"/>
              <a:t>Containerd</a:t>
            </a:r>
            <a:r>
              <a:rPr lang="en-US"/>
              <a:t> is faster than Docker</a:t>
            </a:r>
          </a:p>
          <a:p>
            <a:pPr marL="342424" indent="-342424"/>
            <a:r>
              <a:rPr lang="en-US"/>
              <a:t>Simplified implementation and comparison</a:t>
            </a:r>
          </a:p>
        </p:txBody>
      </p:sp>
      <p:sp>
        <p:nvSpPr>
          <p:cNvPr id="5" name="Slide Number Placeholder 4">
            <a:extLst>
              <a:ext uri="{FF2B5EF4-FFF2-40B4-BE49-F238E27FC236}">
                <a16:creationId xmlns:a16="http://schemas.microsoft.com/office/drawing/2014/main" id="{C830CC9F-D519-CE34-57CF-51CD1600FC6F}"/>
              </a:ext>
            </a:extLst>
          </p:cNvPr>
          <p:cNvSpPr>
            <a:spLocks noGrp="1"/>
          </p:cNvSpPr>
          <p:nvPr>
            <p:ph type="sldNum" sz="quarter" idx="4"/>
          </p:nvPr>
        </p:nvSpPr>
        <p:spPr/>
        <p:txBody>
          <a:bodyPr/>
          <a:lstStyle/>
          <a:p>
            <a:fld id="{330EA680-D336-4FF7-8B7A-9848BB0A1C32}" type="slidenum">
              <a:rPr lang="en-US" smtClean="0"/>
              <a:t>58</a:t>
            </a:fld>
            <a:endParaRPr lang="en-US"/>
          </a:p>
        </p:txBody>
      </p:sp>
      <p:pic>
        <p:nvPicPr>
          <p:cNvPr id="7" name="Picture 6">
            <a:extLst>
              <a:ext uri="{FF2B5EF4-FFF2-40B4-BE49-F238E27FC236}">
                <a16:creationId xmlns:a16="http://schemas.microsoft.com/office/drawing/2014/main" id="{A6D4A637-CC1D-E857-6D53-9B04BD867046}"/>
              </a:ext>
            </a:extLst>
          </p:cNvPr>
          <p:cNvPicPr>
            <a:picLocks noChangeAspect="1"/>
          </p:cNvPicPr>
          <p:nvPr/>
        </p:nvPicPr>
        <p:blipFill>
          <a:blip r:embed="rId2"/>
          <a:stretch>
            <a:fillRect/>
          </a:stretch>
        </p:blipFill>
        <p:spPr>
          <a:xfrm>
            <a:off x="4521019" y="1370294"/>
            <a:ext cx="4421975" cy="2740553"/>
          </a:xfrm>
          <a:prstGeom prst="rect">
            <a:avLst/>
          </a:prstGeom>
        </p:spPr>
      </p:pic>
      <p:sp>
        <p:nvSpPr>
          <p:cNvPr id="9" name="Text Placeholder 8">
            <a:extLst>
              <a:ext uri="{FF2B5EF4-FFF2-40B4-BE49-F238E27FC236}">
                <a16:creationId xmlns:a16="http://schemas.microsoft.com/office/drawing/2014/main" id="{CEC5B13C-689D-17C2-2F39-F93D8A9F5107}"/>
              </a:ext>
            </a:extLst>
          </p:cNvPr>
          <p:cNvSpPr>
            <a:spLocks noGrp="1"/>
          </p:cNvSpPr>
          <p:nvPr>
            <p:ph type="body" sz="quarter" idx="10"/>
          </p:nvPr>
        </p:nvSpPr>
        <p:spPr/>
        <p:txBody>
          <a:bodyPr/>
          <a:lstStyle/>
          <a:p>
            <a:r>
              <a:rPr lang="en-US" sz="1200" i="0" err="1">
                <a:effectLst/>
                <a:latin typeface="+mj-lt"/>
              </a:rPr>
              <a:t>Ilúvatar</a:t>
            </a:r>
            <a:endParaRPr lang="en-US" sz="1200"/>
          </a:p>
        </p:txBody>
      </p:sp>
    </p:spTree>
    <p:extLst>
      <p:ext uri="{BB962C8B-B14F-4D97-AF65-F5344CB8AC3E}">
        <p14:creationId xmlns:p14="http://schemas.microsoft.com/office/powerpoint/2010/main" val="142555386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C0DFC-8937-F754-6C31-4110588CB8E9}"/>
              </a:ext>
            </a:extLst>
          </p:cNvPr>
          <p:cNvSpPr>
            <a:spLocks noGrp="1"/>
          </p:cNvSpPr>
          <p:nvPr>
            <p:ph type="ctrTitle"/>
          </p:nvPr>
        </p:nvSpPr>
        <p:spPr/>
        <p:txBody>
          <a:bodyPr/>
          <a:lstStyle/>
          <a:p>
            <a:r>
              <a:rPr lang="en-US"/>
              <a:t>Queueing is important</a:t>
            </a:r>
          </a:p>
        </p:txBody>
      </p:sp>
      <p:sp>
        <p:nvSpPr>
          <p:cNvPr id="3" name="Text Placeholder 2">
            <a:extLst>
              <a:ext uri="{FF2B5EF4-FFF2-40B4-BE49-F238E27FC236}">
                <a16:creationId xmlns:a16="http://schemas.microsoft.com/office/drawing/2014/main" id="{70353E8B-9AAC-8A6F-E16F-388D5A98F8E8}"/>
              </a:ext>
            </a:extLst>
          </p:cNvPr>
          <p:cNvSpPr>
            <a:spLocks noGrp="1"/>
          </p:cNvSpPr>
          <p:nvPr>
            <p:ph type="body" sz="quarter" idx="10"/>
          </p:nvPr>
        </p:nvSpPr>
        <p:spPr/>
        <p:txBody>
          <a:bodyPr/>
          <a:lstStyle/>
          <a:p>
            <a:r>
              <a:rPr lang="en-US" sz="1200" i="0" err="1">
                <a:effectLst/>
                <a:latin typeface="+mj-lt"/>
              </a:rPr>
              <a:t>Ilúvatar</a:t>
            </a:r>
            <a:endParaRPr lang="en-US"/>
          </a:p>
        </p:txBody>
      </p:sp>
      <p:sp>
        <p:nvSpPr>
          <p:cNvPr id="4" name="Content Placeholder 3">
            <a:extLst>
              <a:ext uri="{FF2B5EF4-FFF2-40B4-BE49-F238E27FC236}">
                <a16:creationId xmlns:a16="http://schemas.microsoft.com/office/drawing/2014/main" id="{5DF7FA28-C087-64E3-4EFF-455DFE9AE724}"/>
              </a:ext>
            </a:extLst>
          </p:cNvPr>
          <p:cNvSpPr>
            <a:spLocks noGrp="1"/>
          </p:cNvSpPr>
          <p:nvPr>
            <p:ph idx="1"/>
          </p:nvPr>
        </p:nvSpPr>
        <p:spPr>
          <a:xfrm>
            <a:off x="518824" y="1458134"/>
            <a:ext cx="4383804" cy="2981903"/>
          </a:xfrm>
        </p:spPr>
        <p:txBody>
          <a:bodyPr vert="horz" lIns="68580" tIns="34290" rIns="68580" bIns="34290" rtlCol="0" anchor="t">
            <a:normAutofit/>
          </a:bodyPr>
          <a:lstStyle/>
          <a:p>
            <a:pPr marL="0" indent="0">
              <a:buNone/>
            </a:pPr>
            <a:r>
              <a:rPr lang="en-US"/>
              <a:t>Long jobs can penalize short functions</a:t>
            </a:r>
          </a:p>
          <a:p>
            <a:pPr marL="0" indent="0">
              <a:buClr>
                <a:srgbClr val="808080"/>
              </a:buClr>
              <a:buNone/>
            </a:pPr>
            <a:endParaRPr lang="en-US"/>
          </a:p>
        </p:txBody>
      </p:sp>
      <p:sp>
        <p:nvSpPr>
          <p:cNvPr id="5" name="Slide Number Placeholder 4">
            <a:extLst>
              <a:ext uri="{FF2B5EF4-FFF2-40B4-BE49-F238E27FC236}">
                <a16:creationId xmlns:a16="http://schemas.microsoft.com/office/drawing/2014/main" id="{4D91EF9E-2C2E-A79B-C18F-B8DA9839EEED}"/>
              </a:ext>
            </a:extLst>
          </p:cNvPr>
          <p:cNvSpPr>
            <a:spLocks noGrp="1"/>
          </p:cNvSpPr>
          <p:nvPr>
            <p:ph type="sldNum" sz="quarter" idx="4"/>
          </p:nvPr>
        </p:nvSpPr>
        <p:spPr/>
        <p:txBody>
          <a:bodyPr/>
          <a:lstStyle/>
          <a:p>
            <a:fld id="{330EA680-D336-4FF7-8B7A-9848BB0A1C32}" type="slidenum">
              <a:rPr lang="en-US" smtClean="0"/>
              <a:t>59</a:t>
            </a:fld>
            <a:endParaRPr lang="en-US"/>
          </a:p>
        </p:txBody>
      </p:sp>
      <p:pic>
        <p:nvPicPr>
          <p:cNvPr id="7" name="Picture 6">
            <a:extLst>
              <a:ext uri="{FF2B5EF4-FFF2-40B4-BE49-F238E27FC236}">
                <a16:creationId xmlns:a16="http://schemas.microsoft.com/office/drawing/2014/main" id="{D960D354-9E8A-5458-0552-8C4863073E2B}"/>
              </a:ext>
            </a:extLst>
          </p:cNvPr>
          <p:cNvPicPr>
            <a:picLocks noChangeAspect="1"/>
          </p:cNvPicPr>
          <p:nvPr/>
        </p:nvPicPr>
        <p:blipFill>
          <a:blip r:embed="rId2"/>
          <a:stretch>
            <a:fillRect/>
          </a:stretch>
        </p:blipFill>
        <p:spPr>
          <a:xfrm>
            <a:off x="690183" y="1960448"/>
            <a:ext cx="3793861" cy="1914792"/>
          </a:xfrm>
          <a:prstGeom prst="rect">
            <a:avLst/>
          </a:prstGeom>
        </p:spPr>
      </p:pic>
      <p:pic>
        <p:nvPicPr>
          <p:cNvPr id="9" name="Picture 8">
            <a:extLst>
              <a:ext uri="{FF2B5EF4-FFF2-40B4-BE49-F238E27FC236}">
                <a16:creationId xmlns:a16="http://schemas.microsoft.com/office/drawing/2014/main" id="{FF1A99B0-FA0C-C983-7281-F4D8F8FD63AC}"/>
              </a:ext>
            </a:extLst>
          </p:cNvPr>
          <p:cNvPicPr>
            <a:picLocks noChangeAspect="1"/>
          </p:cNvPicPr>
          <p:nvPr/>
        </p:nvPicPr>
        <p:blipFill>
          <a:blip r:embed="rId3"/>
          <a:stretch>
            <a:fillRect/>
          </a:stretch>
        </p:blipFill>
        <p:spPr>
          <a:xfrm>
            <a:off x="5010050" y="1885428"/>
            <a:ext cx="3443768" cy="2064832"/>
          </a:xfrm>
          <a:prstGeom prst="rect">
            <a:avLst/>
          </a:prstGeom>
        </p:spPr>
      </p:pic>
      <p:sp>
        <p:nvSpPr>
          <p:cNvPr id="8" name="Content Placeholder 3">
            <a:extLst>
              <a:ext uri="{FF2B5EF4-FFF2-40B4-BE49-F238E27FC236}">
                <a16:creationId xmlns:a16="http://schemas.microsoft.com/office/drawing/2014/main" id="{14646E7E-4737-BE3A-01A6-4A67D6406554}"/>
              </a:ext>
            </a:extLst>
          </p:cNvPr>
          <p:cNvSpPr txBox="1">
            <a:spLocks/>
          </p:cNvSpPr>
          <p:nvPr/>
        </p:nvSpPr>
        <p:spPr>
          <a:xfrm>
            <a:off x="4655402" y="1458134"/>
            <a:ext cx="4383804" cy="2984017"/>
          </a:xfrm>
          <a:prstGeom prst="rect">
            <a:avLst/>
          </a:prstGeom>
        </p:spPr>
        <p:txBody>
          <a:bodyPr vert="horz" lIns="68580" tIns="34290" rIns="68580" bIns="34290" rtlCol="0" anchor="t">
            <a:normAutofit/>
          </a:bodyPr>
          <a:lstStyle>
            <a:lvl1pPr marL="457189" marR="0" indent="-457189" algn="l" defTabSz="609585" rtl="0" eaLnBrk="1" fontAlgn="auto" latinLnBrk="0" hangingPunct="1">
              <a:lnSpc>
                <a:spcPct val="100000"/>
              </a:lnSpc>
              <a:spcBef>
                <a:spcPts val="0"/>
              </a:spcBef>
              <a:spcAft>
                <a:spcPts val="2400"/>
              </a:spcAft>
              <a:buClr>
                <a:schemeClr val="tx1">
                  <a:lumMod val="50000"/>
                  <a:lumOff val="50000"/>
                </a:schemeClr>
              </a:buClr>
              <a:buSzPct val="100000"/>
              <a:buFont typeface="+mj-lt"/>
              <a:buAutoNum type="arabicPeriod"/>
              <a:tabLst/>
              <a:defRPr sz="2400" kern="1200">
                <a:solidFill>
                  <a:srgbClr val="404041"/>
                </a:solidFill>
                <a:latin typeface="Arial"/>
                <a:ea typeface="+mn-ea"/>
                <a:cs typeface="Arial"/>
              </a:defRPr>
            </a:lvl1pPr>
            <a:lvl2pPr marL="990575" indent="-380990"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2pPr>
            <a:lvl3pPr marL="1523962"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3pPr>
            <a:lvl4pPr marL="2133547"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4pPr>
            <a:lvl5pPr marL="2743131" indent="-304792" algn="l" defTabSz="609585" rtl="0" eaLnBrk="1" latinLnBrk="0" hangingPunct="1">
              <a:lnSpc>
                <a:spcPct val="100000"/>
              </a:lnSpc>
              <a:spcBef>
                <a:spcPts val="0"/>
              </a:spcBef>
              <a:spcAft>
                <a:spcPts val="2400"/>
              </a:spcAft>
              <a:buFont typeface="Arial"/>
              <a:buChar char="»"/>
              <a:defRPr sz="2133" kern="1200">
                <a:solidFill>
                  <a:srgbClr val="404041"/>
                </a:solidFill>
                <a:latin typeface="Arial"/>
                <a:ea typeface="+mn-ea"/>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buNone/>
            </a:pPr>
            <a:r>
              <a:rPr lang="en-US" sz="1800"/>
              <a:t>Overcommitment can improve throughput</a:t>
            </a:r>
          </a:p>
        </p:txBody>
      </p:sp>
    </p:spTree>
    <p:extLst>
      <p:ext uri="{BB962C8B-B14F-4D97-AF65-F5344CB8AC3E}">
        <p14:creationId xmlns:p14="http://schemas.microsoft.com/office/powerpoint/2010/main" val="534944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Advantages</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Serverless</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a:xfrm>
            <a:off x="356926" y="1221709"/>
            <a:ext cx="4053176" cy="3343699"/>
          </a:xfrm>
        </p:spPr>
        <p:txBody>
          <a:bodyPr>
            <a:normAutofit lnSpcReduction="10000"/>
          </a:bodyPr>
          <a:lstStyle/>
          <a:p>
            <a:pPr>
              <a:spcAft>
                <a:spcPts val="600"/>
              </a:spcAft>
            </a:pPr>
            <a:r>
              <a:rPr lang="en-US" dirty="0"/>
              <a:t>Users assume </a:t>
            </a:r>
          </a:p>
          <a:p>
            <a:pPr lvl="1">
              <a:spcAft>
                <a:spcPts val="600"/>
              </a:spcAft>
            </a:pPr>
            <a:r>
              <a:rPr lang="en-US" dirty="0"/>
              <a:t>Stateless design</a:t>
            </a:r>
          </a:p>
          <a:p>
            <a:pPr lvl="1">
              <a:spcAft>
                <a:spcPts val="600"/>
              </a:spcAft>
            </a:pPr>
            <a:r>
              <a:rPr lang="en-US" dirty="0"/>
              <a:t>At-least-once execution </a:t>
            </a:r>
          </a:p>
          <a:p>
            <a:pPr lvl="1">
              <a:spcAft>
                <a:spcPts val="600"/>
              </a:spcAft>
            </a:pPr>
            <a:r>
              <a:rPr lang="en-US" dirty="0"/>
              <a:t>Pay-per-execution</a:t>
            </a:r>
          </a:p>
          <a:p>
            <a:pPr lvl="1">
              <a:spcAft>
                <a:spcPts val="600"/>
              </a:spcAft>
            </a:pPr>
            <a:r>
              <a:rPr lang="en-US" dirty="0"/>
              <a:t>Chainable into larger </a:t>
            </a:r>
            <a:r>
              <a:rPr lang="en-US" i="1" dirty="0"/>
              <a:t>applications</a:t>
            </a:r>
          </a:p>
          <a:p>
            <a:pPr>
              <a:spcAft>
                <a:spcPts val="600"/>
              </a:spcAft>
            </a:pPr>
            <a:r>
              <a:rPr lang="en-US" dirty="0"/>
              <a:t>No need to manage</a:t>
            </a:r>
          </a:p>
          <a:p>
            <a:pPr lvl="1">
              <a:spcAft>
                <a:spcPts val="600"/>
              </a:spcAft>
            </a:pPr>
            <a:r>
              <a:rPr lang="en-US" dirty="0"/>
              <a:t>VMs</a:t>
            </a:r>
          </a:p>
          <a:p>
            <a:pPr lvl="1">
              <a:spcAft>
                <a:spcPts val="600"/>
              </a:spcAft>
            </a:pPr>
            <a:r>
              <a:rPr lang="en-US" dirty="0"/>
              <a:t>OS Updates</a:t>
            </a:r>
          </a:p>
          <a:p>
            <a:pPr lvl="1">
              <a:spcAft>
                <a:spcPts val="600"/>
              </a:spcAft>
            </a:pPr>
            <a:r>
              <a:rPr lang="en-US" dirty="0"/>
              <a:t>Complex applications</a:t>
            </a:r>
          </a:p>
          <a:p>
            <a:pPr lvl="1">
              <a:spcAft>
                <a:spcPts val="600"/>
              </a:spcAft>
            </a:pPr>
            <a:r>
              <a:rPr lang="en-US" dirty="0"/>
              <a:t>Scaling</a:t>
            </a:r>
          </a:p>
          <a:p>
            <a:pPr lvl="1">
              <a:spcAft>
                <a:spcPts val="600"/>
              </a:spcAft>
            </a:pPr>
            <a:r>
              <a:rPr lang="en-US" dirty="0"/>
              <a:t>Idle time periods</a:t>
            </a:r>
          </a:p>
        </p:txBody>
      </p:sp>
      <p:sp>
        <p:nvSpPr>
          <p:cNvPr id="5" name="Slide Number Placeholder 4">
            <a:extLst>
              <a:ext uri="{FF2B5EF4-FFF2-40B4-BE49-F238E27FC236}">
                <a16:creationId xmlns:a16="http://schemas.microsoft.com/office/drawing/2014/main" id="{C429E921-A47E-40D3-80C2-4F98FF52BA25}"/>
              </a:ext>
            </a:extLst>
          </p:cNvPr>
          <p:cNvSpPr>
            <a:spLocks noGrp="1"/>
          </p:cNvSpPr>
          <p:nvPr>
            <p:ph type="sldNum" sz="quarter" idx="4"/>
          </p:nvPr>
        </p:nvSpPr>
        <p:spPr/>
        <p:txBody>
          <a:bodyPr/>
          <a:lstStyle/>
          <a:p>
            <a:pPr algn="l"/>
            <a:fld id="{DFAB4A35-254A-4129-B508-C0D4E219414D}" type="slidenum">
              <a:rPr lang="en-US" smtClean="0"/>
              <a:pPr algn="l"/>
              <a:t>6</a:t>
            </a:fld>
            <a:endParaRPr lang="en-US"/>
          </a:p>
        </p:txBody>
      </p:sp>
      <p:sp>
        <p:nvSpPr>
          <p:cNvPr id="6" name="Content Placeholder 3">
            <a:extLst>
              <a:ext uri="{FF2B5EF4-FFF2-40B4-BE49-F238E27FC236}">
                <a16:creationId xmlns:a16="http://schemas.microsoft.com/office/drawing/2014/main" id="{FB09413D-4A34-94D0-E1FC-CD098C92A0C1}"/>
              </a:ext>
            </a:extLst>
          </p:cNvPr>
          <p:cNvSpPr txBox="1">
            <a:spLocks/>
          </p:cNvSpPr>
          <p:nvPr/>
        </p:nvSpPr>
        <p:spPr>
          <a:xfrm>
            <a:off x="4543253" y="1221708"/>
            <a:ext cx="4281867" cy="3343699"/>
          </a:xfrm>
          <a:prstGeom prst="rect">
            <a:avLst/>
          </a:prstGeom>
        </p:spPr>
        <p:txBody>
          <a:bodyPr vert="horz" lIns="91440" tIns="45720" rIns="91440" bIns="45720" rtlCol="0" anchor="t">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pPr>
            <a:r>
              <a:rPr lang="en-US" dirty="0"/>
              <a:t>Provider has high degree of control</a:t>
            </a:r>
          </a:p>
          <a:p>
            <a:pPr lvl="1">
              <a:spcAft>
                <a:spcPts val="600"/>
              </a:spcAft>
            </a:pPr>
            <a:r>
              <a:rPr lang="en-US" dirty="0"/>
              <a:t>Ephemeral resource allocations</a:t>
            </a:r>
          </a:p>
          <a:p>
            <a:pPr lvl="1">
              <a:spcAft>
                <a:spcPts val="600"/>
              </a:spcAft>
            </a:pPr>
            <a:r>
              <a:rPr lang="en-US" dirty="0"/>
              <a:t>Can be removed from memory</a:t>
            </a:r>
          </a:p>
          <a:p>
            <a:pPr lvl="1">
              <a:spcAft>
                <a:spcPts val="600"/>
              </a:spcAft>
            </a:pPr>
            <a:r>
              <a:rPr lang="en-US" dirty="0"/>
              <a:t>Many opportunities for optimization</a:t>
            </a:r>
          </a:p>
          <a:p>
            <a:pPr>
              <a:spcAft>
                <a:spcPts val="600"/>
              </a:spcAft>
            </a:pPr>
            <a:r>
              <a:rPr lang="en-US" dirty="0"/>
              <a:t>Provider Adoption</a:t>
            </a:r>
          </a:p>
          <a:p>
            <a:pPr lvl="1">
              <a:spcAft>
                <a:spcPts val="600"/>
              </a:spcAft>
            </a:pPr>
            <a:r>
              <a:rPr lang="en-US" dirty="0"/>
              <a:t>AWS Lambda</a:t>
            </a:r>
          </a:p>
          <a:p>
            <a:pPr lvl="1">
              <a:spcAft>
                <a:spcPts val="600"/>
              </a:spcAft>
            </a:pPr>
            <a:r>
              <a:rPr lang="en-US" dirty="0"/>
              <a:t>Azure Functions</a:t>
            </a:r>
          </a:p>
          <a:p>
            <a:pPr lvl="1">
              <a:spcAft>
                <a:spcPts val="600"/>
              </a:spcAft>
            </a:pPr>
            <a:r>
              <a:rPr lang="en-US" dirty="0"/>
              <a:t>Google Cloud Functions</a:t>
            </a:r>
          </a:p>
          <a:p>
            <a:pPr lvl="1">
              <a:spcAft>
                <a:spcPts val="600"/>
              </a:spcAft>
            </a:pPr>
            <a:r>
              <a:rPr lang="en-US" dirty="0"/>
              <a:t>IBM Cloud Functions (</a:t>
            </a:r>
            <a:r>
              <a:rPr lang="en-US" dirty="0" err="1"/>
              <a:t>OpenWhisk</a:t>
            </a:r>
            <a:r>
              <a:rPr lang="en-US" dirty="0"/>
              <a:t>)</a:t>
            </a:r>
          </a:p>
          <a:p>
            <a:pPr lvl="1">
              <a:spcAft>
                <a:spcPts val="600"/>
              </a:spcAft>
            </a:pPr>
            <a:r>
              <a:rPr lang="en-US" dirty="0"/>
              <a:t>Alibaba Function Compute</a:t>
            </a:r>
          </a:p>
        </p:txBody>
      </p:sp>
    </p:spTree>
    <p:extLst>
      <p:ext uri="{BB962C8B-B14F-4D97-AF65-F5344CB8AC3E}">
        <p14:creationId xmlns:p14="http://schemas.microsoft.com/office/powerpoint/2010/main" val="1339705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err="1"/>
              <a:t>Faa$T</a:t>
            </a:r>
            <a:r>
              <a:rPr lang="en-US"/>
              <a:t> Cache</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State of Research</a:t>
            </a:r>
          </a:p>
          <a:p>
            <a:endParaRPr lang="en-US"/>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a:xfrm>
            <a:off x="518624" y="1629404"/>
            <a:ext cx="8015594" cy="2810633"/>
          </a:xfrm>
        </p:spPr>
        <p:txBody>
          <a:bodyPr>
            <a:normAutofit fontScale="92500" lnSpcReduction="20000"/>
          </a:bodyPr>
          <a:lstStyle/>
          <a:p>
            <a:pPr>
              <a:spcAft>
                <a:spcPts val="1200"/>
              </a:spcAft>
            </a:pPr>
            <a:r>
              <a:rPr lang="en-US" i="1">
                <a:solidFill>
                  <a:srgbClr val="FF0000"/>
                </a:solidFill>
              </a:rPr>
              <a:t>Serverless functions use data weird</a:t>
            </a:r>
          </a:p>
          <a:p>
            <a:pPr>
              <a:spcAft>
                <a:spcPts val="1200"/>
              </a:spcAft>
            </a:pPr>
            <a:r>
              <a:rPr lang="en-US"/>
              <a:t>Most access a single unique blob</a:t>
            </a:r>
          </a:p>
          <a:p>
            <a:pPr lvl="1">
              <a:spcAft>
                <a:spcPts val="1200"/>
              </a:spcAft>
            </a:pPr>
            <a:r>
              <a:rPr lang="en-US"/>
              <a:t>Zero affinity is dominant</a:t>
            </a:r>
          </a:p>
          <a:p>
            <a:pPr>
              <a:spcAft>
                <a:spcPts val="1200"/>
              </a:spcAft>
            </a:pPr>
            <a:r>
              <a:rPr lang="en-US"/>
              <a:t>Only 10% access multiple blobs</a:t>
            </a:r>
          </a:p>
          <a:p>
            <a:pPr>
              <a:spcAft>
                <a:spcPts val="1200"/>
              </a:spcAft>
            </a:pPr>
            <a:r>
              <a:rPr lang="en-US"/>
              <a:t>1/3 of applications access a shared blob</a:t>
            </a:r>
          </a:p>
          <a:p>
            <a:pPr>
              <a:spcAft>
                <a:spcPts val="1200"/>
              </a:spcAft>
            </a:pPr>
            <a:r>
              <a:rPr lang="en-US"/>
              <a:t>12% of invocations always access a blob repeatedly</a:t>
            </a:r>
          </a:p>
          <a:p>
            <a:pPr lvl="1">
              <a:spcAft>
                <a:spcPts val="1200"/>
              </a:spcAft>
            </a:pPr>
            <a:r>
              <a:rPr lang="en-US"/>
              <a:t>high affinity common</a:t>
            </a:r>
          </a:p>
          <a:p>
            <a:pPr>
              <a:spcAft>
                <a:spcPts val="1200"/>
              </a:spcAft>
            </a:pPr>
            <a:r>
              <a:rPr lang="en-US"/>
              <a:t>Read heavy – </a:t>
            </a:r>
            <a:r>
              <a:rPr lang="en-US" i="1"/>
              <a:t>77%</a:t>
            </a:r>
          </a:p>
        </p:txBody>
      </p:sp>
      <p:sp>
        <p:nvSpPr>
          <p:cNvPr id="5" name="Slide Number Placeholder 4">
            <a:extLst>
              <a:ext uri="{FF2B5EF4-FFF2-40B4-BE49-F238E27FC236}">
                <a16:creationId xmlns:a16="http://schemas.microsoft.com/office/drawing/2014/main" id="{61DC6198-3DE7-457E-AC7E-D4B45EA3731B}"/>
              </a:ext>
            </a:extLst>
          </p:cNvPr>
          <p:cNvSpPr>
            <a:spLocks noGrp="1"/>
          </p:cNvSpPr>
          <p:nvPr>
            <p:ph type="sldNum" sz="quarter" idx="4"/>
          </p:nvPr>
        </p:nvSpPr>
        <p:spPr/>
        <p:txBody>
          <a:bodyPr/>
          <a:lstStyle/>
          <a:p>
            <a:pPr algn="l"/>
            <a:fld id="{DFAB4A35-254A-4129-B508-C0D4E219414D}" type="slidenum">
              <a:rPr lang="en-US" smtClean="0"/>
              <a:pPr algn="l"/>
              <a:t>60</a:t>
            </a:fld>
            <a:endParaRPr lang="en-US"/>
          </a:p>
        </p:txBody>
      </p:sp>
      <p:pic>
        <p:nvPicPr>
          <p:cNvPr id="7" name="Picture 6">
            <a:extLst>
              <a:ext uri="{FF2B5EF4-FFF2-40B4-BE49-F238E27FC236}">
                <a16:creationId xmlns:a16="http://schemas.microsoft.com/office/drawing/2014/main" id="{CA7BEF1A-1ED7-4EC9-9DEF-0CCC255F76E7}"/>
              </a:ext>
            </a:extLst>
          </p:cNvPr>
          <p:cNvPicPr>
            <a:picLocks noChangeAspect="1"/>
          </p:cNvPicPr>
          <p:nvPr/>
        </p:nvPicPr>
        <p:blipFill>
          <a:blip r:embed="rId2"/>
          <a:stretch>
            <a:fillRect/>
          </a:stretch>
        </p:blipFill>
        <p:spPr>
          <a:xfrm>
            <a:off x="5169807" y="1267607"/>
            <a:ext cx="3524250" cy="2172656"/>
          </a:xfrm>
          <a:prstGeom prst="rect">
            <a:avLst/>
          </a:prstGeom>
        </p:spPr>
      </p:pic>
      <p:sp>
        <p:nvSpPr>
          <p:cNvPr id="8" name="TextBox 7">
            <a:extLst>
              <a:ext uri="{FF2B5EF4-FFF2-40B4-BE49-F238E27FC236}">
                <a16:creationId xmlns:a16="http://schemas.microsoft.com/office/drawing/2014/main" id="{6D6C5FC3-F0B7-4D7E-84FF-1308334B1DB4}"/>
              </a:ext>
            </a:extLst>
          </p:cNvPr>
          <p:cNvSpPr txBox="1"/>
          <p:nvPr/>
        </p:nvSpPr>
        <p:spPr>
          <a:xfrm>
            <a:off x="4660929" y="4769875"/>
            <a:ext cx="5686012" cy="338554"/>
          </a:xfrm>
          <a:prstGeom prst="rect">
            <a:avLst/>
          </a:prstGeom>
          <a:noFill/>
        </p:spPr>
        <p:txBody>
          <a:bodyPr wrap="square" rtlCol="0">
            <a:spAutoFit/>
          </a:bodyPr>
          <a:lstStyle/>
          <a:p>
            <a:r>
              <a:rPr lang="en-US" sz="800">
                <a:solidFill>
                  <a:schemeClr val="bg1"/>
                </a:solidFill>
              </a:rPr>
              <a:t>Romero, Francisco, et al. "</a:t>
            </a:r>
            <a:r>
              <a:rPr lang="en-US" sz="800" err="1">
                <a:solidFill>
                  <a:schemeClr val="bg1"/>
                </a:solidFill>
              </a:rPr>
              <a:t>Faa$T</a:t>
            </a:r>
            <a:r>
              <a:rPr lang="en-US" sz="800">
                <a:solidFill>
                  <a:schemeClr val="bg1"/>
                </a:solidFill>
              </a:rPr>
              <a:t>: A transparent auto-scaling cache for serverless applications." </a:t>
            </a:r>
          </a:p>
          <a:p>
            <a:r>
              <a:rPr lang="en-US" sz="800" i="1">
                <a:solidFill>
                  <a:schemeClr val="bg1"/>
                </a:solidFill>
              </a:rPr>
              <a:t>Proceedings of the ACM Symposium on Cloud Computing</a:t>
            </a:r>
            <a:r>
              <a:rPr lang="en-US" sz="800">
                <a:solidFill>
                  <a:schemeClr val="bg1"/>
                </a:solidFill>
              </a:rPr>
              <a:t>. 2021.</a:t>
            </a:r>
          </a:p>
        </p:txBody>
      </p:sp>
    </p:spTree>
    <p:extLst>
      <p:ext uri="{BB962C8B-B14F-4D97-AF65-F5344CB8AC3E}">
        <p14:creationId xmlns:p14="http://schemas.microsoft.com/office/powerpoint/2010/main" val="20566641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Applications: Laptop to Lambda</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Serverless</a:t>
            </a:r>
          </a:p>
          <a:p>
            <a:endParaRPr lang="en-US"/>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a:xfrm>
            <a:off x="518823" y="1629405"/>
            <a:ext cx="8190099" cy="2417156"/>
          </a:xfrm>
        </p:spPr>
        <p:txBody>
          <a:bodyPr>
            <a:normAutofit/>
          </a:bodyPr>
          <a:lstStyle/>
          <a:p>
            <a:pPr>
              <a:spcAft>
                <a:spcPts val="1200"/>
              </a:spcAft>
            </a:pPr>
            <a:r>
              <a:rPr lang="en-US"/>
              <a:t>Can get surprising performance</a:t>
            </a:r>
          </a:p>
          <a:p>
            <a:pPr>
              <a:spcAft>
                <a:spcPts val="1200"/>
              </a:spcAft>
            </a:pPr>
            <a:r>
              <a:rPr lang="en-US"/>
              <a:t>Competitive with existing comparable tools</a:t>
            </a:r>
          </a:p>
        </p:txBody>
      </p:sp>
      <p:sp>
        <p:nvSpPr>
          <p:cNvPr id="5" name="Slide Number Placeholder 4">
            <a:extLst>
              <a:ext uri="{FF2B5EF4-FFF2-40B4-BE49-F238E27FC236}">
                <a16:creationId xmlns:a16="http://schemas.microsoft.com/office/drawing/2014/main" id="{C2C48B15-8ECE-4D65-860B-0DCF8F142D1F}"/>
              </a:ext>
            </a:extLst>
          </p:cNvPr>
          <p:cNvSpPr>
            <a:spLocks noGrp="1"/>
          </p:cNvSpPr>
          <p:nvPr>
            <p:ph type="sldNum" sz="quarter" idx="4"/>
          </p:nvPr>
        </p:nvSpPr>
        <p:spPr/>
        <p:txBody>
          <a:bodyPr/>
          <a:lstStyle/>
          <a:p>
            <a:pPr algn="l"/>
            <a:fld id="{DFAB4A35-254A-4129-B508-C0D4E219414D}" type="slidenum">
              <a:rPr lang="en-US" smtClean="0"/>
              <a:pPr algn="l"/>
              <a:t>61</a:t>
            </a:fld>
            <a:endParaRPr lang="en-US"/>
          </a:p>
        </p:txBody>
      </p:sp>
      <p:pic>
        <p:nvPicPr>
          <p:cNvPr id="10" name="Picture 9">
            <a:extLst>
              <a:ext uri="{FF2B5EF4-FFF2-40B4-BE49-F238E27FC236}">
                <a16:creationId xmlns:a16="http://schemas.microsoft.com/office/drawing/2014/main" id="{9EEDD5AC-57DE-4A34-BAA1-A95E8674CE30}"/>
              </a:ext>
            </a:extLst>
          </p:cNvPr>
          <p:cNvPicPr>
            <a:picLocks noChangeAspect="1"/>
          </p:cNvPicPr>
          <p:nvPr/>
        </p:nvPicPr>
        <p:blipFill>
          <a:blip r:embed="rId2"/>
          <a:stretch>
            <a:fillRect/>
          </a:stretch>
        </p:blipFill>
        <p:spPr>
          <a:xfrm>
            <a:off x="331857" y="2544394"/>
            <a:ext cx="8534400" cy="1562100"/>
          </a:xfrm>
          <a:prstGeom prst="rect">
            <a:avLst/>
          </a:prstGeom>
        </p:spPr>
      </p:pic>
      <p:sp>
        <p:nvSpPr>
          <p:cNvPr id="25" name="Arrow: Down 24">
            <a:extLst>
              <a:ext uri="{FF2B5EF4-FFF2-40B4-BE49-F238E27FC236}">
                <a16:creationId xmlns:a16="http://schemas.microsoft.com/office/drawing/2014/main" id="{7EF70DA3-E88E-4BC7-B687-7ACBAE74994E}"/>
              </a:ext>
            </a:extLst>
          </p:cNvPr>
          <p:cNvSpPr/>
          <p:nvPr/>
        </p:nvSpPr>
        <p:spPr>
          <a:xfrm rot="10800000">
            <a:off x="4210750" y="3984828"/>
            <a:ext cx="317090" cy="638544"/>
          </a:xfrm>
          <a:prstGeom prst="down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26" name="Arrow: Down 25">
            <a:extLst>
              <a:ext uri="{FF2B5EF4-FFF2-40B4-BE49-F238E27FC236}">
                <a16:creationId xmlns:a16="http://schemas.microsoft.com/office/drawing/2014/main" id="{F193882E-0EFC-4A77-89A3-9F11DF8BC221}"/>
              </a:ext>
            </a:extLst>
          </p:cNvPr>
          <p:cNvSpPr/>
          <p:nvPr/>
        </p:nvSpPr>
        <p:spPr>
          <a:xfrm rot="10800000">
            <a:off x="7887929" y="3989555"/>
            <a:ext cx="317090" cy="638544"/>
          </a:xfrm>
          <a:prstGeom prst="down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691EE60-70F0-4CA6-B9B8-3E2681144ED6}"/>
              </a:ext>
            </a:extLst>
          </p:cNvPr>
          <p:cNvSpPr txBox="1"/>
          <p:nvPr/>
        </p:nvSpPr>
        <p:spPr>
          <a:xfrm>
            <a:off x="5250521" y="4685236"/>
            <a:ext cx="4041491" cy="507831"/>
          </a:xfrm>
          <a:prstGeom prst="rect">
            <a:avLst/>
          </a:prstGeom>
          <a:noFill/>
        </p:spPr>
        <p:txBody>
          <a:bodyPr wrap="none" rtlCol="0">
            <a:spAutoFit/>
          </a:bodyPr>
          <a:lstStyle/>
          <a:p>
            <a:r>
              <a:rPr lang="en-US" sz="900" err="1">
                <a:solidFill>
                  <a:schemeClr val="bg1"/>
                </a:solidFill>
              </a:rPr>
              <a:t>Fouladi</a:t>
            </a:r>
            <a:r>
              <a:rPr lang="en-US" sz="900">
                <a:solidFill>
                  <a:schemeClr val="bg1"/>
                </a:solidFill>
              </a:rPr>
              <a:t>, </a:t>
            </a:r>
            <a:r>
              <a:rPr lang="en-US" sz="900" err="1">
                <a:solidFill>
                  <a:schemeClr val="bg1"/>
                </a:solidFill>
              </a:rPr>
              <a:t>Sadjad</a:t>
            </a:r>
            <a:r>
              <a:rPr lang="en-US" sz="900">
                <a:solidFill>
                  <a:schemeClr val="bg1"/>
                </a:solidFill>
              </a:rPr>
              <a:t>, et al. "From laptop to lambda: </a:t>
            </a:r>
          </a:p>
          <a:p>
            <a:r>
              <a:rPr lang="en-US" sz="900">
                <a:solidFill>
                  <a:schemeClr val="bg1"/>
                </a:solidFill>
              </a:rPr>
              <a:t>Outsourcing everyday jobs to thousands of transient functional containers." </a:t>
            </a:r>
          </a:p>
          <a:p>
            <a:r>
              <a:rPr lang="en-US" sz="900" i="1">
                <a:solidFill>
                  <a:schemeClr val="bg1"/>
                </a:solidFill>
              </a:rPr>
              <a:t>2019 USENIX Annual Technical Conference (USENIX ATC 19)</a:t>
            </a:r>
            <a:r>
              <a:rPr lang="en-US" sz="900">
                <a:solidFill>
                  <a:schemeClr val="bg1"/>
                </a:solidFill>
              </a:rPr>
              <a:t>. 2019.</a:t>
            </a:r>
          </a:p>
        </p:txBody>
      </p:sp>
    </p:spTree>
    <p:extLst>
      <p:ext uri="{BB962C8B-B14F-4D97-AF65-F5344CB8AC3E}">
        <p14:creationId xmlns:p14="http://schemas.microsoft.com/office/powerpoint/2010/main" val="304005038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4A21F-F58D-4E40-892F-01AFC35D513F}"/>
              </a:ext>
            </a:extLst>
          </p:cNvPr>
          <p:cNvSpPr>
            <a:spLocks noGrp="1"/>
          </p:cNvSpPr>
          <p:nvPr>
            <p:ph type="ctrTitle"/>
          </p:nvPr>
        </p:nvSpPr>
        <p:spPr/>
        <p:txBody>
          <a:bodyPr/>
          <a:lstStyle/>
          <a:p>
            <a:r>
              <a:rPr lang="en-US"/>
              <a:t>Baby Steps to the Cloud</a:t>
            </a:r>
          </a:p>
        </p:txBody>
      </p:sp>
      <p:sp>
        <p:nvSpPr>
          <p:cNvPr id="3" name="Text Placeholder 2">
            <a:extLst>
              <a:ext uri="{FF2B5EF4-FFF2-40B4-BE49-F238E27FC236}">
                <a16:creationId xmlns:a16="http://schemas.microsoft.com/office/drawing/2014/main" id="{E343C127-2A07-4B5F-96E7-7C9F86E1FE91}"/>
              </a:ext>
            </a:extLst>
          </p:cNvPr>
          <p:cNvSpPr>
            <a:spLocks noGrp="1"/>
          </p:cNvSpPr>
          <p:nvPr>
            <p:ph type="body" sz="quarter" idx="10"/>
          </p:nvPr>
        </p:nvSpPr>
        <p:spPr/>
        <p:txBody>
          <a:bodyPr/>
          <a:lstStyle/>
          <a:p>
            <a:r>
              <a:rPr lang="en-US"/>
              <a:t>Cloud</a:t>
            </a:r>
          </a:p>
        </p:txBody>
      </p:sp>
      <p:sp>
        <p:nvSpPr>
          <p:cNvPr id="4" name="Content Placeholder 3">
            <a:extLst>
              <a:ext uri="{FF2B5EF4-FFF2-40B4-BE49-F238E27FC236}">
                <a16:creationId xmlns:a16="http://schemas.microsoft.com/office/drawing/2014/main" id="{597F92A3-BA62-473A-9F4F-892A32A66BF3}"/>
              </a:ext>
            </a:extLst>
          </p:cNvPr>
          <p:cNvSpPr>
            <a:spLocks noGrp="1"/>
          </p:cNvSpPr>
          <p:nvPr>
            <p:ph idx="1"/>
          </p:nvPr>
        </p:nvSpPr>
        <p:spPr>
          <a:xfrm>
            <a:off x="529827" y="2106976"/>
            <a:ext cx="2950708" cy="2456213"/>
          </a:xfrm>
        </p:spPr>
        <p:txBody>
          <a:bodyPr>
            <a:normAutofit/>
          </a:bodyPr>
          <a:lstStyle/>
          <a:p>
            <a:pPr marL="0" marR="0" indent="0" algn="l" rtl="0">
              <a:spcAft>
                <a:spcPts val="0"/>
              </a:spcAft>
              <a:buNone/>
            </a:pPr>
            <a:r>
              <a:rPr lang="en-US" sz="700" b="0" i="1" u="none" strike="noStrike" dirty="0">
                <a:solidFill>
                  <a:srgbClr val="000000"/>
                </a:solidFill>
                <a:latin typeface="CMSS8"/>
              </a:rPr>
              <a:t>#Initialization code</a:t>
            </a:r>
          </a:p>
          <a:p>
            <a:pPr marL="0" marR="0" indent="0" algn="l" rtl="0">
              <a:spcAft>
                <a:spcPts val="0"/>
              </a:spcAft>
              <a:buNone/>
            </a:pPr>
            <a:r>
              <a:rPr lang="en-US" sz="700" b="1" i="0" u="none" strike="noStrike" dirty="0">
                <a:solidFill>
                  <a:srgbClr val="000000"/>
                </a:solidFill>
                <a:latin typeface="CMSS8"/>
              </a:rPr>
              <a:t>import </a:t>
            </a:r>
            <a:r>
              <a:rPr lang="en-US" sz="700" b="0" i="0" u="none" strike="noStrike" dirty="0" err="1">
                <a:solidFill>
                  <a:srgbClr val="000000"/>
                </a:solidFill>
                <a:latin typeface="CMSS8"/>
              </a:rPr>
              <a:t>numpy</a:t>
            </a:r>
            <a:r>
              <a:rPr lang="en-US" sz="700" b="0" i="0" u="none" strike="noStrike" dirty="0">
                <a:solidFill>
                  <a:srgbClr val="000000"/>
                </a:solidFill>
                <a:latin typeface="CMSS8"/>
              </a:rPr>
              <a:t> as np</a:t>
            </a:r>
          </a:p>
          <a:p>
            <a:pPr marL="0" marR="0" indent="0" algn="l" rtl="0">
              <a:spcAft>
                <a:spcPts val="0"/>
              </a:spcAft>
              <a:buNone/>
            </a:pPr>
            <a:r>
              <a:rPr lang="en-US" sz="700" b="1" i="0" u="none" strike="noStrike" dirty="0">
                <a:solidFill>
                  <a:srgbClr val="000000"/>
                </a:solidFill>
                <a:latin typeface="CMSS8"/>
              </a:rPr>
              <a:t>import </a:t>
            </a:r>
            <a:r>
              <a:rPr lang="en-US" sz="700" b="0" i="0" u="none" strike="noStrike" dirty="0" err="1">
                <a:solidFill>
                  <a:srgbClr val="000000"/>
                </a:solidFill>
                <a:latin typeface="CMSS8"/>
              </a:rPr>
              <a:t>tensorflow</a:t>
            </a:r>
            <a:r>
              <a:rPr lang="en-US" sz="700" b="0" i="0" u="none" strike="noStrike" dirty="0">
                <a:solidFill>
                  <a:srgbClr val="000000"/>
                </a:solidFill>
                <a:latin typeface="CMSS8"/>
              </a:rPr>
              <a:t> as </a:t>
            </a:r>
            <a:r>
              <a:rPr lang="en-US" sz="700" b="0" i="0" u="none" strike="noStrike" dirty="0" err="1">
                <a:solidFill>
                  <a:srgbClr val="000000"/>
                </a:solidFill>
                <a:latin typeface="CMSS8"/>
              </a:rPr>
              <a:t>tf</a:t>
            </a:r>
            <a:endParaRPr lang="en-US" sz="700" b="0" i="0" u="none" strike="noStrike" dirty="0">
              <a:solidFill>
                <a:srgbClr val="000000"/>
              </a:solidFill>
              <a:latin typeface="CMSS8"/>
            </a:endParaRPr>
          </a:p>
          <a:p>
            <a:pPr marL="0" marR="0" indent="0" algn="l" rtl="0">
              <a:spcAft>
                <a:spcPts val="0"/>
              </a:spcAft>
              <a:buNone/>
            </a:pPr>
            <a:endParaRPr lang="en-US" sz="700" dirty="0">
              <a:solidFill>
                <a:srgbClr val="000000"/>
              </a:solidFill>
              <a:latin typeface="CMSS8"/>
            </a:endParaRPr>
          </a:p>
          <a:p>
            <a:pPr marL="0" marR="0" indent="0" algn="l" rtl="0">
              <a:spcAft>
                <a:spcPts val="0"/>
              </a:spcAft>
              <a:buNone/>
            </a:pPr>
            <a:r>
              <a:rPr lang="en-US" sz="700" b="0" i="0" u="none" strike="noStrike" dirty="0">
                <a:solidFill>
                  <a:srgbClr val="000000"/>
                </a:solidFill>
                <a:latin typeface="CMSS8"/>
              </a:rPr>
              <a:t>m = </a:t>
            </a:r>
            <a:r>
              <a:rPr lang="en-US" sz="700" b="0" i="0" u="none" strike="noStrike" dirty="0" err="1">
                <a:solidFill>
                  <a:srgbClr val="000000"/>
                </a:solidFill>
                <a:latin typeface="CMSS8"/>
              </a:rPr>
              <a:t>download_model</a:t>
            </a:r>
            <a:r>
              <a:rPr lang="en-US" sz="700" b="0" i="0" u="none" strike="noStrike" dirty="0">
                <a:solidFill>
                  <a:srgbClr val="000000"/>
                </a:solidFill>
                <a:latin typeface="CMSS8"/>
              </a:rPr>
              <a:t>(’http://model_serve/img_classify.pb’)</a:t>
            </a:r>
          </a:p>
          <a:p>
            <a:pPr marL="0" marR="0" indent="0" algn="l" rtl="0">
              <a:spcAft>
                <a:spcPts val="0"/>
              </a:spcAft>
              <a:buNone/>
            </a:pPr>
            <a:r>
              <a:rPr lang="en-US" sz="700" b="0" i="0" u="none" strike="noStrike" dirty="0">
                <a:solidFill>
                  <a:srgbClr val="000000"/>
                </a:solidFill>
                <a:latin typeface="CMSS8"/>
              </a:rPr>
              <a:t>session = </a:t>
            </a:r>
            <a:r>
              <a:rPr lang="en-US" sz="700" b="0" i="0" u="none" strike="noStrike" dirty="0" err="1">
                <a:solidFill>
                  <a:srgbClr val="000000"/>
                </a:solidFill>
                <a:latin typeface="CMSS8"/>
              </a:rPr>
              <a:t>create_tensorflow</a:t>
            </a:r>
            <a:r>
              <a:rPr lang="en-US" sz="700" b="0" i="0" u="none" strike="noStrike" dirty="0">
                <a:solidFill>
                  <a:srgbClr val="000000"/>
                </a:solidFill>
                <a:latin typeface="CMSS8"/>
              </a:rPr>
              <a:t> graph(m)</a:t>
            </a:r>
          </a:p>
          <a:p>
            <a:pPr marL="0" marR="0" indent="0" algn="l" rtl="0">
              <a:spcAft>
                <a:spcPts val="0"/>
              </a:spcAft>
              <a:buNone/>
            </a:pPr>
            <a:endParaRPr lang="en-US" sz="700" b="0" i="0" u="none" strike="noStrike" dirty="0">
              <a:solidFill>
                <a:srgbClr val="FFFFFF"/>
              </a:solidFill>
              <a:latin typeface="CMSS8"/>
            </a:endParaRPr>
          </a:p>
          <a:p>
            <a:pPr marL="0" marR="0" indent="0" algn="l" rtl="0">
              <a:spcAft>
                <a:spcPts val="0"/>
              </a:spcAft>
              <a:buNone/>
            </a:pPr>
            <a:r>
              <a:rPr lang="en-US" sz="700" b="1" i="0" u="none" strike="noStrike" baseline="0" dirty="0">
                <a:solidFill>
                  <a:srgbClr val="000000"/>
                </a:solidFill>
                <a:latin typeface="CMSS8"/>
              </a:rPr>
              <a:t>def </a:t>
            </a:r>
            <a:r>
              <a:rPr lang="en-US" sz="700" b="0" i="0" u="none" strike="noStrike" baseline="0" dirty="0" err="1">
                <a:solidFill>
                  <a:srgbClr val="000000"/>
                </a:solidFill>
                <a:latin typeface="CMSS8"/>
              </a:rPr>
              <a:t>lambda_handler</a:t>
            </a:r>
            <a:r>
              <a:rPr lang="en-US" sz="700" b="0" i="0" u="none" strike="noStrike" baseline="0" dirty="0">
                <a:solidFill>
                  <a:srgbClr val="000000"/>
                </a:solidFill>
                <a:latin typeface="CMSS8"/>
              </a:rPr>
              <a:t>(event):    </a:t>
            </a:r>
          </a:p>
          <a:p>
            <a:pPr marL="0" marR="0" indent="0" algn="l" rtl="0">
              <a:spcAft>
                <a:spcPts val="0"/>
              </a:spcAft>
              <a:buNone/>
            </a:pPr>
            <a:r>
              <a:rPr lang="en-US" sz="700" dirty="0">
                <a:solidFill>
                  <a:srgbClr val="000000"/>
                </a:solidFill>
                <a:latin typeface="CMSS8"/>
              </a:rPr>
              <a:t>    </a:t>
            </a:r>
            <a:r>
              <a:rPr lang="en-US" sz="700" b="0" i="1" u="none" strike="noStrike" baseline="0" dirty="0">
                <a:solidFill>
                  <a:srgbClr val="000000"/>
                </a:solidFill>
                <a:latin typeface="CMSS8"/>
              </a:rPr>
              <a:t>#This is called on every function invocation</a:t>
            </a:r>
          </a:p>
          <a:p>
            <a:pPr marL="0" marR="0" indent="0" algn="l" rtl="0">
              <a:spcAft>
                <a:spcPts val="0"/>
              </a:spcAft>
              <a:buNone/>
            </a:pPr>
            <a:r>
              <a:rPr lang="en-US" sz="700" b="0" i="1" u="none" strike="noStrike" baseline="0" dirty="0">
                <a:solidFill>
                  <a:srgbClr val="000000"/>
                </a:solidFill>
                <a:latin typeface="CMSS8"/>
              </a:rPr>
              <a:t>    </a:t>
            </a:r>
            <a:r>
              <a:rPr lang="en-US" sz="700" b="0" i="0" u="none" strike="noStrike" baseline="0" dirty="0">
                <a:solidFill>
                  <a:srgbClr val="000000"/>
                </a:solidFill>
                <a:latin typeface="CMSS8"/>
              </a:rPr>
              <a:t>picture = event[’data’]</a:t>
            </a:r>
          </a:p>
          <a:p>
            <a:pPr marL="0" marR="0" indent="0" algn="l" rtl="0">
              <a:spcAft>
                <a:spcPts val="0"/>
              </a:spcAft>
              <a:buNone/>
            </a:pPr>
            <a:r>
              <a:rPr lang="en-US" sz="700" b="0" i="0" u="none" strike="noStrike" baseline="0" dirty="0">
                <a:solidFill>
                  <a:srgbClr val="000000"/>
                </a:solidFill>
                <a:latin typeface="CMSS8"/>
              </a:rPr>
              <a:t>    </a:t>
            </a:r>
            <a:r>
              <a:rPr lang="en-US" sz="700" b="0" i="0" u="none" strike="noStrike" baseline="0" dirty="0" err="1">
                <a:solidFill>
                  <a:srgbClr val="000000"/>
                </a:solidFill>
                <a:latin typeface="CMSS8"/>
              </a:rPr>
              <a:t>prediction_output</a:t>
            </a:r>
            <a:r>
              <a:rPr lang="en-US" sz="700" b="0" i="0" u="none" strike="noStrike" baseline="0" dirty="0">
                <a:solidFill>
                  <a:srgbClr val="000000"/>
                </a:solidFill>
                <a:latin typeface="CMSS8"/>
              </a:rPr>
              <a:t> = </a:t>
            </a:r>
            <a:r>
              <a:rPr lang="en-US" sz="700" b="0" i="0" u="none" strike="noStrike" baseline="0" dirty="0" err="1">
                <a:solidFill>
                  <a:srgbClr val="000000"/>
                </a:solidFill>
                <a:latin typeface="CMSS8"/>
              </a:rPr>
              <a:t>run_inference_on_image</a:t>
            </a:r>
            <a:r>
              <a:rPr lang="en-US" sz="700" b="0" i="0" u="none" strike="noStrike" baseline="0" dirty="0">
                <a:solidFill>
                  <a:srgbClr val="000000"/>
                </a:solidFill>
                <a:latin typeface="CMSS8"/>
              </a:rPr>
              <a:t>(picture) </a:t>
            </a:r>
          </a:p>
          <a:p>
            <a:pPr marL="0" marR="0" indent="0" algn="l" rtl="0">
              <a:spcAft>
                <a:spcPts val="0"/>
              </a:spcAft>
              <a:buNone/>
            </a:pPr>
            <a:r>
              <a:rPr lang="en-US" sz="700" dirty="0">
                <a:solidFill>
                  <a:srgbClr val="000000"/>
                </a:solidFill>
                <a:latin typeface="CMSS8"/>
              </a:rPr>
              <a:t> </a:t>
            </a:r>
            <a:r>
              <a:rPr lang="en-US" sz="700" b="0" i="0" u="none" strike="noStrike" baseline="0" dirty="0">
                <a:solidFill>
                  <a:srgbClr val="000000"/>
                </a:solidFill>
                <a:latin typeface="CMSS8"/>
              </a:rPr>
              <a:t>   </a:t>
            </a:r>
            <a:r>
              <a:rPr lang="en-US" sz="700" b="1" i="0" u="none" strike="noStrike" baseline="0" dirty="0">
                <a:solidFill>
                  <a:srgbClr val="000000"/>
                </a:solidFill>
                <a:latin typeface="CMSS8"/>
              </a:rPr>
              <a:t>return </a:t>
            </a:r>
            <a:r>
              <a:rPr lang="en-US" sz="700" b="0" i="0" u="none" strike="noStrike" baseline="0" dirty="0" err="1">
                <a:solidFill>
                  <a:srgbClr val="000000"/>
                </a:solidFill>
                <a:latin typeface="CMSS8"/>
              </a:rPr>
              <a:t>prediction_output</a:t>
            </a:r>
            <a:r>
              <a:rPr lang="en-US" sz="700" b="0" i="0" u="none" strike="noStrike" baseline="0" dirty="0">
                <a:solidFill>
                  <a:srgbClr val="000000"/>
                </a:solidFill>
                <a:latin typeface="CMSS8"/>
              </a:rPr>
              <a:t> </a:t>
            </a:r>
            <a:endParaRPr lang="en-US" sz="700" b="0" i="0" u="none" strike="noStrike" baseline="0" dirty="0">
              <a:solidFill>
                <a:srgbClr val="FFFFFF"/>
              </a:solidFill>
              <a:latin typeface="CMSS8"/>
            </a:endParaRPr>
          </a:p>
          <a:p>
            <a:pPr marL="0" marR="0" indent="0" algn="l" rtl="0">
              <a:spcAft>
                <a:spcPts val="0"/>
              </a:spcAft>
              <a:buNone/>
            </a:pPr>
            <a:endParaRPr lang="en-US" sz="700" b="0" i="0" u="none" strike="noStrike" baseline="0" dirty="0">
              <a:solidFill>
                <a:srgbClr val="FFFFFF"/>
              </a:solidFill>
              <a:latin typeface="CMSS8"/>
            </a:endParaRPr>
          </a:p>
          <a:p>
            <a:pPr marL="0" marR="0" indent="0" algn="l" rtl="0">
              <a:spcAft>
                <a:spcPts val="0"/>
              </a:spcAft>
              <a:buNone/>
            </a:pPr>
            <a:r>
              <a:rPr lang="en-US" sz="700" b="1" i="0" u="none" strike="noStrike" baseline="0" dirty="0">
                <a:solidFill>
                  <a:srgbClr val="000000"/>
                </a:solidFill>
                <a:latin typeface="CMSS8"/>
              </a:rPr>
              <a:t>def </a:t>
            </a:r>
            <a:r>
              <a:rPr lang="en-US" sz="700" b="0" i="0" u="none" strike="noStrike" baseline="0" dirty="0" err="1">
                <a:solidFill>
                  <a:srgbClr val="000000"/>
                </a:solidFill>
                <a:latin typeface="CMSS8"/>
              </a:rPr>
              <a:t>handle_connection</a:t>
            </a:r>
            <a:r>
              <a:rPr lang="en-US" sz="700" b="0" i="0" u="none" strike="noStrike" baseline="0" dirty="0">
                <a:solidFill>
                  <a:srgbClr val="000000"/>
                </a:solidFill>
                <a:latin typeface="CMSS8"/>
              </a:rPr>
              <a:t>(request):</a:t>
            </a:r>
            <a:endParaRPr lang="en-US" sz="700" b="0" i="0" u="none" strike="noStrike" baseline="0" dirty="0">
              <a:solidFill>
                <a:srgbClr val="FFFFFF"/>
              </a:solidFill>
              <a:latin typeface="CMSS8"/>
            </a:endParaRPr>
          </a:p>
          <a:p>
            <a:pPr marL="0" marR="0" indent="0" algn="l" rtl="0">
              <a:spcAft>
                <a:spcPts val="0"/>
              </a:spcAft>
              <a:buNone/>
            </a:pPr>
            <a:r>
              <a:rPr lang="en-US" sz="700" b="0" i="0" u="none" strike="noStrike" baseline="0" dirty="0">
                <a:solidFill>
                  <a:srgbClr val="000000"/>
                </a:solidFill>
                <a:latin typeface="CMSS8"/>
              </a:rPr>
              <a:t>    # web server handler</a:t>
            </a:r>
            <a:endParaRPr lang="en-US" sz="700" b="0" i="0" u="none" strike="noStrike" baseline="0" dirty="0">
              <a:solidFill>
                <a:srgbClr val="FFFFFF"/>
              </a:solidFill>
              <a:latin typeface="CMSS8"/>
            </a:endParaRPr>
          </a:p>
          <a:p>
            <a:pPr marL="0" marR="0" indent="0" algn="l" rtl="0">
              <a:spcAft>
                <a:spcPts val="0"/>
              </a:spcAft>
              <a:buNone/>
            </a:pPr>
            <a:r>
              <a:rPr lang="en-US" sz="700" b="0" i="0" u="none" strike="noStrike" baseline="0" dirty="0">
                <a:solidFill>
                  <a:srgbClr val="000000"/>
                </a:solidFill>
                <a:latin typeface="CMSS8"/>
              </a:rPr>
              <a:t>    result = </a:t>
            </a:r>
            <a:r>
              <a:rPr lang="en-US" sz="700" b="0" i="0" u="none" strike="noStrike" baseline="0" dirty="0" err="1">
                <a:solidFill>
                  <a:srgbClr val="000000"/>
                </a:solidFill>
                <a:latin typeface="CMSS8"/>
              </a:rPr>
              <a:t>lambda_handler</a:t>
            </a:r>
            <a:r>
              <a:rPr lang="en-US" sz="700" b="0" i="0" u="none" strike="noStrike" baseline="0" dirty="0">
                <a:solidFill>
                  <a:srgbClr val="000000"/>
                </a:solidFill>
                <a:latin typeface="CMSS8"/>
              </a:rPr>
              <a:t>(request)</a:t>
            </a:r>
            <a:endParaRPr lang="en-US" sz="700" b="0" i="0" u="none" strike="noStrike" baseline="0" dirty="0">
              <a:solidFill>
                <a:srgbClr val="FFFFFF"/>
              </a:solidFill>
              <a:latin typeface="CMSS8"/>
            </a:endParaRPr>
          </a:p>
          <a:p>
            <a:pPr marL="0" marR="0" indent="0" algn="l" rtl="0">
              <a:spcAft>
                <a:spcPts val="0"/>
              </a:spcAft>
              <a:buNone/>
            </a:pPr>
            <a:r>
              <a:rPr lang="en-US" sz="700" b="0" i="0" u="none" strike="noStrike" baseline="0" dirty="0">
                <a:solidFill>
                  <a:srgbClr val="000000"/>
                </a:solidFill>
                <a:latin typeface="CMSS8"/>
              </a:rPr>
              <a:t>    </a:t>
            </a:r>
            <a:r>
              <a:rPr lang="en-US" sz="700" b="0" i="0" u="none" strike="noStrike" baseline="0" dirty="0" err="1">
                <a:solidFill>
                  <a:srgbClr val="000000"/>
                </a:solidFill>
                <a:latin typeface="CMSS8"/>
              </a:rPr>
              <a:t>return_result_to_user</a:t>
            </a:r>
            <a:r>
              <a:rPr lang="en-US" sz="700" b="0" i="0" u="none" strike="noStrike" baseline="0" dirty="0">
                <a:solidFill>
                  <a:srgbClr val="000000"/>
                </a:solidFill>
                <a:latin typeface="CMSS8"/>
              </a:rPr>
              <a:t>(result)</a:t>
            </a:r>
            <a:endParaRPr lang="en-US" sz="700" b="0" i="0" u="none" strike="noStrike" baseline="0" dirty="0">
              <a:solidFill>
                <a:srgbClr val="FFFFFF"/>
              </a:solidFill>
              <a:latin typeface="CMSS8"/>
            </a:endParaRPr>
          </a:p>
          <a:p>
            <a:pPr marL="0" marR="0" indent="0" algn="l" rtl="0">
              <a:spcAft>
                <a:spcPts val="0"/>
              </a:spcAft>
              <a:buNone/>
            </a:pPr>
            <a:endParaRPr lang="en-US" sz="700" b="0" i="0" u="none" strike="noStrike" baseline="0" dirty="0">
              <a:solidFill>
                <a:srgbClr val="FFFFFF"/>
              </a:solidFill>
              <a:latin typeface="CMSS8"/>
            </a:endParaRPr>
          </a:p>
          <a:p>
            <a:pPr marL="0" marR="0" indent="0" algn="l" rtl="0">
              <a:spcAft>
                <a:spcPts val="0"/>
              </a:spcAft>
              <a:buNone/>
            </a:pPr>
            <a:r>
              <a:rPr lang="en-US" sz="700" b="1" i="0" u="none" strike="noStrike" baseline="0" dirty="0">
                <a:solidFill>
                  <a:srgbClr val="000000"/>
                </a:solidFill>
                <a:latin typeface="CMSS8"/>
              </a:rPr>
              <a:t>while True:</a:t>
            </a:r>
            <a:endParaRPr lang="en-US" sz="700" b="0" i="0" u="none" strike="noStrike" baseline="0" dirty="0">
              <a:solidFill>
                <a:srgbClr val="FFFFFF"/>
              </a:solidFill>
              <a:latin typeface="CMSS8"/>
            </a:endParaRPr>
          </a:p>
          <a:p>
            <a:pPr marL="0" marR="0" indent="0" algn="l" rtl="0">
              <a:spcAft>
                <a:spcPts val="0"/>
              </a:spcAft>
              <a:buNone/>
            </a:pPr>
            <a:r>
              <a:rPr lang="en-US" sz="700" b="0" i="0" u="none" strike="noStrike" baseline="0" dirty="0">
                <a:solidFill>
                  <a:srgbClr val="000000"/>
                </a:solidFill>
                <a:latin typeface="CMSS8"/>
              </a:rPr>
              <a:t>    # run a web server to accept incoming connections</a:t>
            </a:r>
            <a:endParaRPr lang="en-US" sz="700" b="0" i="0" u="none" strike="noStrike" baseline="0" dirty="0">
              <a:solidFill>
                <a:srgbClr val="FFFFFF"/>
              </a:solidFill>
              <a:latin typeface="CMSS8"/>
            </a:endParaRPr>
          </a:p>
          <a:p>
            <a:pPr marL="0" marR="0" indent="0" algn="l" rtl="0">
              <a:spcAft>
                <a:spcPts val="0"/>
              </a:spcAft>
              <a:buNone/>
            </a:pPr>
            <a:r>
              <a:rPr lang="en-US" sz="700" b="0" i="0" u="none" strike="noStrike" baseline="0" dirty="0">
                <a:solidFill>
                  <a:srgbClr val="000000"/>
                </a:solidFill>
                <a:latin typeface="CMSS8"/>
              </a:rPr>
              <a:t>    request = </a:t>
            </a:r>
            <a:r>
              <a:rPr lang="en-US" sz="700" b="0" i="0" u="none" strike="noStrike" baseline="0" dirty="0" err="1">
                <a:solidFill>
                  <a:srgbClr val="000000"/>
                </a:solidFill>
                <a:latin typeface="CMSS8"/>
              </a:rPr>
              <a:t>accept_incoming_connection</a:t>
            </a:r>
            <a:r>
              <a:rPr lang="en-US" sz="700" b="0" i="0" u="none" strike="noStrike" baseline="0" dirty="0">
                <a:solidFill>
                  <a:srgbClr val="000000"/>
                </a:solidFill>
                <a:latin typeface="CMSS8"/>
              </a:rPr>
              <a:t>()</a:t>
            </a:r>
            <a:endParaRPr lang="en-US" sz="700" b="0" i="0" u="none" strike="noStrike" baseline="0" dirty="0">
              <a:solidFill>
                <a:srgbClr val="FFFFFF"/>
              </a:solidFill>
              <a:latin typeface="CMSS8"/>
            </a:endParaRPr>
          </a:p>
          <a:p>
            <a:pPr marL="0" marR="0" indent="0" algn="l" rtl="0">
              <a:spcAft>
                <a:spcPts val="0"/>
              </a:spcAft>
              <a:buNone/>
            </a:pPr>
            <a:r>
              <a:rPr lang="en-US" sz="700" b="0" i="0" u="none" strike="noStrike" baseline="0" dirty="0">
                <a:solidFill>
                  <a:srgbClr val="000000"/>
                </a:solidFill>
                <a:latin typeface="CMSS8"/>
              </a:rPr>
              <a:t>    </a:t>
            </a:r>
            <a:r>
              <a:rPr lang="en-US" sz="700" b="0" i="0" u="none" strike="noStrike" baseline="0" dirty="0" err="1">
                <a:solidFill>
                  <a:srgbClr val="000000"/>
                </a:solidFill>
                <a:latin typeface="CMSS8"/>
              </a:rPr>
              <a:t>handle_connection</a:t>
            </a:r>
            <a:r>
              <a:rPr lang="en-US" sz="700" b="0" i="0" u="none" strike="noStrike" baseline="0" dirty="0">
                <a:solidFill>
                  <a:srgbClr val="000000"/>
                </a:solidFill>
                <a:latin typeface="CMSS8"/>
              </a:rPr>
              <a:t>(request)</a:t>
            </a:r>
            <a:endParaRPr lang="en-US" sz="700" b="0" i="0" u="none" strike="noStrike" baseline="0" dirty="0">
              <a:solidFill>
                <a:srgbClr val="FFFFFF"/>
              </a:solidFill>
              <a:latin typeface="CMSS8"/>
            </a:endParaRPr>
          </a:p>
          <a:p>
            <a:pPr marL="0" indent="0">
              <a:spcAft>
                <a:spcPts val="0"/>
              </a:spcAft>
              <a:buNone/>
            </a:pPr>
            <a:endParaRPr lang="en-US" sz="700" dirty="0"/>
          </a:p>
        </p:txBody>
      </p:sp>
      <p:sp>
        <p:nvSpPr>
          <p:cNvPr id="5" name="Slide Number Placeholder 4">
            <a:extLst>
              <a:ext uri="{FF2B5EF4-FFF2-40B4-BE49-F238E27FC236}">
                <a16:creationId xmlns:a16="http://schemas.microsoft.com/office/drawing/2014/main" id="{86FFFAC7-DD6A-4D11-AD3A-B49C8B952236}"/>
              </a:ext>
            </a:extLst>
          </p:cNvPr>
          <p:cNvSpPr>
            <a:spLocks noGrp="1"/>
          </p:cNvSpPr>
          <p:nvPr>
            <p:ph type="sldNum" sz="quarter" idx="4"/>
          </p:nvPr>
        </p:nvSpPr>
        <p:spPr/>
        <p:txBody>
          <a:bodyPr/>
          <a:lstStyle/>
          <a:p>
            <a:pPr algn="l"/>
            <a:fld id="{DFAB4A35-254A-4129-B508-C0D4E219414D}" type="slidenum">
              <a:rPr lang="en-US" smtClean="0"/>
              <a:pPr algn="l"/>
              <a:t>62</a:t>
            </a:fld>
            <a:endParaRPr lang="en-US"/>
          </a:p>
        </p:txBody>
      </p:sp>
      <p:sp>
        <p:nvSpPr>
          <p:cNvPr id="6" name="TextBox 5">
            <a:extLst>
              <a:ext uri="{FF2B5EF4-FFF2-40B4-BE49-F238E27FC236}">
                <a16:creationId xmlns:a16="http://schemas.microsoft.com/office/drawing/2014/main" id="{74665FDC-DA8A-4050-BF9A-1A20FF7CC68D}"/>
              </a:ext>
            </a:extLst>
          </p:cNvPr>
          <p:cNvSpPr txBox="1"/>
          <p:nvPr/>
        </p:nvSpPr>
        <p:spPr>
          <a:xfrm>
            <a:off x="462963" y="1418526"/>
            <a:ext cx="5378395" cy="646331"/>
          </a:xfrm>
          <a:prstGeom prst="rect">
            <a:avLst/>
          </a:prstGeom>
          <a:noFill/>
        </p:spPr>
        <p:txBody>
          <a:bodyPr wrap="none" rtlCol="0">
            <a:spAutoFit/>
          </a:bodyPr>
          <a:lstStyle/>
          <a:p>
            <a:pPr marR="0"/>
            <a:r>
              <a:rPr lang="en-US" sz="1800" b="0" i="0" u="none" strike="noStrike">
                <a:latin typeface="Liberation Sans"/>
              </a:rPr>
              <a:t>Software company wants to users to run their code</a:t>
            </a:r>
            <a:endParaRPr lang="en-US" sz="1800" b="0" i="0" u="none" strike="noStrike">
              <a:latin typeface="Lohit Devanagari"/>
            </a:endParaRPr>
          </a:p>
          <a:p>
            <a:pPr marR="0"/>
            <a:r>
              <a:rPr lang="en-US" sz="1800" b="0" i="0" u="none" strike="noStrike" baseline="0">
                <a:latin typeface="Liberation Sans"/>
              </a:rPr>
              <a:t>Facial recognition example:</a:t>
            </a:r>
            <a:endParaRPr lang="en-US" sz="1800" b="0" i="0" u="none" strike="noStrike" baseline="0">
              <a:latin typeface="Lohit Devanagari"/>
            </a:endParaRPr>
          </a:p>
        </p:txBody>
      </p:sp>
      <p:grpSp>
        <p:nvGrpSpPr>
          <p:cNvPr id="7" name="Group 6">
            <a:extLst>
              <a:ext uri="{FF2B5EF4-FFF2-40B4-BE49-F238E27FC236}">
                <a16:creationId xmlns:a16="http://schemas.microsoft.com/office/drawing/2014/main" id="{9BEE1F35-3BDD-408A-AC57-FB6BE6DEF4FB}"/>
              </a:ext>
            </a:extLst>
          </p:cNvPr>
          <p:cNvGrpSpPr/>
          <p:nvPr/>
        </p:nvGrpSpPr>
        <p:grpSpPr>
          <a:xfrm>
            <a:off x="5948098" y="2106976"/>
            <a:ext cx="1765800" cy="2286000"/>
            <a:chOff x="5156640" y="2279160"/>
            <a:chExt cx="1765800" cy="2286000"/>
          </a:xfrm>
        </p:grpSpPr>
        <p:sp>
          <p:nvSpPr>
            <p:cNvPr id="8" name="Freeform: Shape 7">
              <a:extLst>
                <a:ext uri="{FF2B5EF4-FFF2-40B4-BE49-F238E27FC236}">
                  <a16:creationId xmlns:a16="http://schemas.microsoft.com/office/drawing/2014/main" id="{012CB9F3-0E5E-4A92-BB6A-F3E44EC52491}"/>
                </a:ext>
              </a:extLst>
            </p:cNvPr>
            <p:cNvSpPr/>
            <p:nvPr/>
          </p:nvSpPr>
          <p:spPr>
            <a:xfrm>
              <a:off x="5185080" y="2279160"/>
              <a:ext cx="1737359" cy="228600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rgbClr val="729FCF">
                <a:alpha val="0"/>
              </a:srgbClr>
            </a:solidFill>
            <a:ln w="38160">
              <a:solidFill>
                <a:srgbClr val="3465A4"/>
              </a:solidFill>
              <a:custDash>
                <a:ds d="600000" sp="300000"/>
              </a:custDash>
            </a:ln>
          </p:spPr>
          <p:txBody>
            <a:bodyPr vert="horz" wrap="none" lIns="109080" tIns="64080" rIns="109080" bIns="64080" anchor="ctr" anchorCtr="0" compatLnSpc="0">
              <a:noAutofit/>
            </a:bodyPr>
            <a:lstStyle/>
            <a:p>
              <a:pPr marL="0" marR="0" lvl="0" indent="0" rtl="0" hangingPunct="0">
                <a:lnSpc>
                  <a:spcPct val="100000"/>
                </a:lnSpc>
                <a:spcBef>
                  <a:spcPts val="0"/>
                </a:spcBef>
                <a:spcAft>
                  <a:spcPts val="0"/>
                </a:spcAft>
                <a:buNone/>
                <a:tabLst/>
              </a:pPr>
              <a:endParaRPr lang="en-US" sz="1800" b="0" i="0" u="none" strike="noStrike" kern="1200" cap="none">
                <a:ln>
                  <a:noFill/>
                </a:ln>
                <a:latin typeface="Liberation Sans" pitchFamily="18"/>
                <a:ea typeface="Noto Sans CJK SC" pitchFamily="2"/>
                <a:cs typeface="Lohit Devanagari" pitchFamily="2"/>
              </a:endParaRPr>
            </a:p>
          </p:txBody>
        </p:sp>
        <p:sp>
          <p:nvSpPr>
            <p:cNvPr id="9" name="TextBox 8">
              <a:extLst>
                <a:ext uri="{FF2B5EF4-FFF2-40B4-BE49-F238E27FC236}">
                  <a16:creationId xmlns:a16="http://schemas.microsoft.com/office/drawing/2014/main" id="{63D84BD8-C3B3-4E05-8AD1-E80E4F6E99EF}"/>
                </a:ext>
              </a:extLst>
            </p:cNvPr>
            <p:cNvSpPr txBox="1"/>
            <p:nvPr/>
          </p:nvSpPr>
          <p:spPr>
            <a:xfrm>
              <a:off x="5156640" y="4218840"/>
              <a:ext cx="1765800"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Physical Server</a:t>
              </a:r>
            </a:p>
          </p:txBody>
        </p:sp>
        <p:sp>
          <p:nvSpPr>
            <p:cNvPr id="10" name="Freeform: Shape 9">
              <a:extLst>
                <a:ext uri="{FF2B5EF4-FFF2-40B4-BE49-F238E27FC236}">
                  <a16:creationId xmlns:a16="http://schemas.microsoft.com/office/drawing/2014/main" id="{D50F2578-09E3-48D9-8AB6-386810455BE3}"/>
                </a:ext>
              </a:extLst>
            </p:cNvPr>
            <p:cNvSpPr/>
            <p:nvPr/>
          </p:nvSpPr>
          <p:spPr>
            <a:xfrm>
              <a:off x="5276520" y="3833639"/>
              <a:ext cx="1554479" cy="45720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chemeClr val="accent1"/>
            </a:solidFill>
            <a:ln w="12600">
              <a:solidFill>
                <a:srgbClr val="333333"/>
              </a:solidFill>
              <a:prstDash val="solid"/>
            </a:ln>
          </p:spPr>
          <p:txBody>
            <a:bodyPr vert="horz" wrap="none" lIns="96120" tIns="51120" rIns="96120" bIns="51120" anchor="ctr" anchorCtr="0" compatLnSpc="0">
              <a:noAutofit/>
            </a:bodyPr>
            <a:lstStyle/>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Installed OS</a:t>
              </a:r>
            </a:p>
          </p:txBody>
        </p:sp>
        <p:sp>
          <p:nvSpPr>
            <p:cNvPr id="11" name="Freeform: Shape 10">
              <a:extLst>
                <a:ext uri="{FF2B5EF4-FFF2-40B4-BE49-F238E27FC236}">
                  <a16:creationId xmlns:a16="http://schemas.microsoft.com/office/drawing/2014/main" id="{A29FBC80-A1AD-4696-986F-DB274909F4DC}"/>
                </a:ext>
              </a:extLst>
            </p:cNvPr>
            <p:cNvSpPr/>
            <p:nvPr/>
          </p:nvSpPr>
          <p:spPr>
            <a:xfrm>
              <a:off x="5276520" y="3559320"/>
              <a:ext cx="1554479" cy="27432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chemeClr val="accent1"/>
            </a:solidFill>
            <a:ln w="12600">
              <a:solidFill>
                <a:srgbClr val="333333"/>
              </a:solidFill>
              <a:prstDash val="solid"/>
            </a:ln>
          </p:spPr>
          <p:txBody>
            <a:bodyPr vert="horz" wrap="none" lIns="96120" tIns="51120" rIns="96120" bIns="51120" anchor="ctr" anchorCtr="0" compatLnSpc="0">
              <a:noAutofit/>
            </a:bodyPr>
            <a:lstStyle/>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Libraries</a:t>
              </a:r>
            </a:p>
          </p:txBody>
        </p:sp>
        <p:sp>
          <p:nvSpPr>
            <p:cNvPr id="12" name="Freeform: Shape 11">
              <a:extLst>
                <a:ext uri="{FF2B5EF4-FFF2-40B4-BE49-F238E27FC236}">
                  <a16:creationId xmlns:a16="http://schemas.microsoft.com/office/drawing/2014/main" id="{3AD48309-B7E8-40D7-88BE-8EEC34F8B745}"/>
                </a:ext>
              </a:extLst>
            </p:cNvPr>
            <p:cNvSpPr/>
            <p:nvPr/>
          </p:nvSpPr>
          <p:spPr>
            <a:xfrm>
              <a:off x="5276520" y="2462040"/>
              <a:ext cx="1554479" cy="109728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rgbClr val="00A933">
                <a:alpha val="50000"/>
              </a:srgbClr>
            </a:solidFill>
            <a:ln w="12600">
              <a:solidFill>
                <a:srgbClr val="333333"/>
              </a:solidFill>
              <a:prstDash val="solid"/>
            </a:ln>
          </p:spPr>
          <p:txBody>
            <a:bodyPr vert="horz" wrap="none" lIns="96120" tIns="51120" rIns="96120" bIns="51120" anchor="ctr" anchorCtr="0" compatLnSpc="0">
              <a:noAutofit/>
            </a:bodyPr>
            <a:lstStyle/>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Inference</a:t>
              </a:r>
            </a:p>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Web</a:t>
              </a:r>
            </a:p>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Application</a:t>
              </a:r>
            </a:p>
          </p:txBody>
        </p:sp>
      </p:grpSp>
    </p:spTree>
    <p:extLst>
      <p:ext uri="{BB962C8B-B14F-4D97-AF65-F5344CB8AC3E}">
        <p14:creationId xmlns:p14="http://schemas.microsoft.com/office/powerpoint/2010/main" val="385014380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6B706-1504-4B10-9BDB-45F48D944E0F}"/>
              </a:ext>
            </a:extLst>
          </p:cNvPr>
          <p:cNvSpPr>
            <a:spLocks noGrp="1"/>
          </p:cNvSpPr>
          <p:nvPr>
            <p:ph type="ctrTitle"/>
          </p:nvPr>
        </p:nvSpPr>
        <p:spPr/>
        <p:txBody>
          <a:bodyPr/>
          <a:lstStyle/>
          <a:p>
            <a:r>
              <a:rPr lang="en-US"/>
              <a:t>Self Hosting</a:t>
            </a:r>
          </a:p>
        </p:txBody>
      </p:sp>
      <p:sp>
        <p:nvSpPr>
          <p:cNvPr id="3" name="Text Placeholder 2">
            <a:extLst>
              <a:ext uri="{FF2B5EF4-FFF2-40B4-BE49-F238E27FC236}">
                <a16:creationId xmlns:a16="http://schemas.microsoft.com/office/drawing/2014/main" id="{EF00210E-8CD5-4429-B039-F03145B7E3C3}"/>
              </a:ext>
            </a:extLst>
          </p:cNvPr>
          <p:cNvSpPr>
            <a:spLocks noGrp="1"/>
          </p:cNvSpPr>
          <p:nvPr>
            <p:ph type="body" sz="quarter" idx="10"/>
          </p:nvPr>
        </p:nvSpPr>
        <p:spPr/>
        <p:txBody>
          <a:bodyPr/>
          <a:lstStyle/>
          <a:p>
            <a:r>
              <a:rPr lang="en-US"/>
              <a:t>Cloud</a:t>
            </a:r>
          </a:p>
        </p:txBody>
      </p:sp>
      <p:sp>
        <p:nvSpPr>
          <p:cNvPr id="4" name="Content Placeholder 3">
            <a:extLst>
              <a:ext uri="{FF2B5EF4-FFF2-40B4-BE49-F238E27FC236}">
                <a16:creationId xmlns:a16="http://schemas.microsoft.com/office/drawing/2014/main" id="{5B1A362D-92B0-4166-8A1C-6C9BB9B4C29F}"/>
              </a:ext>
            </a:extLst>
          </p:cNvPr>
          <p:cNvSpPr>
            <a:spLocks noGrp="1"/>
          </p:cNvSpPr>
          <p:nvPr>
            <p:ph idx="1"/>
          </p:nvPr>
        </p:nvSpPr>
        <p:spPr>
          <a:xfrm>
            <a:off x="518824" y="1629404"/>
            <a:ext cx="5462626" cy="2810633"/>
          </a:xfrm>
        </p:spPr>
        <p:txBody>
          <a:bodyPr>
            <a:normAutofit/>
          </a:bodyPr>
          <a:lstStyle/>
          <a:p>
            <a:pPr marR="0">
              <a:spcAft>
                <a:spcPts val="600"/>
              </a:spcAft>
            </a:pPr>
            <a:r>
              <a:rPr lang="en-US" sz="1800" b="0" i="0" u="none" strike="noStrike">
                <a:solidFill>
                  <a:schemeClr val="tx1"/>
                </a:solidFill>
                <a:latin typeface="Liberation Sans"/>
              </a:rPr>
              <a:t>Lots of negatives for owning your own hardware</a:t>
            </a:r>
            <a:endParaRPr lang="en-US" sz="1800" b="0" i="0" u="none" strike="noStrike">
              <a:solidFill>
                <a:schemeClr val="tx1"/>
              </a:solidFill>
              <a:latin typeface="Lohit Devanagari"/>
            </a:endParaRPr>
          </a:p>
          <a:p>
            <a:pPr marR="0">
              <a:spcAft>
                <a:spcPts val="600"/>
              </a:spcAft>
            </a:pPr>
            <a:r>
              <a:rPr lang="en-US" sz="1800" b="0" i="0" u="none" strike="noStrike" baseline="0">
                <a:solidFill>
                  <a:schemeClr val="tx1"/>
                </a:solidFill>
                <a:latin typeface="Liberation Sans"/>
              </a:rPr>
              <a:t>Must have employees to maintain it</a:t>
            </a:r>
            <a:endParaRPr lang="en-US" sz="1800" b="0" i="0" u="none" strike="noStrike" baseline="0">
              <a:solidFill>
                <a:schemeClr val="tx1"/>
              </a:solidFill>
              <a:latin typeface="Lohit Devanagari"/>
            </a:endParaRPr>
          </a:p>
          <a:p>
            <a:pPr marR="0">
              <a:spcAft>
                <a:spcPts val="600"/>
              </a:spcAft>
            </a:pPr>
            <a:r>
              <a:rPr lang="en-US" sz="1800" b="0" i="0" u="none" strike="noStrike" baseline="0">
                <a:solidFill>
                  <a:schemeClr val="tx1"/>
                </a:solidFill>
                <a:latin typeface="Liberation Sans"/>
              </a:rPr>
              <a:t>Replace and update</a:t>
            </a:r>
            <a:endParaRPr lang="en-US" sz="1800" b="0" i="0" u="none" strike="noStrike" baseline="0">
              <a:solidFill>
                <a:schemeClr val="tx1"/>
              </a:solidFill>
              <a:latin typeface="Lohit Devanagari"/>
            </a:endParaRPr>
          </a:p>
          <a:p>
            <a:pPr marR="0">
              <a:spcAft>
                <a:spcPts val="600"/>
              </a:spcAft>
            </a:pPr>
            <a:r>
              <a:rPr lang="en-US" sz="1800" b="0" i="0" u="none" strike="noStrike" baseline="0">
                <a:solidFill>
                  <a:schemeClr val="tx1"/>
                </a:solidFill>
                <a:latin typeface="Liberation Sans"/>
              </a:rPr>
              <a:t>It must physically be somewhere</a:t>
            </a:r>
            <a:endParaRPr lang="en-US" sz="1800" b="0" i="0" u="none" strike="noStrike" baseline="0">
              <a:solidFill>
                <a:schemeClr val="tx1"/>
              </a:solidFill>
              <a:latin typeface="Lohit Devanagari"/>
            </a:endParaRPr>
          </a:p>
          <a:p>
            <a:pPr marR="0">
              <a:spcAft>
                <a:spcPts val="600"/>
              </a:spcAft>
            </a:pPr>
            <a:r>
              <a:rPr lang="en-US" sz="1800" b="0" i="0" u="none" strike="noStrike" baseline="0">
                <a:solidFill>
                  <a:schemeClr val="tx1"/>
                </a:solidFill>
                <a:latin typeface="Liberation Sans"/>
              </a:rPr>
              <a:t>Backups and emergency plans</a:t>
            </a:r>
            <a:endParaRPr lang="en-US" sz="1800" b="0" i="0" u="none" strike="noStrike" baseline="0">
              <a:solidFill>
                <a:schemeClr val="tx1"/>
              </a:solidFill>
              <a:latin typeface="Lohit Devanagari"/>
            </a:endParaRPr>
          </a:p>
          <a:p>
            <a:pPr>
              <a:spcAft>
                <a:spcPts val="600"/>
              </a:spcAft>
            </a:pPr>
            <a:r>
              <a:rPr lang="en-US" sz="1800" b="0" i="0" u="none" strike="noStrike" baseline="0">
                <a:solidFill>
                  <a:schemeClr val="tx1"/>
                </a:solidFill>
                <a:latin typeface="Liberation Sans"/>
              </a:rPr>
              <a:t>Must own hardware for peak usage</a:t>
            </a:r>
            <a:endParaRPr lang="en-US" sz="1800" b="0" i="0" u="none" strike="noStrike" baseline="0">
              <a:solidFill>
                <a:schemeClr val="tx1"/>
              </a:solidFill>
              <a:latin typeface="Lohit Devanagari"/>
            </a:endParaRPr>
          </a:p>
          <a:p>
            <a:pPr marR="0">
              <a:spcAft>
                <a:spcPts val="600"/>
              </a:spcAft>
            </a:pPr>
            <a:r>
              <a:rPr lang="en-US" sz="1800" b="0" i="0" u="none" strike="noStrike" baseline="0">
                <a:solidFill>
                  <a:schemeClr val="tx1"/>
                </a:solidFill>
                <a:latin typeface="Liberation Sans"/>
              </a:rPr>
              <a:t>Resource under-utilization</a:t>
            </a:r>
            <a:endParaRPr lang="en-US" sz="1800" b="0" i="0" u="none" strike="noStrike" baseline="0">
              <a:solidFill>
                <a:schemeClr val="tx1"/>
              </a:solidFill>
              <a:latin typeface="Lohit Devanagari"/>
            </a:endParaRPr>
          </a:p>
        </p:txBody>
      </p:sp>
      <p:sp>
        <p:nvSpPr>
          <p:cNvPr id="5" name="Slide Number Placeholder 4">
            <a:extLst>
              <a:ext uri="{FF2B5EF4-FFF2-40B4-BE49-F238E27FC236}">
                <a16:creationId xmlns:a16="http://schemas.microsoft.com/office/drawing/2014/main" id="{DE7F05F0-CF35-4648-A1C9-58B592C6FA81}"/>
              </a:ext>
            </a:extLst>
          </p:cNvPr>
          <p:cNvSpPr>
            <a:spLocks noGrp="1"/>
          </p:cNvSpPr>
          <p:nvPr>
            <p:ph type="sldNum" sz="quarter" idx="4"/>
          </p:nvPr>
        </p:nvSpPr>
        <p:spPr/>
        <p:txBody>
          <a:bodyPr/>
          <a:lstStyle/>
          <a:p>
            <a:pPr algn="l"/>
            <a:fld id="{DFAB4A35-254A-4129-B508-C0D4E219414D}" type="slidenum">
              <a:rPr lang="en-US" smtClean="0"/>
              <a:pPr algn="l"/>
              <a:t>63</a:t>
            </a:fld>
            <a:endParaRPr lang="en-US"/>
          </a:p>
        </p:txBody>
      </p:sp>
      <p:grpSp>
        <p:nvGrpSpPr>
          <p:cNvPr id="6" name="Group 5">
            <a:extLst>
              <a:ext uri="{FF2B5EF4-FFF2-40B4-BE49-F238E27FC236}">
                <a16:creationId xmlns:a16="http://schemas.microsoft.com/office/drawing/2014/main" id="{F6A5AD0B-0FE8-4AA9-90FC-63008EFFB6D5}"/>
              </a:ext>
            </a:extLst>
          </p:cNvPr>
          <p:cNvGrpSpPr/>
          <p:nvPr/>
        </p:nvGrpSpPr>
        <p:grpSpPr>
          <a:xfrm>
            <a:off x="5454305" y="2195686"/>
            <a:ext cx="1765800" cy="2286000"/>
            <a:chOff x="5156640" y="2279160"/>
            <a:chExt cx="1765800" cy="2286000"/>
          </a:xfrm>
        </p:grpSpPr>
        <p:sp>
          <p:nvSpPr>
            <p:cNvPr id="7" name="Freeform: Shape 6">
              <a:extLst>
                <a:ext uri="{FF2B5EF4-FFF2-40B4-BE49-F238E27FC236}">
                  <a16:creationId xmlns:a16="http://schemas.microsoft.com/office/drawing/2014/main" id="{7D8A1656-F73A-4B96-8A45-7F8B39AF12D3}"/>
                </a:ext>
              </a:extLst>
            </p:cNvPr>
            <p:cNvSpPr/>
            <p:nvPr/>
          </p:nvSpPr>
          <p:spPr>
            <a:xfrm>
              <a:off x="5185080" y="2279160"/>
              <a:ext cx="1737359" cy="228600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rgbClr val="729FCF">
                <a:alpha val="0"/>
              </a:srgbClr>
            </a:solidFill>
            <a:ln w="38160">
              <a:solidFill>
                <a:srgbClr val="3465A4"/>
              </a:solidFill>
              <a:custDash>
                <a:ds d="600000" sp="300000"/>
              </a:custDash>
            </a:ln>
          </p:spPr>
          <p:txBody>
            <a:bodyPr vert="horz" wrap="none" lIns="109080" tIns="64080" rIns="109080" bIns="64080" anchor="ctr" anchorCtr="0" compatLnSpc="0">
              <a:noAutofit/>
            </a:bodyPr>
            <a:lstStyle/>
            <a:p>
              <a:pPr marL="0" marR="0" lvl="0" indent="0" rtl="0" hangingPunct="0">
                <a:lnSpc>
                  <a:spcPct val="100000"/>
                </a:lnSpc>
                <a:spcBef>
                  <a:spcPts val="0"/>
                </a:spcBef>
                <a:spcAft>
                  <a:spcPts val="0"/>
                </a:spcAft>
                <a:buNone/>
                <a:tabLst/>
              </a:pPr>
              <a:endParaRPr lang="en-US" sz="1800" b="0" i="0" u="none" strike="noStrike" kern="1200" cap="none">
                <a:ln>
                  <a:noFill/>
                </a:ln>
                <a:latin typeface="Liberation Sans" pitchFamily="18"/>
                <a:ea typeface="Noto Sans CJK SC" pitchFamily="2"/>
                <a:cs typeface="Lohit Devanagari" pitchFamily="2"/>
              </a:endParaRPr>
            </a:p>
          </p:txBody>
        </p:sp>
        <p:sp>
          <p:nvSpPr>
            <p:cNvPr id="8" name="TextBox 7">
              <a:extLst>
                <a:ext uri="{FF2B5EF4-FFF2-40B4-BE49-F238E27FC236}">
                  <a16:creationId xmlns:a16="http://schemas.microsoft.com/office/drawing/2014/main" id="{1F7C27AE-BA45-4084-B8D9-1E29851684CB}"/>
                </a:ext>
              </a:extLst>
            </p:cNvPr>
            <p:cNvSpPr txBox="1"/>
            <p:nvPr/>
          </p:nvSpPr>
          <p:spPr>
            <a:xfrm>
              <a:off x="5156640" y="4218840"/>
              <a:ext cx="1765800"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Physical Server</a:t>
              </a:r>
            </a:p>
          </p:txBody>
        </p:sp>
        <p:sp>
          <p:nvSpPr>
            <p:cNvPr id="9" name="Freeform: Shape 8">
              <a:extLst>
                <a:ext uri="{FF2B5EF4-FFF2-40B4-BE49-F238E27FC236}">
                  <a16:creationId xmlns:a16="http://schemas.microsoft.com/office/drawing/2014/main" id="{B4AABE13-3E42-4343-A03A-08E59D0C604E}"/>
                </a:ext>
              </a:extLst>
            </p:cNvPr>
            <p:cNvSpPr/>
            <p:nvPr/>
          </p:nvSpPr>
          <p:spPr>
            <a:xfrm>
              <a:off x="5276520" y="3833639"/>
              <a:ext cx="1554479" cy="45720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chemeClr val="accent1"/>
            </a:solidFill>
            <a:ln w="12600">
              <a:solidFill>
                <a:srgbClr val="333333"/>
              </a:solidFill>
              <a:prstDash val="solid"/>
            </a:ln>
          </p:spPr>
          <p:txBody>
            <a:bodyPr vert="horz" wrap="none" lIns="96120" tIns="51120" rIns="96120" bIns="51120" anchor="ctr" anchorCtr="0" compatLnSpc="0">
              <a:noAutofit/>
            </a:bodyPr>
            <a:lstStyle/>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Installed OS</a:t>
              </a:r>
            </a:p>
          </p:txBody>
        </p:sp>
        <p:sp>
          <p:nvSpPr>
            <p:cNvPr id="10" name="Freeform: Shape 9">
              <a:extLst>
                <a:ext uri="{FF2B5EF4-FFF2-40B4-BE49-F238E27FC236}">
                  <a16:creationId xmlns:a16="http://schemas.microsoft.com/office/drawing/2014/main" id="{2323088E-4D29-4A17-90E5-C2FE19927C05}"/>
                </a:ext>
              </a:extLst>
            </p:cNvPr>
            <p:cNvSpPr/>
            <p:nvPr/>
          </p:nvSpPr>
          <p:spPr>
            <a:xfrm>
              <a:off x="5276520" y="3559320"/>
              <a:ext cx="1554479" cy="27432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chemeClr val="accent1"/>
            </a:solidFill>
            <a:ln w="12600">
              <a:solidFill>
                <a:srgbClr val="333333"/>
              </a:solidFill>
              <a:prstDash val="solid"/>
            </a:ln>
          </p:spPr>
          <p:txBody>
            <a:bodyPr vert="horz" wrap="none" lIns="96120" tIns="51120" rIns="96120" bIns="51120" anchor="ctr" anchorCtr="0" compatLnSpc="0">
              <a:noAutofit/>
            </a:bodyPr>
            <a:lstStyle/>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Libraries</a:t>
              </a:r>
            </a:p>
          </p:txBody>
        </p:sp>
        <p:sp>
          <p:nvSpPr>
            <p:cNvPr id="11" name="Freeform: Shape 10">
              <a:extLst>
                <a:ext uri="{FF2B5EF4-FFF2-40B4-BE49-F238E27FC236}">
                  <a16:creationId xmlns:a16="http://schemas.microsoft.com/office/drawing/2014/main" id="{3E2A3788-C8CA-4FC4-B1DE-AE693C4F9EDB}"/>
                </a:ext>
              </a:extLst>
            </p:cNvPr>
            <p:cNvSpPr/>
            <p:nvPr/>
          </p:nvSpPr>
          <p:spPr>
            <a:xfrm>
              <a:off x="5276520" y="2462040"/>
              <a:ext cx="1554479" cy="109728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rgbClr val="00A933">
                <a:alpha val="50000"/>
              </a:srgbClr>
            </a:solidFill>
            <a:ln w="12600">
              <a:solidFill>
                <a:srgbClr val="333333"/>
              </a:solidFill>
              <a:prstDash val="solid"/>
            </a:ln>
          </p:spPr>
          <p:txBody>
            <a:bodyPr vert="horz" wrap="none" lIns="96120" tIns="51120" rIns="96120" bIns="51120" anchor="ctr" anchorCtr="0" compatLnSpc="0">
              <a:noAutofit/>
            </a:bodyPr>
            <a:lstStyle/>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Inference</a:t>
              </a:r>
            </a:p>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Web</a:t>
              </a:r>
            </a:p>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Application</a:t>
              </a:r>
            </a:p>
          </p:txBody>
        </p:sp>
      </p:grpSp>
      <p:grpSp>
        <p:nvGrpSpPr>
          <p:cNvPr id="12" name="Group 11">
            <a:extLst>
              <a:ext uri="{FF2B5EF4-FFF2-40B4-BE49-F238E27FC236}">
                <a16:creationId xmlns:a16="http://schemas.microsoft.com/office/drawing/2014/main" id="{93D53D47-F0DD-4527-BE7A-4D13BE4EEC78}"/>
              </a:ext>
            </a:extLst>
          </p:cNvPr>
          <p:cNvGrpSpPr/>
          <p:nvPr/>
        </p:nvGrpSpPr>
        <p:grpSpPr>
          <a:xfrm>
            <a:off x="7311544" y="2197492"/>
            <a:ext cx="1765800" cy="2286000"/>
            <a:chOff x="5156640" y="2279160"/>
            <a:chExt cx="1765800" cy="2286000"/>
          </a:xfrm>
        </p:grpSpPr>
        <p:sp>
          <p:nvSpPr>
            <p:cNvPr id="13" name="Freeform: Shape 12">
              <a:extLst>
                <a:ext uri="{FF2B5EF4-FFF2-40B4-BE49-F238E27FC236}">
                  <a16:creationId xmlns:a16="http://schemas.microsoft.com/office/drawing/2014/main" id="{B52B3F22-17B3-4C0E-9CA3-58F4FDC2FEE7}"/>
                </a:ext>
              </a:extLst>
            </p:cNvPr>
            <p:cNvSpPr/>
            <p:nvPr/>
          </p:nvSpPr>
          <p:spPr>
            <a:xfrm>
              <a:off x="5185080" y="2279160"/>
              <a:ext cx="1737359" cy="228600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rgbClr val="729FCF">
                <a:alpha val="0"/>
              </a:srgbClr>
            </a:solidFill>
            <a:ln w="38160">
              <a:solidFill>
                <a:srgbClr val="3465A4"/>
              </a:solidFill>
              <a:custDash>
                <a:ds d="600000" sp="300000"/>
              </a:custDash>
            </a:ln>
          </p:spPr>
          <p:txBody>
            <a:bodyPr vert="horz" wrap="none" lIns="109080" tIns="64080" rIns="109080" bIns="64080" anchor="ctr" anchorCtr="0" compatLnSpc="0">
              <a:noAutofit/>
            </a:bodyPr>
            <a:lstStyle/>
            <a:p>
              <a:pPr marL="0" marR="0" lvl="0" indent="0" rtl="0" hangingPunct="0">
                <a:lnSpc>
                  <a:spcPct val="100000"/>
                </a:lnSpc>
                <a:spcBef>
                  <a:spcPts val="0"/>
                </a:spcBef>
                <a:spcAft>
                  <a:spcPts val="0"/>
                </a:spcAft>
                <a:buNone/>
                <a:tabLst/>
              </a:pPr>
              <a:endParaRPr lang="en-US" sz="1800" b="0" i="0" u="none" strike="noStrike" kern="1200" cap="none">
                <a:ln>
                  <a:noFill/>
                </a:ln>
                <a:latin typeface="Liberation Sans" pitchFamily="18"/>
                <a:ea typeface="Noto Sans CJK SC" pitchFamily="2"/>
                <a:cs typeface="Lohit Devanagari" pitchFamily="2"/>
              </a:endParaRPr>
            </a:p>
          </p:txBody>
        </p:sp>
        <p:sp>
          <p:nvSpPr>
            <p:cNvPr id="14" name="TextBox 13">
              <a:extLst>
                <a:ext uri="{FF2B5EF4-FFF2-40B4-BE49-F238E27FC236}">
                  <a16:creationId xmlns:a16="http://schemas.microsoft.com/office/drawing/2014/main" id="{8849CD57-573D-4969-9CC6-4ED6945FE119}"/>
                </a:ext>
              </a:extLst>
            </p:cNvPr>
            <p:cNvSpPr txBox="1"/>
            <p:nvPr/>
          </p:nvSpPr>
          <p:spPr>
            <a:xfrm>
              <a:off x="5156640" y="4218840"/>
              <a:ext cx="1765800"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Physical Server</a:t>
              </a:r>
            </a:p>
          </p:txBody>
        </p:sp>
        <p:sp>
          <p:nvSpPr>
            <p:cNvPr id="15" name="Freeform: Shape 14">
              <a:extLst>
                <a:ext uri="{FF2B5EF4-FFF2-40B4-BE49-F238E27FC236}">
                  <a16:creationId xmlns:a16="http://schemas.microsoft.com/office/drawing/2014/main" id="{9C87CA14-708C-44C4-8959-DA88B8D66C47}"/>
                </a:ext>
              </a:extLst>
            </p:cNvPr>
            <p:cNvSpPr/>
            <p:nvPr/>
          </p:nvSpPr>
          <p:spPr>
            <a:xfrm>
              <a:off x="5276520" y="3833639"/>
              <a:ext cx="1554479" cy="45720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chemeClr val="accent1"/>
            </a:solidFill>
            <a:ln w="12600">
              <a:solidFill>
                <a:srgbClr val="333333"/>
              </a:solidFill>
              <a:prstDash val="solid"/>
            </a:ln>
          </p:spPr>
          <p:txBody>
            <a:bodyPr vert="horz" wrap="none" lIns="96120" tIns="51120" rIns="96120" bIns="51120" anchor="ctr" anchorCtr="0" compatLnSpc="0">
              <a:noAutofit/>
            </a:bodyPr>
            <a:lstStyle/>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Installed OS</a:t>
              </a:r>
            </a:p>
          </p:txBody>
        </p:sp>
        <p:sp>
          <p:nvSpPr>
            <p:cNvPr id="16" name="Freeform: Shape 15">
              <a:extLst>
                <a:ext uri="{FF2B5EF4-FFF2-40B4-BE49-F238E27FC236}">
                  <a16:creationId xmlns:a16="http://schemas.microsoft.com/office/drawing/2014/main" id="{852E8F32-A84B-4666-9416-2CD8E4D4B3BE}"/>
                </a:ext>
              </a:extLst>
            </p:cNvPr>
            <p:cNvSpPr/>
            <p:nvPr/>
          </p:nvSpPr>
          <p:spPr>
            <a:xfrm>
              <a:off x="5276520" y="3559320"/>
              <a:ext cx="1554479" cy="27432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chemeClr val="accent1"/>
            </a:solidFill>
            <a:ln w="12600">
              <a:solidFill>
                <a:srgbClr val="333333"/>
              </a:solidFill>
              <a:prstDash val="solid"/>
            </a:ln>
          </p:spPr>
          <p:txBody>
            <a:bodyPr vert="horz" wrap="none" lIns="96120" tIns="51120" rIns="96120" bIns="51120" anchor="ctr" anchorCtr="0" compatLnSpc="0">
              <a:noAutofit/>
            </a:bodyPr>
            <a:lstStyle/>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Libraries</a:t>
              </a:r>
            </a:p>
          </p:txBody>
        </p:sp>
        <p:sp>
          <p:nvSpPr>
            <p:cNvPr id="17" name="Freeform: Shape 16">
              <a:extLst>
                <a:ext uri="{FF2B5EF4-FFF2-40B4-BE49-F238E27FC236}">
                  <a16:creationId xmlns:a16="http://schemas.microsoft.com/office/drawing/2014/main" id="{48569806-3ED6-4462-9996-4726C3BA10AB}"/>
                </a:ext>
              </a:extLst>
            </p:cNvPr>
            <p:cNvSpPr/>
            <p:nvPr/>
          </p:nvSpPr>
          <p:spPr>
            <a:xfrm>
              <a:off x="5276520" y="2462040"/>
              <a:ext cx="1554479" cy="109728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solidFill>
              <a:srgbClr val="00A933">
                <a:alpha val="50000"/>
              </a:srgbClr>
            </a:solidFill>
            <a:ln w="12600">
              <a:solidFill>
                <a:srgbClr val="333333"/>
              </a:solidFill>
              <a:prstDash val="solid"/>
            </a:ln>
          </p:spPr>
          <p:txBody>
            <a:bodyPr vert="horz" wrap="none" lIns="96120" tIns="51120" rIns="96120" bIns="51120" anchor="ctr" anchorCtr="0" compatLnSpc="0">
              <a:noAutofit/>
            </a:bodyPr>
            <a:lstStyle/>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Inference</a:t>
              </a:r>
            </a:p>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Web</a:t>
              </a:r>
            </a:p>
            <a:p>
              <a:pPr marL="0" marR="0" lvl="0" indent="0" algn="ctr"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Application</a:t>
              </a:r>
            </a:p>
          </p:txBody>
        </p:sp>
      </p:grpSp>
      <p:sp>
        <p:nvSpPr>
          <p:cNvPr id="18" name="Arrow: Right 17">
            <a:extLst>
              <a:ext uri="{FF2B5EF4-FFF2-40B4-BE49-F238E27FC236}">
                <a16:creationId xmlns:a16="http://schemas.microsoft.com/office/drawing/2014/main" id="{244902CC-BF62-4651-8339-ED881B749156}"/>
              </a:ext>
            </a:extLst>
          </p:cNvPr>
          <p:cNvSpPr/>
          <p:nvPr/>
        </p:nvSpPr>
        <p:spPr>
          <a:xfrm rot="3491312">
            <a:off x="7431424" y="1639396"/>
            <a:ext cx="765750" cy="3048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6BD7F283-20EB-4AF4-A264-158845EE8C5C}"/>
              </a:ext>
            </a:extLst>
          </p:cNvPr>
          <p:cNvSpPr/>
          <p:nvPr/>
        </p:nvSpPr>
        <p:spPr>
          <a:xfrm rot="6982501">
            <a:off x="6780851" y="1622843"/>
            <a:ext cx="765750" cy="3048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F4BB9028-18E0-4418-A496-5F07843C3B4F}"/>
              </a:ext>
            </a:extLst>
          </p:cNvPr>
          <p:cNvSpPr txBox="1"/>
          <p:nvPr/>
        </p:nvSpPr>
        <p:spPr>
          <a:xfrm>
            <a:off x="5201764" y="1050806"/>
            <a:ext cx="4036682" cy="338554"/>
          </a:xfrm>
          <a:prstGeom prst="rect">
            <a:avLst/>
          </a:prstGeom>
          <a:noFill/>
        </p:spPr>
        <p:txBody>
          <a:bodyPr wrap="none" rtlCol="0">
            <a:spAutoFit/>
          </a:bodyPr>
          <a:lstStyle/>
          <a:p>
            <a:r>
              <a:rPr lang="en-US" sz="1600" b="0" i="0" u="none" strike="noStrike">
                <a:latin typeface="Liberation Sans"/>
              </a:rPr>
              <a:t>Scaling up requires buying more hardware</a:t>
            </a:r>
            <a:endParaRPr lang="en-US" sz="1600" b="0" i="0" u="none" strike="noStrike">
              <a:latin typeface="Lohit Devanagari"/>
            </a:endParaRPr>
          </a:p>
        </p:txBody>
      </p:sp>
    </p:spTree>
    <p:extLst>
      <p:ext uri="{BB962C8B-B14F-4D97-AF65-F5344CB8AC3E}">
        <p14:creationId xmlns:p14="http://schemas.microsoft.com/office/powerpoint/2010/main" val="230044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err="1"/>
              <a:t>FaasKeeper</a:t>
            </a:r>
            <a:r>
              <a:rPr lang="en-US"/>
              <a:t> Viability</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State of Research</a:t>
            </a:r>
          </a:p>
          <a:p>
            <a:endParaRPr lang="en-US"/>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p:txBody>
          <a:bodyPr>
            <a:normAutofit/>
          </a:bodyPr>
          <a:lstStyle/>
          <a:p>
            <a:pPr>
              <a:spcAft>
                <a:spcPts val="1200"/>
              </a:spcAft>
            </a:pPr>
            <a:r>
              <a:rPr lang="en-US"/>
              <a:t>Backend limits performance and scalability</a:t>
            </a:r>
          </a:p>
          <a:p>
            <a:pPr>
              <a:spcAft>
                <a:spcPts val="1200"/>
              </a:spcAft>
            </a:pPr>
            <a:r>
              <a:rPr lang="en-US"/>
              <a:t>Must rely on non-optimal backend (S3 or DynamoDB)</a:t>
            </a:r>
          </a:p>
        </p:txBody>
      </p:sp>
      <p:sp>
        <p:nvSpPr>
          <p:cNvPr id="5" name="Slide Number Placeholder 4">
            <a:extLst>
              <a:ext uri="{FF2B5EF4-FFF2-40B4-BE49-F238E27FC236}">
                <a16:creationId xmlns:a16="http://schemas.microsoft.com/office/drawing/2014/main" id="{79C68AE3-B0F3-41A3-9830-2A95F5D7080F}"/>
              </a:ext>
            </a:extLst>
          </p:cNvPr>
          <p:cNvSpPr>
            <a:spLocks noGrp="1"/>
          </p:cNvSpPr>
          <p:nvPr>
            <p:ph type="sldNum" sz="quarter" idx="4"/>
          </p:nvPr>
        </p:nvSpPr>
        <p:spPr/>
        <p:txBody>
          <a:bodyPr/>
          <a:lstStyle/>
          <a:p>
            <a:pPr algn="l"/>
            <a:fld id="{DFAB4A35-254A-4129-B508-C0D4E219414D}" type="slidenum">
              <a:rPr lang="en-US" smtClean="0"/>
              <a:pPr algn="l"/>
              <a:t>64</a:t>
            </a:fld>
            <a:endParaRPr lang="en-US"/>
          </a:p>
        </p:txBody>
      </p:sp>
      <p:sp>
        <p:nvSpPr>
          <p:cNvPr id="6" name="TextBox 5">
            <a:extLst>
              <a:ext uri="{FF2B5EF4-FFF2-40B4-BE49-F238E27FC236}">
                <a16:creationId xmlns:a16="http://schemas.microsoft.com/office/drawing/2014/main" id="{577EC61E-8F62-4AF4-9394-EE19810F739C}"/>
              </a:ext>
            </a:extLst>
          </p:cNvPr>
          <p:cNvSpPr txBox="1"/>
          <p:nvPr/>
        </p:nvSpPr>
        <p:spPr>
          <a:xfrm>
            <a:off x="3868459" y="4890494"/>
            <a:ext cx="5264583" cy="215444"/>
          </a:xfrm>
          <a:prstGeom prst="rect">
            <a:avLst/>
          </a:prstGeom>
          <a:noFill/>
        </p:spPr>
        <p:txBody>
          <a:bodyPr wrap="none" rtlCol="0">
            <a:spAutoFit/>
          </a:bodyPr>
          <a:lstStyle/>
          <a:p>
            <a:r>
              <a:rPr lang="en-US" sz="800" err="1">
                <a:solidFill>
                  <a:schemeClr val="bg1"/>
                </a:solidFill>
              </a:rPr>
              <a:t>Copik</a:t>
            </a:r>
            <a:r>
              <a:rPr lang="en-US" sz="800">
                <a:solidFill>
                  <a:schemeClr val="bg1"/>
                </a:solidFill>
              </a:rPr>
              <a:t>, Marcin, et al. "</a:t>
            </a:r>
            <a:r>
              <a:rPr lang="en-US" sz="800" err="1">
                <a:solidFill>
                  <a:schemeClr val="bg1"/>
                </a:solidFill>
              </a:rPr>
              <a:t>FaasKeeper</a:t>
            </a:r>
            <a:r>
              <a:rPr lang="en-US" sz="800">
                <a:solidFill>
                  <a:schemeClr val="bg1"/>
                </a:solidFill>
              </a:rPr>
              <a:t>: a Blueprint for Serverless Services." </a:t>
            </a:r>
            <a:r>
              <a:rPr lang="en-US" sz="800" i="1" err="1">
                <a:solidFill>
                  <a:schemeClr val="bg1"/>
                </a:solidFill>
              </a:rPr>
              <a:t>arXiv</a:t>
            </a:r>
            <a:r>
              <a:rPr lang="en-US" sz="800" i="1">
                <a:solidFill>
                  <a:schemeClr val="bg1"/>
                </a:solidFill>
              </a:rPr>
              <a:t> preprint arXiv:2203.14859</a:t>
            </a:r>
            <a:r>
              <a:rPr lang="en-US" sz="800">
                <a:solidFill>
                  <a:schemeClr val="bg1"/>
                </a:solidFill>
              </a:rPr>
              <a:t> (2022).</a:t>
            </a:r>
          </a:p>
        </p:txBody>
      </p:sp>
      <p:pic>
        <p:nvPicPr>
          <p:cNvPr id="9" name="Picture 8">
            <a:extLst>
              <a:ext uri="{FF2B5EF4-FFF2-40B4-BE49-F238E27FC236}">
                <a16:creationId xmlns:a16="http://schemas.microsoft.com/office/drawing/2014/main" id="{65EF70C0-B808-4FF4-ABCB-5184E47F5C5D}"/>
              </a:ext>
            </a:extLst>
          </p:cNvPr>
          <p:cNvPicPr>
            <a:picLocks noChangeAspect="1"/>
          </p:cNvPicPr>
          <p:nvPr/>
        </p:nvPicPr>
        <p:blipFill>
          <a:blip r:embed="rId2"/>
          <a:stretch>
            <a:fillRect/>
          </a:stretch>
        </p:blipFill>
        <p:spPr>
          <a:xfrm>
            <a:off x="347312" y="2410805"/>
            <a:ext cx="4572308" cy="1921491"/>
          </a:xfrm>
          <a:prstGeom prst="rect">
            <a:avLst/>
          </a:prstGeom>
        </p:spPr>
      </p:pic>
      <p:pic>
        <p:nvPicPr>
          <p:cNvPr id="11" name="Picture 10">
            <a:extLst>
              <a:ext uri="{FF2B5EF4-FFF2-40B4-BE49-F238E27FC236}">
                <a16:creationId xmlns:a16="http://schemas.microsoft.com/office/drawing/2014/main" id="{C3898C47-847B-4D4A-816F-0E15A4C25034}"/>
              </a:ext>
            </a:extLst>
          </p:cNvPr>
          <p:cNvPicPr>
            <a:picLocks noChangeAspect="1"/>
          </p:cNvPicPr>
          <p:nvPr/>
        </p:nvPicPr>
        <p:blipFill>
          <a:blip r:embed="rId3"/>
          <a:stretch>
            <a:fillRect/>
          </a:stretch>
        </p:blipFill>
        <p:spPr>
          <a:xfrm>
            <a:off x="5133774" y="2411065"/>
            <a:ext cx="3572156" cy="2105582"/>
          </a:xfrm>
          <a:prstGeom prst="rect">
            <a:avLst/>
          </a:prstGeom>
        </p:spPr>
      </p:pic>
      <p:sp>
        <p:nvSpPr>
          <p:cNvPr id="10" name="TextBox 9">
            <a:extLst>
              <a:ext uri="{FF2B5EF4-FFF2-40B4-BE49-F238E27FC236}">
                <a16:creationId xmlns:a16="http://schemas.microsoft.com/office/drawing/2014/main" id="{E2C61E7E-1D25-4889-A109-90347F5E7A91}"/>
              </a:ext>
            </a:extLst>
          </p:cNvPr>
          <p:cNvSpPr txBox="1"/>
          <p:nvPr/>
        </p:nvSpPr>
        <p:spPr>
          <a:xfrm>
            <a:off x="1063965" y="4254702"/>
            <a:ext cx="3139001" cy="338554"/>
          </a:xfrm>
          <a:prstGeom prst="rect">
            <a:avLst/>
          </a:prstGeom>
          <a:noFill/>
        </p:spPr>
        <p:txBody>
          <a:bodyPr wrap="none" rtlCol="0">
            <a:spAutoFit/>
          </a:bodyPr>
          <a:lstStyle/>
          <a:p>
            <a:r>
              <a:rPr lang="en-US" sz="1600"/>
              <a:t>Reads limited by remote storage</a:t>
            </a:r>
          </a:p>
        </p:txBody>
      </p:sp>
      <p:sp>
        <p:nvSpPr>
          <p:cNvPr id="12" name="TextBox 11">
            <a:extLst>
              <a:ext uri="{FF2B5EF4-FFF2-40B4-BE49-F238E27FC236}">
                <a16:creationId xmlns:a16="http://schemas.microsoft.com/office/drawing/2014/main" id="{AD7A9A84-2B29-4FE1-9E66-033A8628D5EC}"/>
              </a:ext>
            </a:extLst>
          </p:cNvPr>
          <p:cNvSpPr txBox="1"/>
          <p:nvPr/>
        </p:nvSpPr>
        <p:spPr>
          <a:xfrm>
            <a:off x="5268094" y="4356746"/>
            <a:ext cx="3991285" cy="338554"/>
          </a:xfrm>
          <a:prstGeom prst="rect">
            <a:avLst/>
          </a:prstGeom>
          <a:noFill/>
        </p:spPr>
        <p:txBody>
          <a:bodyPr wrap="none" rtlCol="0">
            <a:spAutoFit/>
          </a:bodyPr>
          <a:lstStyle/>
          <a:p>
            <a:r>
              <a:rPr lang="en-US" sz="1600"/>
              <a:t>Write times are even worse comparatively</a:t>
            </a:r>
          </a:p>
        </p:txBody>
      </p:sp>
    </p:spTree>
    <p:extLst>
      <p:ext uri="{BB962C8B-B14F-4D97-AF65-F5344CB8AC3E}">
        <p14:creationId xmlns:p14="http://schemas.microsoft.com/office/powerpoint/2010/main" val="938996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Applications</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Serverless</a:t>
            </a:r>
          </a:p>
          <a:p>
            <a:endParaRPr lang="en-US"/>
          </a:p>
        </p:txBody>
      </p:sp>
      <p:sp>
        <p:nvSpPr>
          <p:cNvPr id="5" name="Slide Number Placeholder 4">
            <a:extLst>
              <a:ext uri="{FF2B5EF4-FFF2-40B4-BE49-F238E27FC236}">
                <a16:creationId xmlns:a16="http://schemas.microsoft.com/office/drawing/2014/main" id="{C2C48B15-8ECE-4D65-860B-0DCF8F142D1F}"/>
              </a:ext>
            </a:extLst>
          </p:cNvPr>
          <p:cNvSpPr>
            <a:spLocks noGrp="1"/>
          </p:cNvSpPr>
          <p:nvPr>
            <p:ph type="sldNum" sz="quarter" idx="4"/>
          </p:nvPr>
        </p:nvSpPr>
        <p:spPr/>
        <p:txBody>
          <a:bodyPr/>
          <a:lstStyle/>
          <a:p>
            <a:pPr algn="l"/>
            <a:fld id="{DFAB4A35-254A-4129-B508-C0D4E219414D}" type="slidenum">
              <a:rPr lang="en-US" smtClean="0"/>
              <a:pPr algn="l"/>
              <a:t>65</a:t>
            </a:fld>
            <a:endParaRPr lang="en-US"/>
          </a:p>
        </p:txBody>
      </p:sp>
      <p:graphicFrame>
        <p:nvGraphicFramePr>
          <p:cNvPr id="16" name="Chart 15">
            <a:extLst>
              <a:ext uri="{FF2B5EF4-FFF2-40B4-BE49-F238E27FC236}">
                <a16:creationId xmlns:a16="http://schemas.microsoft.com/office/drawing/2014/main" id="{ABDA04DA-3A36-4717-8A14-15A0A58F11B0}"/>
              </a:ext>
            </a:extLst>
          </p:cNvPr>
          <p:cNvGraphicFramePr/>
          <p:nvPr/>
        </p:nvGraphicFramePr>
        <p:xfrm>
          <a:off x="2344564" y="2408183"/>
          <a:ext cx="4374916" cy="2345103"/>
        </p:xfrm>
        <a:graphic>
          <a:graphicData uri="http://schemas.openxmlformats.org/drawingml/2006/chart">
            <c:chart xmlns:c="http://schemas.openxmlformats.org/drawingml/2006/chart" xmlns:r="http://schemas.openxmlformats.org/officeDocument/2006/relationships" r:id="rId2"/>
          </a:graphicData>
        </a:graphic>
      </p:graphicFrame>
      <p:sp>
        <p:nvSpPr>
          <p:cNvPr id="14" name="TextBox 13">
            <a:extLst>
              <a:ext uri="{FF2B5EF4-FFF2-40B4-BE49-F238E27FC236}">
                <a16:creationId xmlns:a16="http://schemas.microsoft.com/office/drawing/2014/main" id="{7181B8DE-1063-4EE3-A66C-5C97648F4BC7}"/>
              </a:ext>
            </a:extLst>
          </p:cNvPr>
          <p:cNvSpPr txBox="1"/>
          <p:nvPr/>
        </p:nvSpPr>
        <p:spPr>
          <a:xfrm>
            <a:off x="377092" y="1526648"/>
            <a:ext cx="8290169" cy="800219"/>
          </a:xfrm>
          <a:prstGeom prst="rect">
            <a:avLst/>
          </a:prstGeom>
          <a:noFill/>
        </p:spPr>
        <p:txBody>
          <a:bodyPr wrap="square">
            <a:spAutoFit/>
          </a:bodyPr>
          <a:lstStyle/>
          <a:p>
            <a:pPr>
              <a:spcAft>
                <a:spcPts val="1200"/>
              </a:spcAft>
            </a:pPr>
            <a:r>
              <a:rPr lang="en-US">
                <a:solidFill>
                  <a:schemeClr val="accent3"/>
                </a:solidFill>
              </a:rPr>
              <a:t>Cost benefit </a:t>
            </a:r>
            <a:r>
              <a:rPr lang="en-US">
                <a:sym typeface="Wingdings" panose="05000000000000000000" pitchFamily="2" charset="2"/>
              </a:rPr>
              <a:t> $0.50 per/run vs $19 per/hour to rent a VM</a:t>
            </a:r>
          </a:p>
          <a:p>
            <a:pPr>
              <a:spcAft>
                <a:spcPts val="1200"/>
              </a:spcAft>
            </a:pPr>
            <a:r>
              <a:rPr lang="en-US">
                <a:solidFill>
                  <a:srgbClr val="FF0000"/>
                </a:solidFill>
                <a:sym typeface="Wingdings" panose="05000000000000000000" pitchFamily="2" charset="2"/>
              </a:rPr>
              <a:t>Poor scaling &amp; need for central orchestration</a:t>
            </a:r>
          </a:p>
        </p:txBody>
      </p:sp>
      <p:sp>
        <p:nvSpPr>
          <p:cNvPr id="8" name="TextBox 7">
            <a:extLst>
              <a:ext uri="{FF2B5EF4-FFF2-40B4-BE49-F238E27FC236}">
                <a16:creationId xmlns:a16="http://schemas.microsoft.com/office/drawing/2014/main" id="{77437F88-AFFE-46CD-8F2A-12094D79BD1B}"/>
              </a:ext>
            </a:extLst>
          </p:cNvPr>
          <p:cNvSpPr txBox="1"/>
          <p:nvPr/>
        </p:nvSpPr>
        <p:spPr>
          <a:xfrm>
            <a:off x="5250521" y="4685236"/>
            <a:ext cx="4041491" cy="507831"/>
          </a:xfrm>
          <a:prstGeom prst="rect">
            <a:avLst/>
          </a:prstGeom>
          <a:noFill/>
        </p:spPr>
        <p:txBody>
          <a:bodyPr wrap="none" rtlCol="0">
            <a:spAutoFit/>
          </a:bodyPr>
          <a:lstStyle/>
          <a:p>
            <a:r>
              <a:rPr lang="en-US" sz="900" err="1">
                <a:solidFill>
                  <a:schemeClr val="bg1"/>
                </a:solidFill>
              </a:rPr>
              <a:t>Fouladi</a:t>
            </a:r>
            <a:r>
              <a:rPr lang="en-US" sz="900">
                <a:solidFill>
                  <a:schemeClr val="bg1"/>
                </a:solidFill>
              </a:rPr>
              <a:t>, </a:t>
            </a:r>
            <a:r>
              <a:rPr lang="en-US" sz="900" err="1">
                <a:solidFill>
                  <a:schemeClr val="bg1"/>
                </a:solidFill>
              </a:rPr>
              <a:t>Sadjad</a:t>
            </a:r>
            <a:r>
              <a:rPr lang="en-US" sz="900">
                <a:solidFill>
                  <a:schemeClr val="bg1"/>
                </a:solidFill>
              </a:rPr>
              <a:t>, et al. "From laptop to lambda: </a:t>
            </a:r>
          </a:p>
          <a:p>
            <a:r>
              <a:rPr lang="en-US" sz="900">
                <a:solidFill>
                  <a:schemeClr val="bg1"/>
                </a:solidFill>
              </a:rPr>
              <a:t>Outsourcing everyday jobs to thousands of transient functional containers." </a:t>
            </a:r>
          </a:p>
          <a:p>
            <a:r>
              <a:rPr lang="en-US" sz="900" i="1">
                <a:solidFill>
                  <a:schemeClr val="bg1"/>
                </a:solidFill>
              </a:rPr>
              <a:t>2019 USENIX Annual Technical Conference (USENIX ATC 19)</a:t>
            </a:r>
            <a:r>
              <a:rPr lang="en-US" sz="900">
                <a:solidFill>
                  <a:schemeClr val="bg1"/>
                </a:solidFill>
              </a:rPr>
              <a:t>. 2019.</a:t>
            </a:r>
          </a:p>
        </p:txBody>
      </p:sp>
    </p:spTree>
    <p:extLst>
      <p:ext uri="{BB962C8B-B14F-4D97-AF65-F5344CB8AC3E}">
        <p14:creationId xmlns:p14="http://schemas.microsoft.com/office/powerpoint/2010/main" val="211668621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Communication</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Serverless</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p:txBody>
          <a:bodyPr>
            <a:normAutofit/>
          </a:bodyPr>
          <a:lstStyle/>
          <a:p>
            <a:pPr>
              <a:spcAft>
                <a:spcPts val="1200"/>
              </a:spcAft>
            </a:pPr>
            <a:r>
              <a:rPr lang="en-US"/>
              <a:t>There is </a:t>
            </a:r>
            <a:r>
              <a:rPr lang="en-US" i="1"/>
              <a:t>no </a:t>
            </a:r>
            <a:r>
              <a:rPr lang="en-US"/>
              <a:t>way to directly communicate between two functions</a:t>
            </a:r>
          </a:p>
          <a:p>
            <a:pPr>
              <a:spcAft>
                <a:spcPts val="1200"/>
              </a:spcAft>
            </a:pPr>
            <a:r>
              <a:rPr lang="en-US"/>
              <a:t>Indirect communication, say via S3, can take 100-200 </a:t>
            </a:r>
            <a:r>
              <a:rPr lang="en-US" err="1"/>
              <a:t>ms</a:t>
            </a:r>
            <a:r>
              <a:rPr lang="en-US"/>
              <a:t>! </a:t>
            </a:r>
            <a:r>
              <a:rPr lang="en-US" sz="1200"/>
              <a:t>[1]</a:t>
            </a:r>
            <a:endParaRPr lang="en-US"/>
          </a:p>
          <a:p>
            <a:pPr>
              <a:spcAft>
                <a:spcPts val="1200"/>
              </a:spcAft>
            </a:pPr>
            <a:r>
              <a:rPr lang="en-US"/>
              <a:t>Or you must run your own in-memory storage system</a:t>
            </a:r>
          </a:p>
        </p:txBody>
      </p:sp>
      <p:sp>
        <p:nvSpPr>
          <p:cNvPr id="5" name="Slide Number Placeholder 4">
            <a:extLst>
              <a:ext uri="{FF2B5EF4-FFF2-40B4-BE49-F238E27FC236}">
                <a16:creationId xmlns:a16="http://schemas.microsoft.com/office/drawing/2014/main" id="{8CC851E0-5517-4ACD-A8F4-B7DED76652BA}"/>
              </a:ext>
            </a:extLst>
          </p:cNvPr>
          <p:cNvSpPr>
            <a:spLocks noGrp="1"/>
          </p:cNvSpPr>
          <p:nvPr>
            <p:ph type="sldNum" sz="quarter" idx="4"/>
          </p:nvPr>
        </p:nvSpPr>
        <p:spPr/>
        <p:txBody>
          <a:bodyPr/>
          <a:lstStyle/>
          <a:p>
            <a:pPr algn="l"/>
            <a:fld id="{DFAB4A35-254A-4129-B508-C0D4E219414D}" type="slidenum">
              <a:rPr lang="en-US" smtClean="0"/>
              <a:pPr algn="l"/>
              <a:t>66</a:t>
            </a:fld>
            <a:endParaRPr lang="en-US"/>
          </a:p>
        </p:txBody>
      </p:sp>
      <p:sp>
        <p:nvSpPr>
          <p:cNvPr id="6" name="TextBox 5">
            <a:extLst>
              <a:ext uri="{FF2B5EF4-FFF2-40B4-BE49-F238E27FC236}">
                <a16:creationId xmlns:a16="http://schemas.microsoft.com/office/drawing/2014/main" id="{A43FD2F8-2FAB-475F-ACA4-2D20F71B0066}"/>
              </a:ext>
            </a:extLst>
          </p:cNvPr>
          <p:cNvSpPr txBox="1"/>
          <p:nvPr/>
        </p:nvSpPr>
        <p:spPr>
          <a:xfrm>
            <a:off x="4836411" y="4858553"/>
            <a:ext cx="4307589" cy="215444"/>
          </a:xfrm>
          <a:prstGeom prst="rect">
            <a:avLst/>
          </a:prstGeom>
          <a:noFill/>
        </p:spPr>
        <p:txBody>
          <a:bodyPr wrap="none" rtlCol="0">
            <a:spAutoFit/>
          </a:bodyPr>
          <a:lstStyle/>
          <a:p>
            <a:r>
              <a:rPr lang="en-US" sz="800">
                <a:solidFill>
                  <a:schemeClr val="bg1"/>
                </a:solidFill>
              </a:rPr>
              <a:t>[1] https://docs.aws.amazon.com/AmazonS3/latest/userguide/optimizing-performance.html</a:t>
            </a:r>
          </a:p>
        </p:txBody>
      </p:sp>
      <p:sp>
        <p:nvSpPr>
          <p:cNvPr id="7" name="Rectangle 6">
            <a:extLst>
              <a:ext uri="{FF2B5EF4-FFF2-40B4-BE49-F238E27FC236}">
                <a16:creationId xmlns:a16="http://schemas.microsoft.com/office/drawing/2014/main" id="{65EEE38A-EBF5-446C-8A6C-D47B83E735AD}"/>
              </a:ext>
            </a:extLst>
          </p:cNvPr>
          <p:cNvSpPr/>
          <p:nvPr/>
        </p:nvSpPr>
        <p:spPr>
          <a:xfrm>
            <a:off x="1842410" y="3079205"/>
            <a:ext cx="1260857"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sp>
        <p:nvSpPr>
          <p:cNvPr id="8" name="Rectangle 7">
            <a:extLst>
              <a:ext uri="{FF2B5EF4-FFF2-40B4-BE49-F238E27FC236}">
                <a16:creationId xmlns:a16="http://schemas.microsoft.com/office/drawing/2014/main" id="{797B4C73-FB6F-416E-A343-5B9EC429B2DC}"/>
              </a:ext>
            </a:extLst>
          </p:cNvPr>
          <p:cNvSpPr/>
          <p:nvPr/>
        </p:nvSpPr>
        <p:spPr>
          <a:xfrm>
            <a:off x="4398213" y="3079205"/>
            <a:ext cx="1260857"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sp>
        <p:nvSpPr>
          <p:cNvPr id="9" name="Rectangle 8">
            <a:extLst>
              <a:ext uri="{FF2B5EF4-FFF2-40B4-BE49-F238E27FC236}">
                <a16:creationId xmlns:a16="http://schemas.microsoft.com/office/drawing/2014/main" id="{24B0108B-552C-4629-9A3A-5E1CE3407671}"/>
              </a:ext>
            </a:extLst>
          </p:cNvPr>
          <p:cNvSpPr/>
          <p:nvPr/>
        </p:nvSpPr>
        <p:spPr>
          <a:xfrm>
            <a:off x="1952621" y="4082211"/>
            <a:ext cx="841479"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err="1">
                <a:solidFill>
                  <a:schemeClr val="tx1"/>
                </a:solidFill>
                <a:latin typeface="Times New Roman" panose="02020603050405020304" pitchFamily="18" charset="0"/>
                <a:cs typeface="Times New Roman" panose="02020603050405020304" pitchFamily="18" charset="0"/>
              </a:rPr>
              <a:t>CNN_train</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9D31E975-A79F-4C61-B605-5EFC4E4AF6B4}"/>
              </a:ext>
            </a:extLst>
          </p:cNvPr>
          <p:cNvSpPr/>
          <p:nvPr/>
        </p:nvSpPr>
        <p:spPr>
          <a:xfrm>
            <a:off x="4607901" y="4076595"/>
            <a:ext cx="841479"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err="1">
                <a:solidFill>
                  <a:schemeClr val="tx1"/>
                </a:solidFill>
                <a:latin typeface="Times New Roman" panose="02020603050405020304" pitchFamily="18" charset="0"/>
                <a:cs typeface="Times New Roman" panose="02020603050405020304" pitchFamily="18" charset="0"/>
              </a:rPr>
              <a:t>CNN_train</a:t>
            </a:r>
            <a:endParaRPr lang="en-US" sz="2400" baseline="-25000">
              <a:solidFill>
                <a:schemeClr val="tx1"/>
              </a:solidFill>
              <a:latin typeface="Times New Roman" panose="02020603050405020304" pitchFamily="18" charset="0"/>
              <a:cs typeface="Times New Roman" panose="02020603050405020304" pitchFamily="18" charset="0"/>
            </a:endParaRPr>
          </a:p>
        </p:txBody>
      </p:sp>
      <p:cxnSp>
        <p:nvCxnSpPr>
          <p:cNvPr id="16" name="Straight Arrow Connector 15">
            <a:extLst>
              <a:ext uri="{FF2B5EF4-FFF2-40B4-BE49-F238E27FC236}">
                <a16:creationId xmlns:a16="http://schemas.microsoft.com/office/drawing/2014/main" id="{197C22DD-C06A-449E-9501-6C527CAE3B65}"/>
              </a:ext>
            </a:extLst>
          </p:cNvPr>
          <p:cNvCxnSpPr>
            <a:stCxn id="9" idx="3"/>
            <a:endCxn id="11" idx="1"/>
          </p:cNvCxnSpPr>
          <p:nvPr/>
        </p:nvCxnSpPr>
        <p:spPr>
          <a:xfrm flipV="1">
            <a:off x="2794100" y="4226286"/>
            <a:ext cx="1813801" cy="5616"/>
          </a:xfrm>
          <a:prstGeom prst="straightConnector1">
            <a:avLst/>
          </a:prstGeom>
          <a:ln w="38100">
            <a:solidFill>
              <a:schemeClr val="accent6"/>
            </a:solidFill>
            <a:headEnd type="triangle"/>
            <a:tailEnd type="triangle"/>
          </a:ln>
        </p:spPr>
        <p:style>
          <a:lnRef idx="2">
            <a:schemeClr val="accent2"/>
          </a:lnRef>
          <a:fillRef idx="0">
            <a:schemeClr val="accent2"/>
          </a:fillRef>
          <a:effectRef idx="1">
            <a:schemeClr val="accent2"/>
          </a:effectRef>
          <a:fontRef idx="minor">
            <a:schemeClr val="tx1"/>
          </a:fontRef>
        </p:style>
      </p:cxnSp>
      <p:sp>
        <p:nvSpPr>
          <p:cNvPr id="17" name="Multiplication Sign 16">
            <a:extLst>
              <a:ext uri="{FF2B5EF4-FFF2-40B4-BE49-F238E27FC236}">
                <a16:creationId xmlns:a16="http://schemas.microsoft.com/office/drawing/2014/main" id="{7E07A32A-FA93-435C-8116-9AB9558F2EDA}"/>
              </a:ext>
            </a:extLst>
          </p:cNvPr>
          <p:cNvSpPr/>
          <p:nvPr/>
        </p:nvSpPr>
        <p:spPr>
          <a:xfrm>
            <a:off x="3312955" y="3853389"/>
            <a:ext cx="700856" cy="721412"/>
          </a:xfrm>
          <a:prstGeom prst="mathMultiply">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0873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17"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FD318-5FAF-6DC0-9F70-8A9DDF3AD5DE}"/>
              </a:ext>
            </a:extLst>
          </p:cNvPr>
          <p:cNvSpPr>
            <a:spLocks noGrp="1"/>
          </p:cNvSpPr>
          <p:nvPr>
            <p:ph type="ctrTitle"/>
          </p:nvPr>
        </p:nvSpPr>
        <p:spPr/>
        <p:txBody>
          <a:bodyPr>
            <a:normAutofit/>
          </a:bodyPr>
          <a:lstStyle/>
          <a:p>
            <a:r>
              <a:rPr lang="en-US"/>
              <a:t>Related: FMI</a:t>
            </a:r>
          </a:p>
        </p:txBody>
      </p:sp>
      <p:sp>
        <p:nvSpPr>
          <p:cNvPr id="3" name="Text Placeholder 2">
            <a:extLst>
              <a:ext uri="{FF2B5EF4-FFF2-40B4-BE49-F238E27FC236}">
                <a16:creationId xmlns:a16="http://schemas.microsoft.com/office/drawing/2014/main" id="{DAB3ECDA-8CFA-6B4A-F064-502541C5CC95}"/>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D3D739A6-E4F8-9A00-8521-8F1D775B1D51}"/>
              </a:ext>
            </a:extLst>
          </p:cNvPr>
          <p:cNvSpPr>
            <a:spLocks noGrp="1"/>
          </p:cNvSpPr>
          <p:nvPr>
            <p:ph idx="1"/>
          </p:nvPr>
        </p:nvSpPr>
        <p:spPr/>
        <p:txBody>
          <a:bodyPr/>
          <a:lstStyle/>
          <a:p>
            <a:r>
              <a:rPr lang="en-US"/>
              <a:t>Hack holes to other concurrent functions</a:t>
            </a:r>
          </a:p>
          <a:p>
            <a:r>
              <a:rPr lang="en-US"/>
              <a:t>Can communicate via MPI-like library</a:t>
            </a:r>
          </a:p>
          <a:p>
            <a:endParaRPr lang="en-US"/>
          </a:p>
        </p:txBody>
      </p:sp>
      <p:sp>
        <p:nvSpPr>
          <p:cNvPr id="5" name="Slide Number Placeholder 4">
            <a:extLst>
              <a:ext uri="{FF2B5EF4-FFF2-40B4-BE49-F238E27FC236}">
                <a16:creationId xmlns:a16="http://schemas.microsoft.com/office/drawing/2014/main" id="{208A604B-7859-C781-55EC-247BA1DFF3C8}"/>
              </a:ext>
            </a:extLst>
          </p:cNvPr>
          <p:cNvSpPr>
            <a:spLocks noGrp="1"/>
          </p:cNvSpPr>
          <p:nvPr>
            <p:ph type="sldNum" sz="quarter" idx="4"/>
          </p:nvPr>
        </p:nvSpPr>
        <p:spPr/>
        <p:txBody>
          <a:bodyPr/>
          <a:lstStyle/>
          <a:p>
            <a:pPr algn="l"/>
            <a:fld id="{DFAB4A35-254A-4129-B508-C0D4E219414D}" type="slidenum">
              <a:rPr lang="en-US" smtClean="0"/>
              <a:pPr algn="l"/>
              <a:t>67</a:t>
            </a:fld>
            <a:endParaRPr lang="en-US"/>
          </a:p>
        </p:txBody>
      </p:sp>
      <p:pic>
        <p:nvPicPr>
          <p:cNvPr id="7" name="Picture 6">
            <a:extLst>
              <a:ext uri="{FF2B5EF4-FFF2-40B4-BE49-F238E27FC236}">
                <a16:creationId xmlns:a16="http://schemas.microsoft.com/office/drawing/2014/main" id="{D1A23B69-F6AF-864E-F38C-D7D5F4ADC067}"/>
              </a:ext>
            </a:extLst>
          </p:cNvPr>
          <p:cNvPicPr>
            <a:picLocks noChangeAspect="1"/>
          </p:cNvPicPr>
          <p:nvPr/>
        </p:nvPicPr>
        <p:blipFill>
          <a:blip r:embed="rId2"/>
          <a:stretch>
            <a:fillRect/>
          </a:stretch>
        </p:blipFill>
        <p:spPr>
          <a:xfrm>
            <a:off x="4885915" y="1983545"/>
            <a:ext cx="3596543" cy="2231392"/>
          </a:xfrm>
          <a:prstGeom prst="rect">
            <a:avLst/>
          </a:prstGeom>
        </p:spPr>
      </p:pic>
    </p:spTree>
    <p:extLst>
      <p:ext uri="{BB962C8B-B14F-4D97-AF65-F5344CB8AC3E}">
        <p14:creationId xmlns:p14="http://schemas.microsoft.com/office/powerpoint/2010/main" val="403384786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AC72D-2FAB-629D-935A-1AE2A0FBABEB}"/>
              </a:ext>
            </a:extLst>
          </p:cNvPr>
          <p:cNvSpPr>
            <a:spLocks noGrp="1"/>
          </p:cNvSpPr>
          <p:nvPr>
            <p:ph type="ctrTitle"/>
          </p:nvPr>
        </p:nvSpPr>
        <p:spPr/>
        <p:txBody>
          <a:bodyPr/>
          <a:lstStyle/>
          <a:p>
            <a:r>
              <a:rPr lang="en-US"/>
              <a:t>Platform MPI Support</a:t>
            </a:r>
          </a:p>
        </p:txBody>
      </p:sp>
      <p:sp>
        <p:nvSpPr>
          <p:cNvPr id="3" name="Text Placeholder 2">
            <a:extLst>
              <a:ext uri="{FF2B5EF4-FFF2-40B4-BE49-F238E27FC236}">
                <a16:creationId xmlns:a16="http://schemas.microsoft.com/office/drawing/2014/main" id="{128E7663-3DDC-413E-D108-DD262480F948}"/>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CA7631AF-8042-BF2E-8FEA-92D51428D5AA}"/>
              </a:ext>
            </a:extLst>
          </p:cNvPr>
          <p:cNvSpPr>
            <a:spLocks noGrp="1"/>
          </p:cNvSpPr>
          <p:nvPr>
            <p:ph idx="1"/>
          </p:nvPr>
        </p:nvSpPr>
        <p:spPr/>
        <p:txBody>
          <a:bodyPr/>
          <a:lstStyle/>
          <a:p>
            <a:pPr marL="285750" indent="-285750">
              <a:buFont typeface="Arial" panose="020B0604020202020204" pitchFamily="34" charset="0"/>
              <a:buChar char="•"/>
            </a:pPr>
            <a:r>
              <a:rPr lang="en-US"/>
              <a:t>No platform supports functions directly interacting with each other</a:t>
            </a:r>
          </a:p>
          <a:p>
            <a:pPr marL="685800" lvl="1">
              <a:buFont typeface="Arial" panose="020B0604020202020204" pitchFamily="34" charset="0"/>
              <a:buChar char="•"/>
            </a:pPr>
            <a:r>
              <a:rPr lang="en-US"/>
              <a:t>Can indirectly via 3rd party tool</a:t>
            </a:r>
          </a:p>
          <a:p>
            <a:pPr marL="685800" lvl="1">
              <a:buFont typeface="Arial" panose="020B0604020202020204" pitchFamily="34" charset="0"/>
              <a:buChar char="•"/>
            </a:pPr>
            <a:r>
              <a:rPr lang="en-US"/>
              <a:t>Or as part of a DAG chain passing arguments / return results</a:t>
            </a:r>
          </a:p>
        </p:txBody>
      </p:sp>
      <p:sp>
        <p:nvSpPr>
          <p:cNvPr id="5" name="Slide Number Placeholder 4">
            <a:extLst>
              <a:ext uri="{FF2B5EF4-FFF2-40B4-BE49-F238E27FC236}">
                <a16:creationId xmlns:a16="http://schemas.microsoft.com/office/drawing/2014/main" id="{614E47B5-D7EA-3E0D-CE16-2CE51BACD615}"/>
              </a:ext>
            </a:extLst>
          </p:cNvPr>
          <p:cNvSpPr>
            <a:spLocks noGrp="1"/>
          </p:cNvSpPr>
          <p:nvPr>
            <p:ph type="sldNum" sz="quarter" idx="4"/>
          </p:nvPr>
        </p:nvSpPr>
        <p:spPr/>
        <p:txBody>
          <a:bodyPr/>
          <a:lstStyle/>
          <a:p>
            <a:pPr algn="l"/>
            <a:fld id="{DFAB4A35-254A-4129-B508-C0D4E219414D}" type="slidenum">
              <a:rPr lang="en-US" smtClean="0"/>
              <a:pPr algn="l"/>
              <a:t>68</a:t>
            </a:fld>
            <a:endParaRPr lang="en-US"/>
          </a:p>
        </p:txBody>
      </p:sp>
    </p:spTree>
    <p:extLst>
      <p:ext uri="{BB962C8B-B14F-4D97-AF65-F5344CB8AC3E}">
        <p14:creationId xmlns:p14="http://schemas.microsoft.com/office/powerpoint/2010/main" val="40944482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Keep-Alive Decision</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Serverless</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a:xfrm>
            <a:off x="518824" y="2922272"/>
            <a:ext cx="8015594" cy="1579208"/>
          </a:xfrm>
        </p:spPr>
        <p:txBody>
          <a:bodyPr>
            <a:normAutofit/>
          </a:bodyPr>
          <a:lstStyle/>
          <a:p>
            <a:pPr>
              <a:spcAft>
                <a:spcPts val="1200"/>
              </a:spcAft>
            </a:pPr>
            <a:r>
              <a:rPr lang="en-US"/>
              <a:t>Keep-alive tradeoff </a:t>
            </a:r>
            <a:r>
              <a:rPr lang="en-US">
                <a:sym typeface="Wingdings" panose="05000000000000000000" pitchFamily="2" charset="2"/>
              </a:rPr>
              <a:t></a:t>
            </a:r>
            <a:r>
              <a:rPr lang="en-US"/>
              <a:t> warm starts vs cold starts</a:t>
            </a:r>
          </a:p>
          <a:p>
            <a:pPr>
              <a:spcAft>
                <a:spcPts val="1200"/>
              </a:spcAft>
            </a:pPr>
            <a:r>
              <a:rPr lang="en-US"/>
              <a:t>Keeping functions </a:t>
            </a:r>
            <a:r>
              <a:rPr lang="en-US" i="1"/>
              <a:t>warm</a:t>
            </a:r>
            <a:r>
              <a:rPr lang="en-US"/>
              <a:t> costs memory, which isn’t free</a:t>
            </a:r>
          </a:p>
          <a:p>
            <a:pPr>
              <a:spcAft>
                <a:spcPts val="1200"/>
              </a:spcAft>
            </a:pPr>
            <a:r>
              <a:rPr lang="en-US"/>
              <a:t>When we remove a function, cold start will happen </a:t>
            </a:r>
            <a:r>
              <a:rPr lang="en-US" i="1"/>
              <a:t>again</a:t>
            </a:r>
          </a:p>
        </p:txBody>
      </p:sp>
      <p:sp>
        <p:nvSpPr>
          <p:cNvPr id="5" name="Slide Number Placeholder 4">
            <a:extLst>
              <a:ext uri="{FF2B5EF4-FFF2-40B4-BE49-F238E27FC236}">
                <a16:creationId xmlns:a16="http://schemas.microsoft.com/office/drawing/2014/main" id="{8CC851E0-5517-4ACD-A8F4-B7DED76652BA}"/>
              </a:ext>
            </a:extLst>
          </p:cNvPr>
          <p:cNvSpPr>
            <a:spLocks noGrp="1"/>
          </p:cNvSpPr>
          <p:nvPr>
            <p:ph type="sldNum" sz="quarter" idx="4"/>
          </p:nvPr>
        </p:nvSpPr>
        <p:spPr/>
        <p:txBody>
          <a:bodyPr/>
          <a:lstStyle/>
          <a:p>
            <a:pPr algn="l"/>
            <a:fld id="{DFAB4A35-254A-4129-B508-C0D4E219414D}" type="slidenum">
              <a:rPr lang="en-US" smtClean="0"/>
              <a:pPr algn="l"/>
              <a:t>69</a:t>
            </a:fld>
            <a:endParaRPr lang="en-US"/>
          </a:p>
        </p:txBody>
      </p:sp>
      <p:sp>
        <p:nvSpPr>
          <p:cNvPr id="53" name="Rectangle 52">
            <a:extLst>
              <a:ext uri="{FF2B5EF4-FFF2-40B4-BE49-F238E27FC236}">
                <a16:creationId xmlns:a16="http://schemas.microsoft.com/office/drawing/2014/main" id="{94C8459E-24D5-4CB2-B64C-B0DAA120B06D}"/>
              </a:ext>
            </a:extLst>
          </p:cNvPr>
          <p:cNvSpPr/>
          <p:nvPr/>
        </p:nvSpPr>
        <p:spPr>
          <a:xfrm>
            <a:off x="2799520" y="1834444"/>
            <a:ext cx="3339142" cy="355840"/>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Keep-Alive</a:t>
            </a:r>
          </a:p>
        </p:txBody>
      </p:sp>
      <p:grpSp>
        <p:nvGrpSpPr>
          <p:cNvPr id="54" name="Group 53">
            <a:extLst>
              <a:ext uri="{FF2B5EF4-FFF2-40B4-BE49-F238E27FC236}">
                <a16:creationId xmlns:a16="http://schemas.microsoft.com/office/drawing/2014/main" id="{20CD9E55-7FCE-4E8B-A45E-41C18B08AC83}"/>
              </a:ext>
            </a:extLst>
          </p:cNvPr>
          <p:cNvGrpSpPr/>
          <p:nvPr/>
        </p:nvGrpSpPr>
        <p:grpSpPr>
          <a:xfrm>
            <a:off x="0" y="1833545"/>
            <a:ext cx="2799520" cy="898734"/>
            <a:chOff x="1135664" y="3432595"/>
            <a:chExt cx="2799520" cy="898734"/>
          </a:xfrm>
        </p:grpSpPr>
        <p:sp>
          <p:nvSpPr>
            <p:cNvPr id="55" name="Rectangle 54">
              <a:extLst>
                <a:ext uri="{FF2B5EF4-FFF2-40B4-BE49-F238E27FC236}">
                  <a16:creationId xmlns:a16="http://schemas.microsoft.com/office/drawing/2014/main" id="{213A5C0F-F723-4087-B9BF-7CB025CD2BA3}"/>
                </a:ext>
              </a:extLst>
            </p:cNvPr>
            <p:cNvSpPr/>
            <p:nvPr/>
          </p:nvSpPr>
          <p:spPr>
            <a:xfrm>
              <a:off x="1771392" y="3432597"/>
              <a:ext cx="912962" cy="359434"/>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a:solidFill>
                    <a:schemeClr val="bg1"/>
                  </a:solidFill>
                </a:rPr>
                <a:t>Init</a:t>
              </a:r>
              <a:endParaRPr lang="en-US">
                <a:solidFill>
                  <a:schemeClr val="bg1"/>
                </a:solidFill>
              </a:endParaRPr>
            </a:p>
          </p:txBody>
        </p:sp>
        <p:sp>
          <p:nvSpPr>
            <p:cNvPr id="56" name="Rectangle 55">
              <a:extLst>
                <a:ext uri="{FF2B5EF4-FFF2-40B4-BE49-F238E27FC236}">
                  <a16:creationId xmlns:a16="http://schemas.microsoft.com/office/drawing/2014/main" id="{3EA839B0-DC9C-4722-8ED1-F2611174CA98}"/>
                </a:ext>
              </a:extLst>
            </p:cNvPr>
            <p:cNvSpPr/>
            <p:nvPr/>
          </p:nvSpPr>
          <p:spPr>
            <a:xfrm>
              <a:off x="2684354" y="3432595"/>
              <a:ext cx="1250830" cy="35943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b="1">
                  <a:solidFill>
                    <a:schemeClr val="bg1"/>
                  </a:solidFill>
                </a:rPr>
                <a:t>User Code</a:t>
              </a:r>
            </a:p>
          </p:txBody>
        </p:sp>
        <p:sp>
          <p:nvSpPr>
            <p:cNvPr id="57" name="Arrow: Up 56">
              <a:extLst>
                <a:ext uri="{FF2B5EF4-FFF2-40B4-BE49-F238E27FC236}">
                  <a16:creationId xmlns:a16="http://schemas.microsoft.com/office/drawing/2014/main" id="{992824C6-CB47-4183-8144-ABFE0E44C84D}"/>
                </a:ext>
              </a:extLst>
            </p:cNvPr>
            <p:cNvSpPr/>
            <p:nvPr/>
          </p:nvSpPr>
          <p:spPr>
            <a:xfrm>
              <a:off x="1613362" y="3836407"/>
              <a:ext cx="312708" cy="226444"/>
            </a:xfrm>
            <a:prstGeom prst="up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F9043BD8-F805-451D-A7F7-B3FFCDD05B89}"/>
                </a:ext>
              </a:extLst>
            </p:cNvPr>
            <p:cNvSpPr txBox="1"/>
            <p:nvPr/>
          </p:nvSpPr>
          <p:spPr>
            <a:xfrm>
              <a:off x="1135664" y="3992775"/>
              <a:ext cx="126810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Cold start​</a:t>
              </a:r>
            </a:p>
          </p:txBody>
        </p:sp>
      </p:grpSp>
      <p:grpSp>
        <p:nvGrpSpPr>
          <p:cNvPr id="59" name="Group 58">
            <a:extLst>
              <a:ext uri="{FF2B5EF4-FFF2-40B4-BE49-F238E27FC236}">
                <a16:creationId xmlns:a16="http://schemas.microsoft.com/office/drawing/2014/main" id="{8D29A9F3-67EB-4EAF-A4E6-B8BD7EFF450B}"/>
              </a:ext>
            </a:extLst>
          </p:cNvPr>
          <p:cNvGrpSpPr/>
          <p:nvPr/>
        </p:nvGrpSpPr>
        <p:grpSpPr>
          <a:xfrm>
            <a:off x="5524500" y="1833544"/>
            <a:ext cx="3299176" cy="915547"/>
            <a:chOff x="6660164" y="3432594"/>
            <a:chExt cx="3299176" cy="915547"/>
          </a:xfrm>
        </p:grpSpPr>
        <p:sp>
          <p:nvSpPr>
            <p:cNvPr id="60" name="TextBox 59">
              <a:extLst>
                <a:ext uri="{FF2B5EF4-FFF2-40B4-BE49-F238E27FC236}">
                  <a16:creationId xmlns:a16="http://schemas.microsoft.com/office/drawing/2014/main" id="{572886E8-7739-4669-82E3-1E46B4D442E3}"/>
                </a:ext>
              </a:extLst>
            </p:cNvPr>
            <p:cNvSpPr txBox="1"/>
            <p:nvPr/>
          </p:nvSpPr>
          <p:spPr>
            <a:xfrm>
              <a:off x="6660164" y="4009587"/>
              <a:ext cx="126810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Warm start​</a:t>
              </a:r>
            </a:p>
          </p:txBody>
        </p:sp>
        <p:sp>
          <p:nvSpPr>
            <p:cNvPr id="61" name="Arrow: Up 60">
              <a:extLst>
                <a:ext uri="{FF2B5EF4-FFF2-40B4-BE49-F238E27FC236}">
                  <a16:creationId xmlns:a16="http://schemas.microsoft.com/office/drawing/2014/main" id="{39851445-ED12-4BE5-85E2-E68C19FE2C74}"/>
                </a:ext>
              </a:extLst>
            </p:cNvPr>
            <p:cNvSpPr/>
            <p:nvPr/>
          </p:nvSpPr>
          <p:spPr>
            <a:xfrm>
              <a:off x="7137862" y="3836406"/>
              <a:ext cx="312708" cy="226444"/>
            </a:xfrm>
            <a:prstGeom prst="up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9923C604-3F27-463E-9608-05EFB38DDA77}"/>
                </a:ext>
              </a:extLst>
            </p:cNvPr>
            <p:cNvSpPr/>
            <p:nvPr/>
          </p:nvSpPr>
          <p:spPr>
            <a:xfrm>
              <a:off x="7274325" y="3433494"/>
              <a:ext cx="1250830" cy="35494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b="1">
                  <a:solidFill>
                    <a:schemeClr val="bg1"/>
                  </a:solidFill>
                </a:rPr>
                <a:t>User Code</a:t>
              </a:r>
            </a:p>
          </p:txBody>
        </p:sp>
        <p:sp>
          <p:nvSpPr>
            <p:cNvPr id="63" name="Rectangle 62">
              <a:extLst>
                <a:ext uri="{FF2B5EF4-FFF2-40B4-BE49-F238E27FC236}">
                  <a16:creationId xmlns:a16="http://schemas.microsoft.com/office/drawing/2014/main" id="{51D51E0C-1B20-43EA-BA25-BD24162D986B}"/>
                </a:ext>
              </a:extLst>
            </p:cNvPr>
            <p:cNvSpPr/>
            <p:nvPr/>
          </p:nvSpPr>
          <p:spPr>
            <a:xfrm>
              <a:off x="8525155" y="3432594"/>
              <a:ext cx="1434185" cy="355840"/>
            </a:xfrm>
            <a:prstGeom prst="rect">
              <a:avLst/>
            </a:prstGeom>
            <a:solidFill>
              <a:schemeClr val="accent3">
                <a:lumMod val="75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Keep-Alive</a:t>
              </a:r>
            </a:p>
          </p:txBody>
        </p:sp>
      </p:grpSp>
      <p:sp>
        <p:nvSpPr>
          <p:cNvPr id="18" name="TextBox 17">
            <a:extLst>
              <a:ext uri="{FF2B5EF4-FFF2-40B4-BE49-F238E27FC236}">
                <a16:creationId xmlns:a16="http://schemas.microsoft.com/office/drawing/2014/main" id="{4C4DCEED-77E7-4077-9C3F-43D7976095C7}"/>
              </a:ext>
            </a:extLst>
          </p:cNvPr>
          <p:cNvSpPr txBox="1"/>
          <p:nvPr/>
        </p:nvSpPr>
        <p:spPr>
          <a:xfrm>
            <a:off x="3583942" y="4723946"/>
            <a:ext cx="5697394" cy="461665"/>
          </a:xfrm>
          <a:prstGeom prst="rect">
            <a:avLst/>
          </a:prstGeom>
          <a:noFill/>
        </p:spPr>
        <p:txBody>
          <a:bodyPr wrap="none" rtlCol="0">
            <a:spAutoFit/>
          </a:bodyPr>
          <a:lstStyle/>
          <a:p>
            <a:r>
              <a:rPr lang="en-US" sz="800">
                <a:solidFill>
                  <a:schemeClr val="bg1"/>
                </a:solidFill>
              </a:rPr>
              <a:t>Fuerst, Alexander, and Prateek Sharma. "</a:t>
            </a:r>
            <a:r>
              <a:rPr lang="en-US" sz="800" err="1">
                <a:solidFill>
                  <a:schemeClr val="bg1"/>
                </a:solidFill>
              </a:rPr>
              <a:t>FaasCache</a:t>
            </a:r>
            <a:r>
              <a:rPr lang="en-US" sz="800">
                <a:solidFill>
                  <a:schemeClr val="bg1"/>
                </a:solidFill>
              </a:rPr>
              <a:t>: keeping serverless computing alive with greedy-dual caching." </a:t>
            </a:r>
          </a:p>
          <a:p>
            <a:r>
              <a:rPr lang="en-US" sz="800" i="1">
                <a:solidFill>
                  <a:schemeClr val="bg1"/>
                </a:solidFill>
              </a:rPr>
              <a:t>Proceedings of the 26th ACM International Conference on </a:t>
            </a:r>
          </a:p>
          <a:p>
            <a:r>
              <a:rPr lang="en-US" sz="800" i="1">
                <a:solidFill>
                  <a:schemeClr val="bg1"/>
                </a:solidFill>
              </a:rPr>
              <a:t>Architectural Support for Programming Languages and Operating Systems</a:t>
            </a:r>
            <a:r>
              <a:rPr lang="en-US" sz="800">
                <a:solidFill>
                  <a:schemeClr val="bg1"/>
                </a:solidFill>
              </a:rPr>
              <a:t>. 2021.</a:t>
            </a:r>
          </a:p>
        </p:txBody>
      </p:sp>
    </p:spTree>
    <p:extLst>
      <p:ext uri="{BB962C8B-B14F-4D97-AF65-F5344CB8AC3E}">
        <p14:creationId xmlns:p14="http://schemas.microsoft.com/office/powerpoint/2010/main" val="3845219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3"/>
                                        </p:tgtEl>
                                        <p:attrNameLst>
                                          <p:attrName>style.visibility</p:attrName>
                                        </p:attrNameLst>
                                      </p:cBhvr>
                                      <p:to>
                                        <p:strVal val="visible"/>
                                      </p:to>
                                    </p:set>
                                    <p:animEffect transition="in" filter="wipe(left)">
                                      <p:cBhvr>
                                        <p:cTn id="12" dur="500"/>
                                        <p:tgtEl>
                                          <p:spTgt spid="5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wipe(left)">
                                      <p:cBhvr>
                                        <p:cTn id="17" dur="500"/>
                                        <p:tgtEl>
                                          <p:spTgt spid="59"/>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4">
                                            <p:txEl>
                                              <p:pRg st="1" end="1"/>
                                            </p:txEl>
                                          </p:spTgt>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4DF6F-0104-BD7A-B331-56247EDCE888}"/>
              </a:ext>
            </a:extLst>
          </p:cNvPr>
          <p:cNvSpPr>
            <a:spLocks noGrp="1"/>
          </p:cNvSpPr>
          <p:nvPr>
            <p:ph type="ctrTitle"/>
          </p:nvPr>
        </p:nvSpPr>
        <p:spPr/>
        <p:txBody>
          <a:bodyPr/>
          <a:lstStyle/>
          <a:p>
            <a:r>
              <a:rPr lang="en-US" err="1"/>
              <a:t>FaaS</a:t>
            </a:r>
            <a:r>
              <a:rPr lang="en-US"/>
              <a:t> Challenges</a:t>
            </a:r>
          </a:p>
        </p:txBody>
      </p:sp>
      <p:sp>
        <p:nvSpPr>
          <p:cNvPr id="3" name="Text Placeholder 2">
            <a:extLst>
              <a:ext uri="{FF2B5EF4-FFF2-40B4-BE49-F238E27FC236}">
                <a16:creationId xmlns:a16="http://schemas.microsoft.com/office/drawing/2014/main" id="{AA2D40FA-5787-D45A-9DB3-BE464B673924}"/>
              </a:ext>
            </a:extLst>
          </p:cNvPr>
          <p:cNvSpPr>
            <a:spLocks noGrp="1"/>
          </p:cNvSpPr>
          <p:nvPr>
            <p:ph type="body" sz="quarter" idx="10"/>
          </p:nvPr>
        </p:nvSpPr>
        <p:spPr/>
        <p:txBody>
          <a:bodyPr/>
          <a:lstStyle/>
          <a:p>
            <a:r>
              <a:rPr lang="en-US"/>
              <a:t>Serverless Challenges</a:t>
            </a:r>
          </a:p>
        </p:txBody>
      </p:sp>
      <p:sp>
        <p:nvSpPr>
          <p:cNvPr id="4" name="Content Placeholder 3">
            <a:extLst>
              <a:ext uri="{FF2B5EF4-FFF2-40B4-BE49-F238E27FC236}">
                <a16:creationId xmlns:a16="http://schemas.microsoft.com/office/drawing/2014/main" id="{8AE2C891-99CB-CDCB-AFD2-5F80DE5A34B8}"/>
              </a:ext>
            </a:extLst>
          </p:cNvPr>
          <p:cNvSpPr>
            <a:spLocks noGrp="1"/>
          </p:cNvSpPr>
          <p:nvPr>
            <p:ph idx="1"/>
          </p:nvPr>
        </p:nvSpPr>
        <p:spPr>
          <a:xfrm>
            <a:off x="505278" y="1317831"/>
            <a:ext cx="8015594" cy="3024371"/>
          </a:xfrm>
        </p:spPr>
        <p:txBody>
          <a:bodyPr vert="horz" lIns="68580" tIns="34290" rIns="68580" bIns="34290" rtlCol="0" anchor="t">
            <a:normAutofit lnSpcReduction="10000"/>
          </a:bodyPr>
          <a:lstStyle/>
          <a:p>
            <a:pPr marL="342424" indent="-342424">
              <a:spcAft>
                <a:spcPts val="1200"/>
              </a:spcAft>
              <a:buClr>
                <a:srgbClr val="808080"/>
              </a:buClr>
            </a:pPr>
            <a:r>
              <a:rPr lang="en-US" dirty="0">
                <a:solidFill>
                  <a:schemeClr val="tx1"/>
                </a:solidFill>
              </a:rPr>
              <a:t>Managing Sandboxing</a:t>
            </a:r>
          </a:p>
          <a:p>
            <a:pPr marL="742474" lvl="1" indent="-285274">
              <a:spcAft>
                <a:spcPts val="1200"/>
              </a:spcAft>
            </a:pPr>
            <a:r>
              <a:rPr lang="en-US" sz="1575" dirty="0">
                <a:solidFill>
                  <a:schemeClr val="tx1"/>
                </a:solidFill>
              </a:rPr>
              <a:t>OS </a:t>
            </a:r>
            <a:r>
              <a:rPr lang="en-US" sz="1500" dirty="0">
                <a:solidFill>
                  <a:schemeClr val="tx1"/>
                </a:solidFill>
              </a:rPr>
              <a:t>Virtualization &amp; isolation (</a:t>
            </a:r>
            <a:r>
              <a:rPr lang="en-US" sz="1000" dirty="0" err="1">
                <a:solidFill>
                  <a:schemeClr val="tx1"/>
                </a:solidFill>
              </a:rPr>
              <a:t>Shillaker</a:t>
            </a:r>
            <a:r>
              <a:rPr lang="en-US" sz="1000" dirty="0">
                <a:solidFill>
                  <a:schemeClr val="tx1"/>
                </a:solidFill>
              </a:rPr>
              <a:t> et al. </a:t>
            </a:r>
            <a:r>
              <a:rPr lang="en-US" sz="1000" i="1" dirty="0">
                <a:solidFill>
                  <a:schemeClr val="tx1"/>
                </a:solidFill>
              </a:rPr>
              <a:t>USENIX ATC</a:t>
            </a:r>
            <a:r>
              <a:rPr lang="en-US" sz="1000" dirty="0">
                <a:solidFill>
                  <a:schemeClr val="tx1"/>
                </a:solidFill>
              </a:rPr>
              <a:t> ‘20, Dong et al. </a:t>
            </a:r>
            <a:r>
              <a:rPr lang="en-US" sz="1000" i="1" dirty="0">
                <a:solidFill>
                  <a:schemeClr val="tx1"/>
                </a:solidFill>
              </a:rPr>
              <a:t>ASPLOS </a:t>
            </a:r>
            <a:r>
              <a:rPr lang="en-US" sz="1000" dirty="0">
                <a:solidFill>
                  <a:schemeClr val="tx1"/>
                </a:solidFill>
              </a:rPr>
              <a:t>’20, </a:t>
            </a:r>
            <a:r>
              <a:rPr lang="en-US" sz="1000" dirty="0" err="1">
                <a:solidFill>
                  <a:schemeClr val="tx1"/>
                </a:solidFill>
              </a:rPr>
              <a:t>Agache</a:t>
            </a:r>
            <a:r>
              <a:rPr lang="en-US" sz="1000" dirty="0">
                <a:solidFill>
                  <a:schemeClr val="tx1"/>
                </a:solidFill>
              </a:rPr>
              <a:t> et al. </a:t>
            </a:r>
            <a:r>
              <a:rPr lang="en-US" sz="1000" i="1" dirty="0">
                <a:solidFill>
                  <a:schemeClr val="tx1"/>
                </a:solidFill>
              </a:rPr>
              <a:t>NSDI </a:t>
            </a:r>
            <a:r>
              <a:rPr lang="en-US" sz="1000" dirty="0">
                <a:solidFill>
                  <a:schemeClr val="tx1"/>
                </a:solidFill>
              </a:rPr>
              <a:t>’20)</a:t>
            </a:r>
          </a:p>
          <a:p>
            <a:pPr marL="742474" lvl="1" indent="-285274">
              <a:spcAft>
                <a:spcPts val="1200"/>
              </a:spcAft>
            </a:pPr>
            <a:r>
              <a:rPr lang="en-US" sz="1500" dirty="0">
                <a:solidFill>
                  <a:schemeClr val="tx1"/>
                </a:solidFill>
              </a:rPr>
              <a:t>Resource Allocation </a:t>
            </a:r>
            <a:r>
              <a:rPr lang="en-US" sz="1100" dirty="0">
                <a:solidFill>
                  <a:schemeClr val="tx1"/>
                </a:solidFill>
              </a:rPr>
              <a:t>(</a:t>
            </a:r>
            <a:r>
              <a:rPr lang="en-US" sz="1100" dirty="0" err="1">
                <a:solidFill>
                  <a:schemeClr val="tx1"/>
                </a:solidFill>
              </a:rPr>
              <a:t>Stojkovic</a:t>
            </a:r>
            <a:r>
              <a:rPr lang="en-US" sz="1100" dirty="0">
                <a:solidFill>
                  <a:schemeClr val="tx1"/>
                </a:solidFill>
              </a:rPr>
              <a:t> et al. </a:t>
            </a:r>
            <a:r>
              <a:rPr lang="en-US" sz="1100" i="1" dirty="0">
                <a:solidFill>
                  <a:schemeClr val="tx1"/>
                </a:solidFill>
              </a:rPr>
              <a:t>ISCA</a:t>
            </a:r>
            <a:r>
              <a:rPr lang="en-US" sz="1100" dirty="0">
                <a:solidFill>
                  <a:schemeClr val="tx1"/>
                </a:solidFill>
              </a:rPr>
              <a:t> ‘23, Akhtar et al. </a:t>
            </a:r>
            <a:r>
              <a:rPr lang="en-US" sz="1100" i="1" dirty="0">
                <a:solidFill>
                  <a:schemeClr val="tx1"/>
                </a:solidFill>
              </a:rPr>
              <a:t>INFOCOM </a:t>
            </a:r>
            <a:r>
              <a:rPr lang="en-US" sz="1100" dirty="0">
                <a:solidFill>
                  <a:schemeClr val="tx1"/>
                </a:solidFill>
              </a:rPr>
              <a:t>‘20, </a:t>
            </a:r>
            <a:r>
              <a:rPr lang="en-US" sz="1100" dirty="0" err="1">
                <a:solidFill>
                  <a:schemeClr val="tx1"/>
                </a:solidFill>
              </a:rPr>
              <a:t>Mvondo</a:t>
            </a:r>
            <a:r>
              <a:rPr lang="en-US" sz="1100" dirty="0">
                <a:solidFill>
                  <a:schemeClr val="tx1"/>
                </a:solidFill>
              </a:rPr>
              <a:t> et al. </a:t>
            </a:r>
            <a:r>
              <a:rPr lang="en-US" sz="1100" i="1" dirty="0" err="1">
                <a:solidFill>
                  <a:schemeClr val="tx1"/>
                </a:solidFill>
              </a:rPr>
              <a:t>Eurosys</a:t>
            </a:r>
            <a:r>
              <a:rPr lang="en-US" sz="1100" i="1" dirty="0">
                <a:solidFill>
                  <a:schemeClr val="tx1"/>
                </a:solidFill>
              </a:rPr>
              <a:t> </a:t>
            </a:r>
            <a:r>
              <a:rPr lang="en-US" sz="1100" dirty="0">
                <a:solidFill>
                  <a:schemeClr val="tx1"/>
                </a:solidFill>
              </a:rPr>
              <a:t>‘21)</a:t>
            </a:r>
            <a:endParaRPr lang="en-US" sz="1500" dirty="0">
              <a:solidFill>
                <a:schemeClr val="tx1"/>
              </a:solidFill>
            </a:endParaRPr>
          </a:p>
          <a:p>
            <a:pPr marL="342424" indent="-342424">
              <a:spcAft>
                <a:spcPts val="1200"/>
              </a:spcAft>
              <a:buClr>
                <a:srgbClr val="808080"/>
              </a:buClr>
            </a:pPr>
            <a:r>
              <a:rPr lang="en-US" dirty="0">
                <a:solidFill>
                  <a:schemeClr val="tx1"/>
                </a:solidFill>
              </a:rPr>
              <a:t>Request Orchestration</a:t>
            </a:r>
          </a:p>
          <a:p>
            <a:pPr marL="742474" lvl="1" indent="-285274">
              <a:spcAft>
                <a:spcPts val="1200"/>
              </a:spcAft>
            </a:pPr>
            <a:r>
              <a:rPr lang="en-US" dirty="0">
                <a:solidFill>
                  <a:schemeClr val="tx1"/>
                </a:solidFill>
              </a:rPr>
              <a:t>Load-balancing </a:t>
            </a:r>
            <a:r>
              <a:rPr lang="en-US" sz="1200" dirty="0">
                <a:solidFill>
                  <a:schemeClr val="tx1"/>
                </a:solidFill>
              </a:rPr>
              <a:t>(</a:t>
            </a:r>
            <a:r>
              <a:rPr lang="en-US" sz="1200" dirty="0" err="1">
                <a:solidFill>
                  <a:schemeClr val="tx1"/>
                </a:solidFill>
              </a:rPr>
              <a:t>Aumala</a:t>
            </a:r>
            <a:r>
              <a:rPr lang="en-US" sz="1200" dirty="0">
                <a:solidFill>
                  <a:schemeClr val="tx1"/>
                </a:solidFill>
              </a:rPr>
              <a:t> et al. </a:t>
            </a:r>
            <a:r>
              <a:rPr lang="en-US" sz="1200" i="1" dirty="0">
                <a:solidFill>
                  <a:schemeClr val="tx1"/>
                </a:solidFill>
              </a:rPr>
              <a:t>CCGRID </a:t>
            </a:r>
            <a:r>
              <a:rPr lang="en-US" sz="1200" dirty="0">
                <a:solidFill>
                  <a:schemeClr val="tx1"/>
                </a:solidFill>
              </a:rPr>
              <a:t>’19, Balaji et al. </a:t>
            </a:r>
            <a:r>
              <a:rPr lang="en-US" sz="1200" i="1" dirty="0">
                <a:solidFill>
                  <a:schemeClr val="tx1"/>
                </a:solidFill>
              </a:rPr>
              <a:t>MLSYS </a:t>
            </a:r>
            <a:r>
              <a:rPr lang="en-US" sz="1200" dirty="0">
                <a:solidFill>
                  <a:schemeClr val="tx1"/>
                </a:solidFill>
              </a:rPr>
              <a:t>’21, Shen et al. </a:t>
            </a:r>
            <a:r>
              <a:rPr lang="en-US" sz="1200" i="1" dirty="0">
                <a:solidFill>
                  <a:schemeClr val="tx1"/>
                </a:solidFill>
              </a:rPr>
              <a:t>ICDCS </a:t>
            </a:r>
            <a:r>
              <a:rPr lang="en-US" sz="1200" dirty="0">
                <a:solidFill>
                  <a:schemeClr val="tx1"/>
                </a:solidFill>
              </a:rPr>
              <a:t>‘21)</a:t>
            </a:r>
            <a:endParaRPr lang="en-US" dirty="0">
              <a:solidFill>
                <a:schemeClr val="tx1"/>
              </a:solidFill>
            </a:endParaRPr>
          </a:p>
          <a:p>
            <a:pPr marL="742474" lvl="1" indent="-285274">
              <a:spcAft>
                <a:spcPts val="1200"/>
              </a:spcAft>
            </a:pPr>
            <a:r>
              <a:rPr lang="en-US" dirty="0">
                <a:solidFill>
                  <a:schemeClr val="tx1"/>
                </a:solidFill>
              </a:rPr>
              <a:t>Container cache management</a:t>
            </a:r>
          </a:p>
          <a:p>
            <a:pPr marL="742474" lvl="1" indent="-285274">
              <a:spcAft>
                <a:spcPts val="1200"/>
              </a:spcAft>
            </a:pPr>
            <a:r>
              <a:rPr lang="en-US" dirty="0">
                <a:solidFill>
                  <a:schemeClr val="tx1"/>
                </a:solidFill>
              </a:rPr>
              <a:t>Moving arguments &amp; data</a:t>
            </a:r>
          </a:p>
          <a:p>
            <a:pPr marL="742474" lvl="1" indent="-285274">
              <a:spcAft>
                <a:spcPts val="1200"/>
              </a:spcAft>
            </a:pPr>
            <a:r>
              <a:rPr lang="en-US" dirty="0">
                <a:solidFill>
                  <a:schemeClr val="tx1"/>
                </a:solidFill>
              </a:rPr>
              <a:t>Keeping track of function results/state</a:t>
            </a:r>
          </a:p>
        </p:txBody>
      </p:sp>
      <p:sp>
        <p:nvSpPr>
          <p:cNvPr id="5" name="Slide Number Placeholder 4">
            <a:extLst>
              <a:ext uri="{FF2B5EF4-FFF2-40B4-BE49-F238E27FC236}">
                <a16:creationId xmlns:a16="http://schemas.microsoft.com/office/drawing/2014/main" id="{BAA2816E-91EF-19C8-5EF2-153CFF0F3F80}"/>
              </a:ext>
            </a:extLst>
          </p:cNvPr>
          <p:cNvSpPr>
            <a:spLocks noGrp="1"/>
          </p:cNvSpPr>
          <p:nvPr>
            <p:ph type="sldNum" sz="quarter" idx="4"/>
          </p:nvPr>
        </p:nvSpPr>
        <p:spPr/>
        <p:txBody>
          <a:bodyPr/>
          <a:lstStyle/>
          <a:p>
            <a:fld id="{330EA680-D336-4FF7-8B7A-9848BB0A1C32}" type="slidenum">
              <a:rPr lang="en-US" smtClean="0"/>
              <a:t>7</a:t>
            </a:fld>
            <a:endParaRPr lang="en-US"/>
          </a:p>
        </p:txBody>
      </p:sp>
      <p:sp>
        <p:nvSpPr>
          <p:cNvPr id="8" name="Rectangle 7">
            <a:extLst>
              <a:ext uri="{FF2B5EF4-FFF2-40B4-BE49-F238E27FC236}">
                <a16:creationId xmlns:a16="http://schemas.microsoft.com/office/drawing/2014/main" id="{0C615166-750C-455A-CA93-41F889674D9F}"/>
              </a:ext>
            </a:extLst>
          </p:cNvPr>
          <p:cNvSpPr/>
          <p:nvPr/>
        </p:nvSpPr>
        <p:spPr>
          <a:xfrm>
            <a:off x="6214523" y="3360924"/>
            <a:ext cx="1451948" cy="269576"/>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1500">
                <a:solidFill>
                  <a:schemeClr val="bg1"/>
                </a:solidFill>
              </a:rPr>
              <a:t>Container Init</a:t>
            </a:r>
            <a:endParaRPr lang="en-US" sz="1350">
              <a:solidFill>
                <a:schemeClr val="bg1"/>
              </a:solidFill>
            </a:endParaRPr>
          </a:p>
        </p:txBody>
      </p:sp>
      <p:sp>
        <p:nvSpPr>
          <p:cNvPr id="9" name="Rectangle 8">
            <a:extLst>
              <a:ext uri="{FF2B5EF4-FFF2-40B4-BE49-F238E27FC236}">
                <a16:creationId xmlns:a16="http://schemas.microsoft.com/office/drawing/2014/main" id="{11638138-DC74-88A2-D868-A84F466DD93F}"/>
              </a:ext>
            </a:extLst>
          </p:cNvPr>
          <p:cNvSpPr/>
          <p:nvPr/>
        </p:nvSpPr>
        <p:spPr>
          <a:xfrm>
            <a:off x="7666470" y="3360922"/>
            <a:ext cx="1233707" cy="26957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l-GR" sz="1500">
                <a:solidFill>
                  <a:schemeClr val="bg1"/>
                </a:solidFill>
                <a:cs typeface="Times New Roman" panose="02020603050405020304" pitchFamily="18" charset="0"/>
              </a:rPr>
              <a:t>λ</a:t>
            </a:r>
            <a:r>
              <a:rPr lang="en-US" sz="1500">
                <a:solidFill>
                  <a:schemeClr val="bg1"/>
                </a:solidFill>
                <a:cs typeface="Times New Roman" panose="02020603050405020304" pitchFamily="18" charset="0"/>
              </a:rPr>
              <a:t> Exec</a:t>
            </a:r>
            <a:endParaRPr lang="en-US" sz="1500" b="1">
              <a:solidFill>
                <a:schemeClr val="bg1"/>
              </a:solidFill>
            </a:endParaRPr>
          </a:p>
        </p:txBody>
      </p:sp>
      <p:sp>
        <p:nvSpPr>
          <p:cNvPr id="11" name="TextBox 10">
            <a:extLst>
              <a:ext uri="{FF2B5EF4-FFF2-40B4-BE49-F238E27FC236}">
                <a16:creationId xmlns:a16="http://schemas.microsoft.com/office/drawing/2014/main" id="{C2C1239E-35F6-0D11-286D-1E84DFCC1095}"/>
              </a:ext>
            </a:extLst>
          </p:cNvPr>
          <p:cNvSpPr txBox="1"/>
          <p:nvPr/>
        </p:nvSpPr>
        <p:spPr>
          <a:xfrm>
            <a:off x="6464958" y="3608776"/>
            <a:ext cx="951077" cy="253916"/>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ctr"/>
            <a:r>
              <a:rPr lang="en-US" sz="1200"/>
              <a:t>Cold start​</a:t>
            </a:r>
          </a:p>
        </p:txBody>
      </p:sp>
      <p:sp>
        <p:nvSpPr>
          <p:cNvPr id="17" name="Rectangle 16">
            <a:extLst>
              <a:ext uri="{FF2B5EF4-FFF2-40B4-BE49-F238E27FC236}">
                <a16:creationId xmlns:a16="http://schemas.microsoft.com/office/drawing/2014/main" id="{B8A4132A-750B-E275-C2A5-B8EABA4FBBEC}"/>
              </a:ext>
            </a:extLst>
          </p:cNvPr>
          <p:cNvSpPr/>
          <p:nvPr/>
        </p:nvSpPr>
        <p:spPr>
          <a:xfrm>
            <a:off x="4541400" y="3360922"/>
            <a:ext cx="1675502" cy="269576"/>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1500">
                <a:solidFill>
                  <a:schemeClr val="bg1"/>
                </a:solidFill>
              </a:rPr>
              <a:t>Request Handling</a:t>
            </a:r>
            <a:endParaRPr lang="en-US" sz="1350">
              <a:solidFill>
                <a:schemeClr val="bg1"/>
              </a:solidFill>
            </a:endParaRPr>
          </a:p>
        </p:txBody>
      </p:sp>
      <p:cxnSp>
        <p:nvCxnSpPr>
          <p:cNvPr id="19" name="Straight Connector 18">
            <a:extLst>
              <a:ext uri="{FF2B5EF4-FFF2-40B4-BE49-F238E27FC236}">
                <a16:creationId xmlns:a16="http://schemas.microsoft.com/office/drawing/2014/main" id="{9E55CD25-133C-9682-C7C2-2E1322B59322}"/>
              </a:ext>
            </a:extLst>
          </p:cNvPr>
          <p:cNvCxnSpPr/>
          <p:nvPr/>
        </p:nvCxnSpPr>
        <p:spPr>
          <a:xfrm>
            <a:off x="6214522" y="3209605"/>
            <a:ext cx="0" cy="653086"/>
          </a:xfrm>
          <a:prstGeom prst="line">
            <a:avLst/>
          </a:prstGeom>
          <a:ln>
            <a:prstDash val="dash"/>
          </a:ln>
        </p:spPr>
        <p:style>
          <a:lnRef idx="2">
            <a:schemeClr val="dk1"/>
          </a:lnRef>
          <a:fillRef idx="0">
            <a:schemeClr val="dk1"/>
          </a:fillRef>
          <a:effectRef idx="1">
            <a:schemeClr val="dk1"/>
          </a:effectRef>
          <a:fontRef idx="minor">
            <a:schemeClr val="tx1"/>
          </a:fontRef>
        </p:style>
      </p:cxnSp>
      <p:sp>
        <p:nvSpPr>
          <p:cNvPr id="20" name="TextBox 19">
            <a:extLst>
              <a:ext uri="{FF2B5EF4-FFF2-40B4-BE49-F238E27FC236}">
                <a16:creationId xmlns:a16="http://schemas.microsoft.com/office/drawing/2014/main" id="{51C3A96E-E0C7-CDC6-7E58-0CB910E59954}"/>
              </a:ext>
            </a:extLst>
          </p:cNvPr>
          <p:cNvSpPr txBox="1"/>
          <p:nvPr/>
        </p:nvSpPr>
        <p:spPr>
          <a:xfrm>
            <a:off x="4785349" y="3608775"/>
            <a:ext cx="1178738" cy="253916"/>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ctr"/>
            <a:r>
              <a:rPr lang="en-US" sz="1200"/>
              <a:t>Control Plane</a:t>
            </a:r>
          </a:p>
        </p:txBody>
      </p:sp>
    </p:spTree>
    <p:extLst>
      <p:ext uri="{BB962C8B-B14F-4D97-AF65-F5344CB8AC3E}">
        <p14:creationId xmlns:p14="http://schemas.microsoft.com/office/powerpoint/2010/main" val="2654697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p:bldP spid="17" grpId="0" animBg="1"/>
      <p:bldP spid="20"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22935-0A74-41F6-B82B-7549B0453555}"/>
              </a:ext>
            </a:extLst>
          </p:cNvPr>
          <p:cNvSpPr>
            <a:spLocks noGrp="1"/>
          </p:cNvSpPr>
          <p:nvPr>
            <p:ph type="title"/>
          </p:nvPr>
        </p:nvSpPr>
        <p:spPr>
          <a:xfrm>
            <a:off x="506693" y="2274522"/>
            <a:ext cx="7932311" cy="1578522"/>
          </a:xfrm>
        </p:spPr>
        <p:txBody>
          <a:bodyPr/>
          <a:lstStyle/>
          <a:p>
            <a:r>
              <a:rPr lang="en-US"/>
              <a:t>Locality-Aware Load-Balancing For Serverless Clusters</a:t>
            </a:r>
          </a:p>
        </p:txBody>
      </p:sp>
      <p:sp>
        <p:nvSpPr>
          <p:cNvPr id="3" name="Text Placeholder 2">
            <a:extLst>
              <a:ext uri="{FF2B5EF4-FFF2-40B4-BE49-F238E27FC236}">
                <a16:creationId xmlns:a16="http://schemas.microsoft.com/office/drawing/2014/main" id="{1545549A-7127-4FD1-9CC9-FF12EAE2EBBA}"/>
              </a:ext>
            </a:extLst>
          </p:cNvPr>
          <p:cNvSpPr>
            <a:spLocks noGrp="1"/>
          </p:cNvSpPr>
          <p:nvPr>
            <p:ph type="body" sz="quarter" idx="10"/>
          </p:nvPr>
        </p:nvSpPr>
        <p:spPr>
          <a:xfrm>
            <a:off x="526131" y="1535748"/>
            <a:ext cx="3700462" cy="252412"/>
          </a:xfrm>
        </p:spPr>
        <p:txBody>
          <a:bodyPr/>
          <a:lstStyle/>
          <a:p>
            <a:r>
              <a:rPr lang="en-US"/>
              <a:t>My Work</a:t>
            </a:r>
          </a:p>
        </p:txBody>
      </p:sp>
    </p:spTree>
    <p:extLst>
      <p:ext uri="{BB962C8B-B14F-4D97-AF65-F5344CB8AC3E}">
        <p14:creationId xmlns:p14="http://schemas.microsoft.com/office/powerpoint/2010/main" val="188010082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5116A-78E9-5EB5-4A73-C5BD64895AF4}"/>
              </a:ext>
            </a:extLst>
          </p:cNvPr>
          <p:cNvSpPr>
            <a:spLocks noGrp="1"/>
          </p:cNvSpPr>
          <p:nvPr>
            <p:ph type="ctrTitle"/>
          </p:nvPr>
        </p:nvSpPr>
        <p:spPr/>
        <p:txBody>
          <a:bodyPr/>
          <a:lstStyle/>
          <a:p>
            <a:r>
              <a:rPr lang="en-US"/>
              <a:t>Domain Challenges</a:t>
            </a:r>
          </a:p>
        </p:txBody>
      </p:sp>
      <p:sp>
        <p:nvSpPr>
          <p:cNvPr id="3" name="Text Placeholder 2">
            <a:extLst>
              <a:ext uri="{FF2B5EF4-FFF2-40B4-BE49-F238E27FC236}">
                <a16:creationId xmlns:a16="http://schemas.microsoft.com/office/drawing/2014/main" id="{EDEFD468-8346-C054-4611-DC9CBA555204}"/>
              </a:ext>
            </a:extLst>
          </p:cNvPr>
          <p:cNvSpPr>
            <a:spLocks noGrp="1"/>
          </p:cNvSpPr>
          <p:nvPr>
            <p:ph type="body" sz="quarter" idx="10"/>
          </p:nvPr>
        </p:nvSpPr>
        <p:spPr/>
        <p:txBody>
          <a:bodyPr/>
          <a:lstStyle/>
          <a:p>
            <a:r>
              <a:rPr lang="en-US"/>
              <a:t>CH-RLU</a:t>
            </a:r>
          </a:p>
        </p:txBody>
      </p:sp>
      <p:sp>
        <p:nvSpPr>
          <p:cNvPr id="4" name="Content Placeholder 3">
            <a:extLst>
              <a:ext uri="{FF2B5EF4-FFF2-40B4-BE49-F238E27FC236}">
                <a16:creationId xmlns:a16="http://schemas.microsoft.com/office/drawing/2014/main" id="{0ECBC9DD-03E8-D12F-43C8-32988021B16A}"/>
              </a:ext>
            </a:extLst>
          </p:cNvPr>
          <p:cNvSpPr>
            <a:spLocks noGrp="1"/>
          </p:cNvSpPr>
          <p:nvPr>
            <p:ph idx="1"/>
          </p:nvPr>
        </p:nvSpPr>
        <p:spPr>
          <a:xfrm>
            <a:off x="518624" y="1408129"/>
            <a:ext cx="8015594" cy="3290251"/>
          </a:xfrm>
        </p:spPr>
        <p:txBody>
          <a:bodyPr vert="horz" lIns="68580" tIns="34290" rIns="68580" bIns="34290" rtlCol="0" anchor="t">
            <a:normAutofit fontScale="85000" lnSpcReduction="20000"/>
          </a:bodyPr>
          <a:lstStyle/>
          <a:p>
            <a:pPr>
              <a:spcAft>
                <a:spcPts val="450"/>
              </a:spcAft>
            </a:pPr>
            <a:r>
              <a:rPr lang="en-US" dirty="0" err="1">
                <a:solidFill>
                  <a:schemeClr val="tx1"/>
                </a:solidFill>
                <a:latin typeface="+mn-lt"/>
              </a:rPr>
              <a:t>FaaS</a:t>
            </a:r>
            <a:r>
              <a:rPr lang="en-US" dirty="0">
                <a:solidFill>
                  <a:schemeClr val="tx1"/>
                </a:solidFill>
                <a:latin typeface="+mn-lt"/>
              </a:rPr>
              <a:t> Load balancing state of the art:</a:t>
            </a:r>
          </a:p>
          <a:p>
            <a:pPr lvl="1">
              <a:spcAft>
                <a:spcPts val="1200"/>
              </a:spcAft>
            </a:pPr>
            <a:r>
              <a:rPr lang="en-US" dirty="0">
                <a:solidFill>
                  <a:schemeClr val="tx1"/>
                </a:solidFill>
              </a:rPr>
              <a:t>Locality important for warm starts </a:t>
            </a:r>
            <a:r>
              <a:rPr lang="en-US" sz="1400" dirty="0">
                <a:solidFill>
                  <a:schemeClr val="tx1"/>
                </a:solidFill>
              </a:rPr>
              <a:t>(</a:t>
            </a:r>
            <a:r>
              <a:rPr lang="en-US" sz="1400" dirty="0" err="1">
                <a:solidFill>
                  <a:schemeClr val="tx1"/>
                </a:solidFill>
              </a:rPr>
              <a:t>Aumala</a:t>
            </a:r>
            <a:r>
              <a:rPr lang="en-US" sz="1400" dirty="0">
                <a:solidFill>
                  <a:schemeClr val="tx1"/>
                </a:solidFill>
              </a:rPr>
              <a:t> et al. </a:t>
            </a:r>
            <a:r>
              <a:rPr lang="en-US" sz="1400" i="1" dirty="0">
                <a:solidFill>
                  <a:schemeClr val="tx1"/>
                </a:solidFill>
              </a:rPr>
              <a:t>CCGRID</a:t>
            </a:r>
            <a:r>
              <a:rPr lang="en-US" sz="1400" dirty="0">
                <a:solidFill>
                  <a:schemeClr val="tx1"/>
                </a:solidFill>
              </a:rPr>
              <a:t> ’19)</a:t>
            </a:r>
          </a:p>
          <a:p>
            <a:pPr lvl="1">
              <a:spcAft>
                <a:spcPts val="1200"/>
              </a:spcAft>
            </a:pPr>
            <a:r>
              <a:rPr lang="en-US" i="1" dirty="0" err="1">
                <a:solidFill>
                  <a:schemeClr val="tx1"/>
                </a:solidFill>
              </a:rPr>
              <a:t>FaasCache</a:t>
            </a:r>
            <a:r>
              <a:rPr lang="en-US" dirty="0">
                <a:solidFill>
                  <a:schemeClr val="tx1"/>
                </a:solidFill>
              </a:rPr>
              <a:t> maximizes warm starts at worker level</a:t>
            </a:r>
            <a:r>
              <a:rPr lang="en-US" sz="1200" dirty="0">
                <a:solidFill>
                  <a:schemeClr val="tx1"/>
                </a:solidFill>
              </a:rPr>
              <a:t> (Fuerst et al. ASPLOS ‘19)</a:t>
            </a:r>
            <a:endParaRPr lang="en-US" dirty="0">
              <a:solidFill>
                <a:schemeClr val="tx1"/>
              </a:solidFill>
            </a:endParaRPr>
          </a:p>
          <a:p>
            <a:pPr lvl="1">
              <a:spcAft>
                <a:spcPts val="1200"/>
              </a:spcAft>
            </a:pPr>
            <a:r>
              <a:rPr lang="en-US" dirty="0">
                <a:solidFill>
                  <a:schemeClr val="tx1"/>
                </a:solidFill>
              </a:rPr>
              <a:t>Containers are like VMs – try ML bin packing </a:t>
            </a:r>
            <a:r>
              <a:rPr lang="en-US" sz="1400" dirty="0">
                <a:solidFill>
                  <a:schemeClr val="tx1"/>
                </a:solidFill>
              </a:rPr>
              <a:t>(Balaji et al. </a:t>
            </a:r>
            <a:r>
              <a:rPr lang="en-US" sz="1400" i="1" dirty="0">
                <a:solidFill>
                  <a:schemeClr val="tx1"/>
                </a:solidFill>
              </a:rPr>
              <a:t>MLSYS</a:t>
            </a:r>
            <a:r>
              <a:rPr lang="en-US" sz="1400" dirty="0">
                <a:solidFill>
                  <a:schemeClr val="tx1"/>
                </a:solidFill>
              </a:rPr>
              <a:t> ’21)</a:t>
            </a:r>
            <a:endParaRPr lang="en-US" dirty="0">
              <a:solidFill>
                <a:schemeClr val="tx1"/>
              </a:solidFill>
            </a:endParaRPr>
          </a:p>
          <a:p>
            <a:pPr lvl="1">
              <a:spcAft>
                <a:spcPts val="1200"/>
              </a:spcAft>
            </a:pPr>
            <a:r>
              <a:rPr lang="en-US" dirty="0">
                <a:solidFill>
                  <a:schemeClr val="tx1"/>
                </a:solidFill>
              </a:rPr>
              <a:t>Larger applications should be scheduled as a DAG</a:t>
            </a:r>
            <a:r>
              <a:rPr lang="en-US" sz="1500" dirty="0">
                <a:solidFill>
                  <a:schemeClr val="tx1"/>
                </a:solidFill>
              </a:rPr>
              <a:t> </a:t>
            </a:r>
            <a:r>
              <a:rPr lang="en-US" sz="1000" dirty="0">
                <a:solidFill>
                  <a:schemeClr val="tx1"/>
                </a:solidFill>
              </a:rPr>
              <a:t>(Shen et al. </a:t>
            </a:r>
            <a:r>
              <a:rPr lang="en-US" sz="1000" i="1" dirty="0">
                <a:solidFill>
                  <a:schemeClr val="tx1"/>
                </a:solidFill>
              </a:rPr>
              <a:t>ICDCS</a:t>
            </a:r>
            <a:r>
              <a:rPr lang="en-US" sz="1000" dirty="0">
                <a:solidFill>
                  <a:schemeClr val="tx1"/>
                </a:solidFill>
              </a:rPr>
              <a:t> ’21, </a:t>
            </a:r>
            <a:r>
              <a:rPr lang="en-US" sz="1000" dirty="0" err="1">
                <a:solidFill>
                  <a:schemeClr val="tx1"/>
                </a:solidFill>
              </a:rPr>
              <a:t>Kotni</a:t>
            </a:r>
            <a:r>
              <a:rPr lang="en-US" sz="1000" dirty="0">
                <a:solidFill>
                  <a:schemeClr val="tx1"/>
                </a:solidFill>
              </a:rPr>
              <a:t> et al. </a:t>
            </a:r>
            <a:r>
              <a:rPr lang="en-US" sz="1000" i="1" dirty="0">
                <a:solidFill>
                  <a:schemeClr val="tx1"/>
                </a:solidFill>
              </a:rPr>
              <a:t>USENIX ATC </a:t>
            </a:r>
            <a:r>
              <a:rPr lang="en-US" sz="1000" dirty="0">
                <a:solidFill>
                  <a:schemeClr val="tx1"/>
                </a:solidFill>
              </a:rPr>
              <a:t>‘21)</a:t>
            </a:r>
            <a:endParaRPr lang="en-US" dirty="0">
              <a:solidFill>
                <a:schemeClr val="tx1"/>
              </a:solidFill>
            </a:endParaRPr>
          </a:p>
          <a:p>
            <a:pPr>
              <a:spcAft>
                <a:spcPts val="450"/>
              </a:spcAft>
              <a:buClr>
                <a:srgbClr val="808080"/>
              </a:buClr>
            </a:pPr>
            <a:r>
              <a:rPr lang="en-US" dirty="0">
                <a:solidFill>
                  <a:schemeClr val="tx1"/>
                </a:solidFill>
                <a:latin typeface="+mn-lt"/>
              </a:rPr>
              <a:t>Competing priorities</a:t>
            </a:r>
          </a:p>
          <a:p>
            <a:pPr marL="799624" lvl="1" indent="-342900">
              <a:spcAft>
                <a:spcPts val="450"/>
              </a:spcAft>
            </a:pPr>
            <a:r>
              <a:rPr lang="en-US" dirty="0">
                <a:solidFill>
                  <a:schemeClr val="tx1"/>
                </a:solidFill>
                <a:latin typeface="+mn-lt"/>
              </a:rPr>
              <a:t>Preserve locality</a:t>
            </a:r>
          </a:p>
          <a:p>
            <a:pPr marL="799624" lvl="1" indent="-342900">
              <a:spcAft>
                <a:spcPts val="450"/>
              </a:spcAft>
            </a:pPr>
            <a:r>
              <a:rPr lang="en-US" dirty="0">
                <a:solidFill>
                  <a:schemeClr val="tx1"/>
                </a:solidFill>
                <a:latin typeface="+mn-lt"/>
              </a:rPr>
              <a:t>Avoid server overloading</a:t>
            </a:r>
          </a:p>
          <a:p>
            <a:pPr marL="399574">
              <a:spcAft>
                <a:spcPts val="450"/>
              </a:spcAft>
            </a:pPr>
            <a:r>
              <a:rPr lang="en-US" dirty="0">
                <a:solidFill>
                  <a:schemeClr val="tx1"/>
                </a:solidFill>
                <a:latin typeface="+mn-lt"/>
              </a:rPr>
              <a:t>Complex nature of the workload</a:t>
            </a:r>
          </a:p>
          <a:p>
            <a:pPr marL="799624" lvl="1" indent="-342900">
              <a:spcAft>
                <a:spcPts val="450"/>
              </a:spcAft>
            </a:pPr>
            <a:r>
              <a:rPr lang="en-US" dirty="0">
                <a:solidFill>
                  <a:schemeClr val="tx1"/>
                </a:solidFill>
                <a:latin typeface="+mn-lt"/>
              </a:rPr>
              <a:t>Heterogenous function characteristics</a:t>
            </a:r>
          </a:p>
          <a:p>
            <a:pPr marL="799624" lvl="1" indent="-342900">
              <a:spcAft>
                <a:spcPts val="450"/>
              </a:spcAft>
            </a:pPr>
            <a:r>
              <a:rPr lang="en-US" dirty="0">
                <a:solidFill>
                  <a:schemeClr val="tx1"/>
                </a:solidFill>
                <a:latin typeface="+mn-lt"/>
              </a:rPr>
              <a:t>Skewed nature of requests: frequent, burst, or rare</a:t>
            </a:r>
          </a:p>
          <a:p>
            <a:pPr marL="799624" lvl="1" indent="-342900">
              <a:spcAft>
                <a:spcPts val="450"/>
              </a:spcAft>
            </a:pPr>
            <a:r>
              <a:rPr lang="en-US" dirty="0">
                <a:solidFill>
                  <a:schemeClr val="tx1"/>
                </a:solidFill>
                <a:latin typeface="+mn-lt"/>
              </a:rPr>
              <a:t>Inconsistent cluster information</a:t>
            </a:r>
          </a:p>
        </p:txBody>
      </p:sp>
      <p:sp>
        <p:nvSpPr>
          <p:cNvPr id="5" name="Slide Number Placeholder 4">
            <a:extLst>
              <a:ext uri="{FF2B5EF4-FFF2-40B4-BE49-F238E27FC236}">
                <a16:creationId xmlns:a16="http://schemas.microsoft.com/office/drawing/2014/main" id="{986A84B1-BB35-BEA7-ADB4-57584CFBB365}"/>
              </a:ext>
            </a:extLst>
          </p:cNvPr>
          <p:cNvSpPr>
            <a:spLocks noGrp="1"/>
          </p:cNvSpPr>
          <p:nvPr>
            <p:ph type="sldNum" sz="quarter" idx="4"/>
          </p:nvPr>
        </p:nvSpPr>
        <p:spPr/>
        <p:txBody>
          <a:bodyPr/>
          <a:lstStyle/>
          <a:p>
            <a:fld id="{330EA680-D336-4FF7-8B7A-9848BB0A1C32}" type="slidenum">
              <a:rPr lang="en-US" smtClean="0"/>
              <a:t>71</a:t>
            </a:fld>
            <a:endParaRPr lang="en-US"/>
          </a:p>
        </p:txBody>
      </p:sp>
    </p:spTree>
    <p:extLst>
      <p:ext uri="{BB962C8B-B14F-4D97-AF65-F5344CB8AC3E}">
        <p14:creationId xmlns:p14="http://schemas.microsoft.com/office/powerpoint/2010/main" val="2425672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8A44B9C-2FD2-655C-2B50-B1D6202FBE41}"/>
              </a:ext>
            </a:extLst>
          </p:cNvPr>
          <p:cNvGrpSpPr/>
          <p:nvPr/>
        </p:nvGrpSpPr>
        <p:grpSpPr>
          <a:xfrm>
            <a:off x="5266273" y="1095306"/>
            <a:ext cx="3641145" cy="3455039"/>
            <a:chOff x="6733462" y="1243757"/>
            <a:chExt cx="4854860" cy="4606719"/>
          </a:xfrm>
        </p:grpSpPr>
        <p:grpSp>
          <p:nvGrpSpPr>
            <p:cNvPr id="11" name="Group 10">
              <a:extLst>
                <a:ext uri="{FF2B5EF4-FFF2-40B4-BE49-F238E27FC236}">
                  <a16:creationId xmlns:a16="http://schemas.microsoft.com/office/drawing/2014/main" id="{A92D49EA-5360-B1A2-AF29-581C3F060A1F}"/>
                </a:ext>
              </a:extLst>
            </p:cNvPr>
            <p:cNvGrpSpPr/>
            <p:nvPr/>
          </p:nvGrpSpPr>
          <p:grpSpPr>
            <a:xfrm>
              <a:off x="6733462" y="1243757"/>
              <a:ext cx="4854860" cy="4606719"/>
              <a:chOff x="6733462" y="1243757"/>
              <a:chExt cx="4854860" cy="4606719"/>
            </a:xfrm>
          </p:grpSpPr>
          <p:sp>
            <p:nvSpPr>
              <p:cNvPr id="5" name="Oval 4">
                <a:extLst>
                  <a:ext uri="{FF2B5EF4-FFF2-40B4-BE49-F238E27FC236}">
                    <a16:creationId xmlns:a16="http://schemas.microsoft.com/office/drawing/2014/main" id="{C6098DC8-8A32-A311-E661-1AF3D601E399}"/>
                  </a:ext>
                </a:extLst>
              </p:cNvPr>
              <p:cNvSpPr/>
              <p:nvPr/>
            </p:nvSpPr>
            <p:spPr>
              <a:xfrm>
                <a:off x="6733462" y="1243757"/>
                <a:ext cx="4854860" cy="4606719"/>
              </a:xfrm>
              <a:prstGeom prst="ellipse">
                <a:avLst/>
              </a:prstGeom>
              <a:noFill/>
              <a:ln w="5715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7" name="Rectangle 6">
                <a:extLst>
                  <a:ext uri="{FF2B5EF4-FFF2-40B4-BE49-F238E27FC236}">
                    <a16:creationId xmlns:a16="http://schemas.microsoft.com/office/drawing/2014/main" id="{D424D0B9-FE79-F42D-226C-1CBA5DE47CB5}"/>
                  </a:ext>
                </a:extLst>
              </p:cNvPr>
              <p:cNvSpPr/>
              <p:nvPr/>
            </p:nvSpPr>
            <p:spPr>
              <a:xfrm>
                <a:off x="6937843" y="1607485"/>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3</a:t>
                </a:r>
              </a:p>
            </p:txBody>
          </p:sp>
          <p:sp>
            <p:nvSpPr>
              <p:cNvPr id="8" name="Rectangle 7">
                <a:extLst>
                  <a:ext uri="{FF2B5EF4-FFF2-40B4-BE49-F238E27FC236}">
                    <a16:creationId xmlns:a16="http://schemas.microsoft.com/office/drawing/2014/main" id="{C7447B25-418F-B44C-8507-EEFC7165C7C6}"/>
                  </a:ext>
                </a:extLst>
              </p:cNvPr>
              <p:cNvSpPr/>
              <p:nvPr/>
            </p:nvSpPr>
            <p:spPr>
              <a:xfrm>
                <a:off x="10357235" y="1479460"/>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0</a:t>
                </a:r>
              </a:p>
            </p:txBody>
          </p:sp>
          <p:sp>
            <p:nvSpPr>
              <p:cNvPr id="9" name="Rectangle 8">
                <a:extLst>
                  <a:ext uri="{FF2B5EF4-FFF2-40B4-BE49-F238E27FC236}">
                    <a16:creationId xmlns:a16="http://schemas.microsoft.com/office/drawing/2014/main" id="{B2783BE3-A331-2232-2C4C-D2C0C0FEA0B1}"/>
                  </a:ext>
                </a:extLst>
              </p:cNvPr>
              <p:cNvSpPr/>
              <p:nvPr/>
            </p:nvSpPr>
            <p:spPr>
              <a:xfrm>
                <a:off x="10357235" y="4585600"/>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1</a:t>
                </a:r>
              </a:p>
            </p:txBody>
          </p:sp>
          <p:sp>
            <p:nvSpPr>
              <p:cNvPr id="10" name="Rectangle 9">
                <a:extLst>
                  <a:ext uri="{FF2B5EF4-FFF2-40B4-BE49-F238E27FC236}">
                    <a16:creationId xmlns:a16="http://schemas.microsoft.com/office/drawing/2014/main" id="{5F7086B7-E07A-EBBC-9E5F-123FD1F904F0}"/>
                  </a:ext>
                </a:extLst>
              </p:cNvPr>
              <p:cNvSpPr/>
              <p:nvPr/>
            </p:nvSpPr>
            <p:spPr>
              <a:xfrm>
                <a:off x="7316390" y="4850458"/>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2</a:t>
                </a:r>
              </a:p>
            </p:txBody>
          </p:sp>
        </p:grpSp>
        <p:sp>
          <p:nvSpPr>
            <p:cNvPr id="25" name="TextBox 24">
              <a:extLst>
                <a:ext uri="{FF2B5EF4-FFF2-40B4-BE49-F238E27FC236}">
                  <a16:creationId xmlns:a16="http://schemas.microsoft.com/office/drawing/2014/main" id="{4884C2DE-1BDC-65B8-3813-0E9048C31186}"/>
                </a:ext>
              </a:extLst>
            </p:cNvPr>
            <p:cNvSpPr txBox="1"/>
            <p:nvPr/>
          </p:nvSpPr>
          <p:spPr>
            <a:xfrm>
              <a:off x="7543801" y="2847974"/>
              <a:ext cx="925895" cy="400109"/>
            </a:xfrm>
            <a:prstGeom prst="rect">
              <a:avLst/>
            </a:prstGeom>
            <a:noFill/>
          </p:spPr>
          <p:txBody>
            <a:bodyPr wrap="none" rtlCol="0">
              <a:spAutoFit/>
            </a:bodyPr>
            <a:lstStyle/>
            <a:p>
              <a:r>
                <a:rPr lang="en-US" sz="1350"/>
                <a:t>Server</a:t>
              </a:r>
            </a:p>
          </p:txBody>
        </p:sp>
        <p:cxnSp>
          <p:nvCxnSpPr>
            <p:cNvPr id="27" name="Straight Arrow Connector 26">
              <a:extLst>
                <a:ext uri="{FF2B5EF4-FFF2-40B4-BE49-F238E27FC236}">
                  <a16:creationId xmlns:a16="http://schemas.microsoft.com/office/drawing/2014/main" id="{2BE72DA6-81BD-E971-FAD0-8E8AB92EAEA9}"/>
                </a:ext>
              </a:extLst>
            </p:cNvPr>
            <p:cNvCxnSpPr>
              <a:cxnSpLocks/>
              <a:stCxn id="25" idx="0"/>
              <a:endCxn id="7" idx="2"/>
            </p:cNvCxnSpPr>
            <p:nvPr/>
          </p:nvCxnSpPr>
          <p:spPr>
            <a:xfrm flipH="1" flipV="1">
              <a:off x="7509343" y="2539572"/>
              <a:ext cx="497405" cy="30840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C91C2665-95D4-C65D-260A-2B81FE9EA969}"/>
                </a:ext>
              </a:extLst>
            </p:cNvPr>
            <p:cNvCxnSpPr>
              <a:cxnSpLocks/>
              <a:stCxn id="25" idx="2"/>
              <a:endCxn id="10" idx="0"/>
            </p:cNvCxnSpPr>
            <p:nvPr/>
          </p:nvCxnSpPr>
          <p:spPr>
            <a:xfrm flipH="1">
              <a:off x="7887890" y="3248084"/>
              <a:ext cx="118859" cy="160237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2" name="Title 1">
            <a:extLst>
              <a:ext uri="{FF2B5EF4-FFF2-40B4-BE49-F238E27FC236}">
                <a16:creationId xmlns:a16="http://schemas.microsoft.com/office/drawing/2014/main" id="{7C63E1B5-A9D6-4018-E1BA-D8D425DDCFB9}"/>
              </a:ext>
            </a:extLst>
          </p:cNvPr>
          <p:cNvSpPr>
            <a:spLocks noGrp="1"/>
          </p:cNvSpPr>
          <p:nvPr>
            <p:ph type="ctrTitle"/>
          </p:nvPr>
        </p:nvSpPr>
        <p:spPr/>
        <p:txBody>
          <a:bodyPr/>
          <a:lstStyle/>
          <a:p>
            <a:r>
              <a:rPr lang="en-US"/>
              <a:t>Locality via Consistent Hashing</a:t>
            </a:r>
          </a:p>
        </p:txBody>
      </p:sp>
      <p:sp>
        <p:nvSpPr>
          <p:cNvPr id="3" name="Text Placeholder 2">
            <a:extLst>
              <a:ext uri="{FF2B5EF4-FFF2-40B4-BE49-F238E27FC236}">
                <a16:creationId xmlns:a16="http://schemas.microsoft.com/office/drawing/2014/main" id="{D26460D2-F425-5A37-3AFC-4464C2D65033}"/>
              </a:ext>
            </a:extLst>
          </p:cNvPr>
          <p:cNvSpPr>
            <a:spLocks noGrp="1"/>
          </p:cNvSpPr>
          <p:nvPr>
            <p:ph type="body" sz="quarter" idx="10"/>
          </p:nvPr>
        </p:nvSpPr>
        <p:spPr/>
        <p:txBody>
          <a:bodyPr/>
          <a:lstStyle/>
          <a:p>
            <a:r>
              <a:rPr lang="en-US"/>
              <a:t>CH-RLU</a:t>
            </a:r>
          </a:p>
        </p:txBody>
      </p:sp>
      <p:sp>
        <p:nvSpPr>
          <p:cNvPr id="4" name="Content Placeholder 3">
            <a:extLst>
              <a:ext uri="{FF2B5EF4-FFF2-40B4-BE49-F238E27FC236}">
                <a16:creationId xmlns:a16="http://schemas.microsoft.com/office/drawing/2014/main" id="{D79170AC-64B0-D5D2-83C6-867EB4A000DC}"/>
              </a:ext>
            </a:extLst>
          </p:cNvPr>
          <p:cNvSpPr>
            <a:spLocks noGrp="1"/>
          </p:cNvSpPr>
          <p:nvPr>
            <p:ph idx="1"/>
          </p:nvPr>
        </p:nvSpPr>
        <p:spPr>
          <a:xfrm>
            <a:off x="518824" y="1312948"/>
            <a:ext cx="4691765" cy="3127090"/>
          </a:xfrm>
        </p:spPr>
        <p:txBody>
          <a:bodyPr/>
          <a:lstStyle/>
          <a:p>
            <a:pPr>
              <a:spcAft>
                <a:spcPts val="1350"/>
              </a:spcAft>
            </a:pPr>
            <a:r>
              <a:rPr lang="en-US"/>
              <a:t>Want a policy that encourages warm hits</a:t>
            </a:r>
          </a:p>
          <a:p>
            <a:pPr lvl="1">
              <a:spcAft>
                <a:spcPts val="1350"/>
              </a:spcAft>
            </a:pPr>
            <a:r>
              <a:rPr lang="en-US"/>
              <a:t>Locality seems like a good way to get this</a:t>
            </a:r>
          </a:p>
          <a:p>
            <a:pPr>
              <a:spcAft>
                <a:spcPts val="1350"/>
              </a:spcAft>
            </a:pPr>
            <a:r>
              <a:rPr lang="en-US"/>
              <a:t>Functions map somewhere on a ‘ring’</a:t>
            </a:r>
          </a:p>
          <a:p>
            <a:pPr>
              <a:spcAft>
                <a:spcPts val="1350"/>
              </a:spcAft>
            </a:pPr>
            <a:r>
              <a:rPr lang="en-US"/>
              <a:t>Local server is next on the ring</a:t>
            </a:r>
          </a:p>
          <a:p>
            <a:pPr>
              <a:spcAft>
                <a:spcPts val="1350"/>
              </a:spcAft>
            </a:pPr>
            <a:r>
              <a:rPr lang="en-US"/>
              <a:t>Repeated functions run on the same server</a:t>
            </a:r>
          </a:p>
        </p:txBody>
      </p:sp>
      <p:sp>
        <p:nvSpPr>
          <p:cNvPr id="12" name="Oval 11">
            <a:extLst>
              <a:ext uri="{FF2B5EF4-FFF2-40B4-BE49-F238E27FC236}">
                <a16:creationId xmlns:a16="http://schemas.microsoft.com/office/drawing/2014/main" id="{1FD7F84F-7C18-0BA5-64C7-DE5415217C07}"/>
              </a:ext>
            </a:extLst>
          </p:cNvPr>
          <p:cNvSpPr/>
          <p:nvPr/>
        </p:nvSpPr>
        <p:spPr>
          <a:xfrm>
            <a:off x="6723921" y="853107"/>
            <a:ext cx="469624" cy="459841"/>
          </a:xfrm>
          <a:prstGeom prst="ellipse">
            <a:avLst/>
          </a:prstGeom>
          <a:solidFill>
            <a:schemeClr val="accent6">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3" name="Oval 12">
            <a:extLst>
              <a:ext uri="{FF2B5EF4-FFF2-40B4-BE49-F238E27FC236}">
                <a16:creationId xmlns:a16="http://schemas.microsoft.com/office/drawing/2014/main" id="{F225792B-81A2-ECA0-06CE-6B277EE5A8EC}"/>
              </a:ext>
            </a:extLst>
          </p:cNvPr>
          <p:cNvSpPr/>
          <p:nvPr/>
        </p:nvSpPr>
        <p:spPr>
          <a:xfrm>
            <a:off x="8606541" y="2227189"/>
            <a:ext cx="469624" cy="459841"/>
          </a:xfrm>
          <a:prstGeom prst="ellipse">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4" name="Oval 13">
            <a:extLst>
              <a:ext uri="{FF2B5EF4-FFF2-40B4-BE49-F238E27FC236}">
                <a16:creationId xmlns:a16="http://schemas.microsoft.com/office/drawing/2014/main" id="{34381173-8A37-B887-8BDF-A3EA87D1B349}"/>
              </a:ext>
            </a:extLst>
          </p:cNvPr>
          <p:cNvSpPr/>
          <p:nvPr/>
        </p:nvSpPr>
        <p:spPr>
          <a:xfrm>
            <a:off x="6602610" y="4252992"/>
            <a:ext cx="469624" cy="459841"/>
          </a:xfrm>
          <a:prstGeom prst="ellipse">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5" name="Oval 14">
            <a:extLst>
              <a:ext uri="{FF2B5EF4-FFF2-40B4-BE49-F238E27FC236}">
                <a16:creationId xmlns:a16="http://schemas.microsoft.com/office/drawing/2014/main" id="{823C98AB-4D5F-9D6C-AC30-4785A38571C5}"/>
              </a:ext>
            </a:extLst>
          </p:cNvPr>
          <p:cNvSpPr/>
          <p:nvPr/>
        </p:nvSpPr>
        <p:spPr>
          <a:xfrm>
            <a:off x="8606541" y="2982067"/>
            <a:ext cx="469624" cy="459841"/>
          </a:xfrm>
          <a:prstGeom prst="ellipse">
            <a:avLst/>
          </a:prstGeom>
          <a:solidFill>
            <a:schemeClr val="accent4">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cxnSp>
        <p:nvCxnSpPr>
          <p:cNvPr id="17" name="Connector: Curved 16">
            <a:extLst>
              <a:ext uri="{FF2B5EF4-FFF2-40B4-BE49-F238E27FC236}">
                <a16:creationId xmlns:a16="http://schemas.microsoft.com/office/drawing/2014/main" id="{91B4024C-3134-0349-2667-61B7FCA8F695}"/>
              </a:ext>
            </a:extLst>
          </p:cNvPr>
          <p:cNvCxnSpPr>
            <a:cxnSpLocks/>
            <a:stCxn id="12" idx="6"/>
            <a:endCxn id="8" idx="0"/>
          </p:cNvCxnSpPr>
          <p:nvPr/>
        </p:nvCxnSpPr>
        <p:spPr>
          <a:xfrm>
            <a:off x="7193544" y="1083027"/>
            <a:ext cx="1219184" cy="189056"/>
          </a:xfrm>
          <a:prstGeom prst="curvedConnector2">
            <a:avLst/>
          </a:prstGeom>
          <a:ln w="38100">
            <a:tailEnd type="triangle"/>
          </a:ln>
          <a:effectLst/>
        </p:spPr>
        <p:style>
          <a:lnRef idx="2">
            <a:schemeClr val="dk1"/>
          </a:lnRef>
          <a:fillRef idx="0">
            <a:schemeClr val="dk1"/>
          </a:fillRef>
          <a:effectRef idx="1">
            <a:schemeClr val="dk1"/>
          </a:effectRef>
          <a:fontRef idx="minor">
            <a:schemeClr val="tx1"/>
          </a:fontRef>
        </p:style>
      </p:cxnSp>
      <p:cxnSp>
        <p:nvCxnSpPr>
          <p:cNvPr id="18" name="Connector: Curved 17">
            <a:extLst>
              <a:ext uri="{FF2B5EF4-FFF2-40B4-BE49-F238E27FC236}">
                <a16:creationId xmlns:a16="http://schemas.microsoft.com/office/drawing/2014/main" id="{5DB6748B-933C-442B-B1C0-0F7999FB62EE}"/>
              </a:ext>
            </a:extLst>
          </p:cNvPr>
          <p:cNvCxnSpPr>
            <a:cxnSpLocks/>
            <a:stCxn id="13" idx="4"/>
            <a:endCxn id="9" idx="0"/>
          </p:cNvCxnSpPr>
          <p:nvPr/>
        </p:nvCxnSpPr>
        <p:spPr>
          <a:xfrm rot="5400000">
            <a:off x="8169711" y="2930046"/>
            <a:ext cx="914658" cy="428625"/>
          </a:xfrm>
          <a:prstGeom prst="curvedConnector3">
            <a:avLst>
              <a:gd name="adj1" fmla="val 50000"/>
            </a:avLst>
          </a:prstGeom>
          <a:ln w="38100">
            <a:tailEnd type="triangle"/>
          </a:ln>
          <a:effectLst/>
        </p:spPr>
        <p:style>
          <a:lnRef idx="2">
            <a:schemeClr val="dk1"/>
          </a:lnRef>
          <a:fillRef idx="0">
            <a:schemeClr val="dk1"/>
          </a:fillRef>
          <a:effectRef idx="1">
            <a:schemeClr val="dk1"/>
          </a:effectRef>
          <a:fontRef idx="minor">
            <a:schemeClr val="tx1"/>
          </a:fontRef>
        </p:style>
      </p:cxnSp>
      <p:cxnSp>
        <p:nvCxnSpPr>
          <p:cNvPr id="21" name="Connector: Curved 20">
            <a:extLst>
              <a:ext uri="{FF2B5EF4-FFF2-40B4-BE49-F238E27FC236}">
                <a16:creationId xmlns:a16="http://schemas.microsoft.com/office/drawing/2014/main" id="{B5812125-9F16-B37B-722F-B064BA8059BE}"/>
              </a:ext>
            </a:extLst>
          </p:cNvPr>
          <p:cNvCxnSpPr>
            <a:cxnSpLocks/>
            <a:stCxn id="15" idx="4"/>
            <a:endCxn id="9" idx="0"/>
          </p:cNvCxnSpPr>
          <p:nvPr/>
        </p:nvCxnSpPr>
        <p:spPr>
          <a:xfrm rot="5400000">
            <a:off x="8547150" y="3307485"/>
            <a:ext cx="159780" cy="428625"/>
          </a:xfrm>
          <a:prstGeom prst="curvedConnector3">
            <a:avLst>
              <a:gd name="adj1" fmla="val 50000"/>
            </a:avLst>
          </a:prstGeom>
          <a:ln w="38100">
            <a:tailEnd type="triangle"/>
          </a:ln>
          <a:effectLst/>
        </p:spPr>
        <p:style>
          <a:lnRef idx="2">
            <a:schemeClr val="dk1"/>
          </a:lnRef>
          <a:fillRef idx="0">
            <a:schemeClr val="dk1"/>
          </a:fillRef>
          <a:effectRef idx="1">
            <a:schemeClr val="dk1"/>
          </a:effectRef>
          <a:fontRef idx="minor">
            <a:schemeClr val="tx1"/>
          </a:fontRef>
        </p:style>
      </p:cxnSp>
      <p:sp>
        <p:nvSpPr>
          <p:cNvPr id="6" name="Slide Number Placeholder 5">
            <a:extLst>
              <a:ext uri="{FF2B5EF4-FFF2-40B4-BE49-F238E27FC236}">
                <a16:creationId xmlns:a16="http://schemas.microsoft.com/office/drawing/2014/main" id="{F6E6426B-68C1-8832-2015-1DD0FB6AF9C6}"/>
              </a:ext>
            </a:extLst>
          </p:cNvPr>
          <p:cNvSpPr>
            <a:spLocks noGrp="1"/>
          </p:cNvSpPr>
          <p:nvPr>
            <p:ph type="sldNum" sz="quarter" idx="4"/>
          </p:nvPr>
        </p:nvSpPr>
        <p:spPr/>
        <p:txBody>
          <a:bodyPr/>
          <a:lstStyle/>
          <a:p>
            <a:fld id="{330EA680-D336-4FF7-8B7A-9848BB0A1C32}" type="slidenum">
              <a:rPr lang="en-US" smtClean="0"/>
              <a:t>72</a:t>
            </a:fld>
            <a:endParaRPr lang="en-US"/>
          </a:p>
        </p:txBody>
      </p:sp>
    </p:spTree>
    <p:extLst>
      <p:ext uri="{BB962C8B-B14F-4D97-AF65-F5344CB8AC3E}">
        <p14:creationId xmlns:p14="http://schemas.microsoft.com/office/powerpoint/2010/main" val="1757007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3E1B5-A9D6-4018-E1BA-D8D425DDCFB9}"/>
              </a:ext>
            </a:extLst>
          </p:cNvPr>
          <p:cNvSpPr>
            <a:spLocks noGrp="1"/>
          </p:cNvSpPr>
          <p:nvPr>
            <p:ph type="ctrTitle"/>
          </p:nvPr>
        </p:nvSpPr>
        <p:spPr/>
        <p:txBody>
          <a:bodyPr/>
          <a:lstStyle/>
          <a:p>
            <a:r>
              <a:rPr lang="en-US"/>
              <a:t>Locality via Consistent Hashing</a:t>
            </a:r>
          </a:p>
        </p:txBody>
      </p:sp>
      <p:sp>
        <p:nvSpPr>
          <p:cNvPr id="3" name="Text Placeholder 2">
            <a:extLst>
              <a:ext uri="{FF2B5EF4-FFF2-40B4-BE49-F238E27FC236}">
                <a16:creationId xmlns:a16="http://schemas.microsoft.com/office/drawing/2014/main" id="{D26460D2-F425-5A37-3AFC-4464C2D65033}"/>
              </a:ext>
            </a:extLst>
          </p:cNvPr>
          <p:cNvSpPr>
            <a:spLocks noGrp="1"/>
          </p:cNvSpPr>
          <p:nvPr>
            <p:ph type="body" sz="quarter" idx="10"/>
          </p:nvPr>
        </p:nvSpPr>
        <p:spPr/>
        <p:txBody>
          <a:bodyPr/>
          <a:lstStyle/>
          <a:p>
            <a:r>
              <a:rPr lang="en-US"/>
              <a:t>CH-RLU</a:t>
            </a:r>
          </a:p>
          <a:p>
            <a:endParaRPr lang="en-US"/>
          </a:p>
        </p:txBody>
      </p:sp>
      <p:sp>
        <p:nvSpPr>
          <p:cNvPr id="4" name="Content Placeholder 3">
            <a:extLst>
              <a:ext uri="{FF2B5EF4-FFF2-40B4-BE49-F238E27FC236}">
                <a16:creationId xmlns:a16="http://schemas.microsoft.com/office/drawing/2014/main" id="{D79170AC-64B0-D5D2-83C6-867EB4A000DC}"/>
              </a:ext>
            </a:extLst>
          </p:cNvPr>
          <p:cNvSpPr>
            <a:spLocks noGrp="1"/>
          </p:cNvSpPr>
          <p:nvPr>
            <p:ph idx="1"/>
          </p:nvPr>
        </p:nvSpPr>
        <p:spPr>
          <a:xfrm>
            <a:off x="518824" y="1316687"/>
            <a:ext cx="4691765" cy="3396145"/>
          </a:xfrm>
        </p:spPr>
        <p:txBody>
          <a:bodyPr>
            <a:normAutofit/>
          </a:bodyPr>
          <a:lstStyle/>
          <a:p>
            <a:pPr>
              <a:spcAft>
                <a:spcPts val="1350"/>
              </a:spcAft>
            </a:pPr>
            <a:r>
              <a:rPr lang="en-US" dirty="0"/>
              <a:t>Want a policy that encourages warm hits</a:t>
            </a:r>
          </a:p>
          <a:p>
            <a:pPr lvl="1">
              <a:spcAft>
                <a:spcPts val="1350"/>
              </a:spcAft>
            </a:pPr>
            <a:r>
              <a:rPr lang="en-US" dirty="0"/>
              <a:t>Locality seems like a good way to get this</a:t>
            </a:r>
          </a:p>
          <a:p>
            <a:pPr>
              <a:spcAft>
                <a:spcPts val="1350"/>
              </a:spcAft>
            </a:pPr>
            <a:r>
              <a:rPr lang="en-US" dirty="0"/>
              <a:t>Functions map somewhere on a ‘ring’</a:t>
            </a:r>
          </a:p>
          <a:p>
            <a:pPr>
              <a:spcAft>
                <a:spcPts val="1350"/>
              </a:spcAft>
            </a:pPr>
            <a:r>
              <a:rPr lang="en-US" dirty="0"/>
              <a:t>Local server is next on the ring</a:t>
            </a:r>
          </a:p>
          <a:p>
            <a:pPr>
              <a:spcAft>
                <a:spcPts val="1350"/>
              </a:spcAft>
            </a:pPr>
            <a:r>
              <a:rPr lang="en-US" dirty="0"/>
              <a:t>Repeated functions run on the same server</a:t>
            </a:r>
          </a:p>
          <a:p>
            <a:pPr>
              <a:spcAft>
                <a:spcPts val="1350"/>
              </a:spcAft>
            </a:pPr>
            <a:r>
              <a:rPr lang="en-US" dirty="0"/>
              <a:t>Amenable to server changes</a:t>
            </a:r>
          </a:p>
          <a:p>
            <a:pPr lvl="1">
              <a:spcAft>
                <a:spcPts val="1350"/>
              </a:spcAft>
            </a:pPr>
            <a:r>
              <a:rPr lang="en-US" dirty="0"/>
              <a:t>Low-impact addition and removal</a:t>
            </a:r>
          </a:p>
        </p:txBody>
      </p:sp>
      <p:grpSp>
        <p:nvGrpSpPr>
          <p:cNvPr id="19" name="Group 18">
            <a:extLst>
              <a:ext uri="{FF2B5EF4-FFF2-40B4-BE49-F238E27FC236}">
                <a16:creationId xmlns:a16="http://schemas.microsoft.com/office/drawing/2014/main" id="{1DC278F5-5DC0-6C29-AFFC-4567C3D4FDE9}"/>
              </a:ext>
            </a:extLst>
          </p:cNvPr>
          <p:cNvGrpSpPr/>
          <p:nvPr/>
        </p:nvGrpSpPr>
        <p:grpSpPr>
          <a:xfrm>
            <a:off x="5251661" y="1095307"/>
            <a:ext cx="3641145" cy="3455039"/>
            <a:chOff x="6733462" y="1243757"/>
            <a:chExt cx="4854860" cy="4606719"/>
          </a:xfrm>
        </p:grpSpPr>
        <p:sp>
          <p:nvSpPr>
            <p:cNvPr id="24" name="Oval 23">
              <a:extLst>
                <a:ext uri="{FF2B5EF4-FFF2-40B4-BE49-F238E27FC236}">
                  <a16:creationId xmlns:a16="http://schemas.microsoft.com/office/drawing/2014/main" id="{D9C58D8D-131B-7704-1BDE-49AD2D00BF6E}"/>
                </a:ext>
              </a:extLst>
            </p:cNvPr>
            <p:cNvSpPr/>
            <p:nvPr/>
          </p:nvSpPr>
          <p:spPr>
            <a:xfrm>
              <a:off x="6733462" y="1243757"/>
              <a:ext cx="4854860" cy="4606719"/>
            </a:xfrm>
            <a:prstGeom prst="ellipse">
              <a:avLst/>
            </a:prstGeom>
            <a:noFill/>
            <a:ln w="5715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5" name="Rectangle 24">
              <a:extLst>
                <a:ext uri="{FF2B5EF4-FFF2-40B4-BE49-F238E27FC236}">
                  <a16:creationId xmlns:a16="http://schemas.microsoft.com/office/drawing/2014/main" id="{A4D964C7-E7CA-1566-4981-0B4E91686650}"/>
                </a:ext>
              </a:extLst>
            </p:cNvPr>
            <p:cNvSpPr/>
            <p:nvPr/>
          </p:nvSpPr>
          <p:spPr>
            <a:xfrm>
              <a:off x="6937843" y="1607485"/>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3</a:t>
              </a:r>
            </a:p>
          </p:txBody>
        </p:sp>
        <p:sp>
          <p:nvSpPr>
            <p:cNvPr id="26" name="Rectangle 25">
              <a:extLst>
                <a:ext uri="{FF2B5EF4-FFF2-40B4-BE49-F238E27FC236}">
                  <a16:creationId xmlns:a16="http://schemas.microsoft.com/office/drawing/2014/main" id="{90E9B13A-419D-BFD8-EDAB-796567212BBA}"/>
                </a:ext>
              </a:extLst>
            </p:cNvPr>
            <p:cNvSpPr/>
            <p:nvPr/>
          </p:nvSpPr>
          <p:spPr>
            <a:xfrm>
              <a:off x="10357235" y="1479460"/>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0</a:t>
              </a:r>
            </a:p>
          </p:txBody>
        </p:sp>
        <p:sp>
          <p:nvSpPr>
            <p:cNvPr id="28" name="Rectangle 27">
              <a:extLst>
                <a:ext uri="{FF2B5EF4-FFF2-40B4-BE49-F238E27FC236}">
                  <a16:creationId xmlns:a16="http://schemas.microsoft.com/office/drawing/2014/main" id="{A1342FE4-2C55-3677-0079-A22EDC01C720}"/>
                </a:ext>
              </a:extLst>
            </p:cNvPr>
            <p:cNvSpPr/>
            <p:nvPr/>
          </p:nvSpPr>
          <p:spPr>
            <a:xfrm>
              <a:off x="7316390" y="4850458"/>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2</a:t>
              </a:r>
            </a:p>
          </p:txBody>
        </p:sp>
      </p:grpSp>
      <p:sp>
        <p:nvSpPr>
          <p:cNvPr id="20" name="TextBox 19">
            <a:extLst>
              <a:ext uri="{FF2B5EF4-FFF2-40B4-BE49-F238E27FC236}">
                <a16:creationId xmlns:a16="http://schemas.microsoft.com/office/drawing/2014/main" id="{BD7D21D0-EF83-ED74-3982-DCA36573F7AC}"/>
              </a:ext>
            </a:extLst>
          </p:cNvPr>
          <p:cNvSpPr txBox="1"/>
          <p:nvPr/>
        </p:nvSpPr>
        <p:spPr>
          <a:xfrm>
            <a:off x="5874027" y="2298469"/>
            <a:ext cx="694421" cy="300082"/>
          </a:xfrm>
          <a:prstGeom prst="rect">
            <a:avLst/>
          </a:prstGeom>
          <a:noFill/>
        </p:spPr>
        <p:txBody>
          <a:bodyPr wrap="none" rtlCol="0">
            <a:spAutoFit/>
          </a:bodyPr>
          <a:lstStyle/>
          <a:p>
            <a:r>
              <a:rPr lang="en-US" sz="1350"/>
              <a:t>Server</a:t>
            </a:r>
          </a:p>
        </p:txBody>
      </p:sp>
      <p:cxnSp>
        <p:nvCxnSpPr>
          <p:cNvPr id="22" name="Straight Arrow Connector 21">
            <a:extLst>
              <a:ext uri="{FF2B5EF4-FFF2-40B4-BE49-F238E27FC236}">
                <a16:creationId xmlns:a16="http://schemas.microsoft.com/office/drawing/2014/main" id="{4B5B9C1B-9228-28F3-E15D-6A1F96A36727}"/>
              </a:ext>
            </a:extLst>
          </p:cNvPr>
          <p:cNvCxnSpPr>
            <a:cxnSpLocks/>
            <a:stCxn id="20" idx="0"/>
            <a:endCxn id="25" idx="2"/>
          </p:cNvCxnSpPr>
          <p:nvPr/>
        </p:nvCxnSpPr>
        <p:spPr>
          <a:xfrm flipH="1" flipV="1">
            <a:off x="5833572" y="2067168"/>
            <a:ext cx="387666" cy="23130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6F40A979-5BBF-9BF2-3963-0165EE422146}"/>
              </a:ext>
            </a:extLst>
          </p:cNvPr>
          <p:cNvCxnSpPr>
            <a:cxnSpLocks/>
            <a:stCxn id="20" idx="2"/>
            <a:endCxn id="28" idx="0"/>
          </p:cNvCxnSpPr>
          <p:nvPr/>
        </p:nvCxnSpPr>
        <p:spPr>
          <a:xfrm flipH="1">
            <a:off x="6117482" y="2598551"/>
            <a:ext cx="103756" cy="120178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9" name="Oval 28">
            <a:extLst>
              <a:ext uri="{FF2B5EF4-FFF2-40B4-BE49-F238E27FC236}">
                <a16:creationId xmlns:a16="http://schemas.microsoft.com/office/drawing/2014/main" id="{68B931A6-17EA-7B76-77D7-343D4D418A4C}"/>
              </a:ext>
            </a:extLst>
          </p:cNvPr>
          <p:cNvSpPr/>
          <p:nvPr/>
        </p:nvSpPr>
        <p:spPr>
          <a:xfrm>
            <a:off x="6723921" y="853107"/>
            <a:ext cx="469624" cy="459841"/>
          </a:xfrm>
          <a:prstGeom prst="ellipse">
            <a:avLst/>
          </a:prstGeom>
          <a:solidFill>
            <a:schemeClr val="accent6">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30" name="Oval 29">
            <a:extLst>
              <a:ext uri="{FF2B5EF4-FFF2-40B4-BE49-F238E27FC236}">
                <a16:creationId xmlns:a16="http://schemas.microsoft.com/office/drawing/2014/main" id="{6ACA72FF-ACF5-D01D-E06E-E059D2B23FC5}"/>
              </a:ext>
            </a:extLst>
          </p:cNvPr>
          <p:cNvSpPr/>
          <p:nvPr/>
        </p:nvSpPr>
        <p:spPr>
          <a:xfrm>
            <a:off x="8606541" y="2227189"/>
            <a:ext cx="469624" cy="459841"/>
          </a:xfrm>
          <a:prstGeom prst="ellipse">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31" name="Oval 30">
            <a:extLst>
              <a:ext uri="{FF2B5EF4-FFF2-40B4-BE49-F238E27FC236}">
                <a16:creationId xmlns:a16="http://schemas.microsoft.com/office/drawing/2014/main" id="{8B251CFD-88D9-34D2-A03A-56EBDCCF05E3}"/>
              </a:ext>
            </a:extLst>
          </p:cNvPr>
          <p:cNvSpPr/>
          <p:nvPr/>
        </p:nvSpPr>
        <p:spPr>
          <a:xfrm>
            <a:off x="6602610" y="4252992"/>
            <a:ext cx="469624" cy="459841"/>
          </a:xfrm>
          <a:prstGeom prst="ellipse">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32" name="Oval 31">
            <a:extLst>
              <a:ext uri="{FF2B5EF4-FFF2-40B4-BE49-F238E27FC236}">
                <a16:creationId xmlns:a16="http://schemas.microsoft.com/office/drawing/2014/main" id="{F36FBAAB-D595-93AC-F6C3-1DB8AC79118E}"/>
              </a:ext>
            </a:extLst>
          </p:cNvPr>
          <p:cNvSpPr/>
          <p:nvPr/>
        </p:nvSpPr>
        <p:spPr>
          <a:xfrm>
            <a:off x="8606541" y="2982067"/>
            <a:ext cx="469624" cy="459841"/>
          </a:xfrm>
          <a:prstGeom prst="ellipse">
            <a:avLst/>
          </a:prstGeom>
          <a:solidFill>
            <a:schemeClr val="accent4">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cxnSp>
        <p:nvCxnSpPr>
          <p:cNvPr id="33" name="Connector: Curved 32">
            <a:extLst>
              <a:ext uri="{FF2B5EF4-FFF2-40B4-BE49-F238E27FC236}">
                <a16:creationId xmlns:a16="http://schemas.microsoft.com/office/drawing/2014/main" id="{66172688-2FC0-2B0E-1B95-C1C9BA9EEC81}"/>
              </a:ext>
            </a:extLst>
          </p:cNvPr>
          <p:cNvCxnSpPr>
            <a:cxnSpLocks/>
            <a:stCxn id="29" idx="6"/>
            <a:endCxn id="26" idx="0"/>
          </p:cNvCxnSpPr>
          <p:nvPr/>
        </p:nvCxnSpPr>
        <p:spPr>
          <a:xfrm>
            <a:off x="7193544" y="1083028"/>
            <a:ext cx="1204572" cy="189056"/>
          </a:xfrm>
          <a:prstGeom prst="curvedConnector2">
            <a:avLst/>
          </a:prstGeom>
          <a:ln w="38100">
            <a:tailEnd type="triangle"/>
          </a:ln>
          <a:effectLst/>
        </p:spPr>
        <p:style>
          <a:lnRef idx="2">
            <a:schemeClr val="dk1"/>
          </a:lnRef>
          <a:fillRef idx="0">
            <a:schemeClr val="dk1"/>
          </a:fillRef>
          <a:effectRef idx="1">
            <a:schemeClr val="dk1"/>
          </a:effectRef>
          <a:fontRef idx="minor">
            <a:schemeClr val="tx1"/>
          </a:fontRef>
        </p:style>
      </p:cxnSp>
      <p:cxnSp>
        <p:nvCxnSpPr>
          <p:cNvPr id="34" name="Connector: Curved 33">
            <a:extLst>
              <a:ext uri="{FF2B5EF4-FFF2-40B4-BE49-F238E27FC236}">
                <a16:creationId xmlns:a16="http://schemas.microsoft.com/office/drawing/2014/main" id="{BDDC386E-60C7-2C31-6421-552FCE844D07}"/>
              </a:ext>
            </a:extLst>
          </p:cNvPr>
          <p:cNvCxnSpPr>
            <a:cxnSpLocks/>
            <a:stCxn id="30" idx="4"/>
            <a:endCxn id="28" idx="3"/>
          </p:cNvCxnSpPr>
          <p:nvPr/>
        </p:nvCxnSpPr>
        <p:spPr>
          <a:xfrm rot="5400000">
            <a:off x="6962314" y="2270825"/>
            <a:ext cx="1462835" cy="2295245"/>
          </a:xfrm>
          <a:prstGeom prst="curvedConnector2">
            <a:avLst/>
          </a:prstGeom>
          <a:ln w="38100">
            <a:tailEnd type="triangle"/>
          </a:ln>
          <a:effectLst/>
        </p:spPr>
        <p:style>
          <a:lnRef idx="2">
            <a:schemeClr val="dk1"/>
          </a:lnRef>
          <a:fillRef idx="0">
            <a:schemeClr val="dk1"/>
          </a:fillRef>
          <a:effectRef idx="1">
            <a:schemeClr val="dk1"/>
          </a:effectRef>
          <a:fontRef idx="minor">
            <a:schemeClr val="tx1"/>
          </a:fontRef>
        </p:style>
      </p:cxnSp>
      <p:cxnSp>
        <p:nvCxnSpPr>
          <p:cNvPr id="35" name="Connector: Curved 34">
            <a:extLst>
              <a:ext uri="{FF2B5EF4-FFF2-40B4-BE49-F238E27FC236}">
                <a16:creationId xmlns:a16="http://schemas.microsoft.com/office/drawing/2014/main" id="{49945243-ED73-CB66-BF61-A383A79A3F21}"/>
              </a:ext>
            </a:extLst>
          </p:cNvPr>
          <p:cNvCxnSpPr>
            <a:cxnSpLocks/>
            <a:stCxn id="32" idx="4"/>
            <a:endCxn id="28" idx="3"/>
          </p:cNvCxnSpPr>
          <p:nvPr/>
        </p:nvCxnSpPr>
        <p:spPr>
          <a:xfrm rot="5400000">
            <a:off x="7339753" y="2648264"/>
            <a:ext cx="707957" cy="2295245"/>
          </a:xfrm>
          <a:prstGeom prst="curvedConnector2">
            <a:avLst/>
          </a:prstGeom>
          <a:ln w="38100">
            <a:tailEnd type="triangle"/>
          </a:ln>
          <a:effectLst/>
        </p:spPr>
        <p:style>
          <a:lnRef idx="2">
            <a:schemeClr val="dk1"/>
          </a:lnRef>
          <a:fillRef idx="0">
            <a:schemeClr val="dk1"/>
          </a:fillRef>
          <a:effectRef idx="1">
            <a:schemeClr val="dk1"/>
          </a:effectRef>
          <a:fontRef idx="minor">
            <a:schemeClr val="tx1"/>
          </a:fontRef>
        </p:style>
      </p:cxnSp>
      <p:sp>
        <p:nvSpPr>
          <p:cNvPr id="5" name="Slide Number Placeholder 4">
            <a:extLst>
              <a:ext uri="{FF2B5EF4-FFF2-40B4-BE49-F238E27FC236}">
                <a16:creationId xmlns:a16="http://schemas.microsoft.com/office/drawing/2014/main" id="{FAA2CBD4-390D-8673-CE40-2C4100CA1BFB}"/>
              </a:ext>
            </a:extLst>
          </p:cNvPr>
          <p:cNvSpPr>
            <a:spLocks noGrp="1"/>
          </p:cNvSpPr>
          <p:nvPr>
            <p:ph type="sldNum" sz="quarter" idx="4"/>
          </p:nvPr>
        </p:nvSpPr>
        <p:spPr/>
        <p:txBody>
          <a:bodyPr/>
          <a:lstStyle/>
          <a:p>
            <a:fld id="{330EA680-D336-4FF7-8B7A-9848BB0A1C32}" type="slidenum">
              <a:rPr lang="en-US" smtClean="0"/>
              <a:t>73</a:t>
            </a:fld>
            <a:endParaRPr lang="en-US"/>
          </a:p>
        </p:txBody>
      </p:sp>
    </p:spTree>
    <p:extLst>
      <p:ext uri="{BB962C8B-B14F-4D97-AF65-F5344CB8AC3E}">
        <p14:creationId xmlns:p14="http://schemas.microsoft.com/office/powerpoint/2010/main" val="344817033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3E1B5-A9D6-4018-E1BA-D8D425DDCFB9}"/>
              </a:ext>
            </a:extLst>
          </p:cNvPr>
          <p:cNvSpPr>
            <a:spLocks noGrp="1"/>
          </p:cNvSpPr>
          <p:nvPr>
            <p:ph type="ctrTitle"/>
          </p:nvPr>
        </p:nvSpPr>
        <p:spPr/>
        <p:txBody>
          <a:bodyPr/>
          <a:lstStyle/>
          <a:p>
            <a:r>
              <a:rPr lang="en-US"/>
              <a:t>Overloading Concern</a:t>
            </a:r>
          </a:p>
        </p:txBody>
      </p:sp>
      <p:sp>
        <p:nvSpPr>
          <p:cNvPr id="3" name="Text Placeholder 2">
            <a:extLst>
              <a:ext uri="{FF2B5EF4-FFF2-40B4-BE49-F238E27FC236}">
                <a16:creationId xmlns:a16="http://schemas.microsoft.com/office/drawing/2014/main" id="{D26460D2-F425-5A37-3AFC-4464C2D65033}"/>
              </a:ext>
            </a:extLst>
          </p:cNvPr>
          <p:cNvSpPr>
            <a:spLocks noGrp="1"/>
          </p:cNvSpPr>
          <p:nvPr>
            <p:ph type="body" sz="quarter" idx="10"/>
          </p:nvPr>
        </p:nvSpPr>
        <p:spPr/>
        <p:txBody>
          <a:bodyPr/>
          <a:lstStyle/>
          <a:p>
            <a:r>
              <a:rPr lang="en-US"/>
              <a:t>CH-RLU</a:t>
            </a:r>
          </a:p>
          <a:p>
            <a:endParaRPr lang="en-US"/>
          </a:p>
        </p:txBody>
      </p:sp>
      <p:sp>
        <p:nvSpPr>
          <p:cNvPr id="4" name="Content Placeholder 3">
            <a:extLst>
              <a:ext uri="{FF2B5EF4-FFF2-40B4-BE49-F238E27FC236}">
                <a16:creationId xmlns:a16="http://schemas.microsoft.com/office/drawing/2014/main" id="{D79170AC-64B0-D5D2-83C6-867EB4A000DC}"/>
              </a:ext>
            </a:extLst>
          </p:cNvPr>
          <p:cNvSpPr>
            <a:spLocks noGrp="1"/>
          </p:cNvSpPr>
          <p:nvPr>
            <p:ph idx="1"/>
          </p:nvPr>
        </p:nvSpPr>
        <p:spPr>
          <a:xfrm>
            <a:off x="67090" y="1284348"/>
            <a:ext cx="5239386" cy="1689937"/>
          </a:xfrm>
        </p:spPr>
        <p:txBody>
          <a:bodyPr>
            <a:normAutofit/>
          </a:bodyPr>
          <a:lstStyle/>
          <a:p>
            <a:pPr>
              <a:spcAft>
                <a:spcPts val="900"/>
              </a:spcAft>
            </a:pPr>
            <a:r>
              <a:rPr lang="en-US"/>
              <a:t>Functions are invoked at different frequencies</a:t>
            </a:r>
          </a:p>
          <a:p>
            <a:pPr>
              <a:spcAft>
                <a:spcPts val="900"/>
              </a:spcAft>
            </a:pPr>
            <a:r>
              <a:rPr lang="en-US"/>
              <a:t>Creates high variance on used resources</a:t>
            </a:r>
          </a:p>
          <a:p>
            <a:pPr>
              <a:spcAft>
                <a:spcPts val="900"/>
              </a:spcAft>
            </a:pPr>
            <a:r>
              <a:rPr lang="en-US"/>
              <a:t>20% of functions use 100x resources</a:t>
            </a:r>
          </a:p>
        </p:txBody>
      </p:sp>
      <p:sp>
        <p:nvSpPr>
          <p:cNvPr id="5" name="Oval 4">
            <a:extLst>
              <a:ext uri="{FF2B5EF4-FFF2-40B4-BE49-F238E27FC236}">
                <a16:creationId xmlns:a16="http://schemas.microsoft.com/office/drawing/2014/main" id="{C6098DC8-8A32-A311-E661-1AF3D601E399}"/>
              </a:ext>
            </a:extLst>
          </p:cNvPr>
          <p:cNvSpPr/>
          <p:nvPr/>
        </p:nvSpPr>
        <p:spPr>
          <a:xfrm>
            <a:off x="5050097" y="932818"/>
            <a:ext cx="3641145" cy="3455039"/>
          </a:xfrm>
          <a:prstGeom prst="ellipse">
            <a:avLst/>
          </a:prstGeom>
          <a:noFill/>
          <a:ln w="5715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7" name="Rectangle 6">
            <a:extLst>
              <a:ext uri="{FF2B5EF4-FFF2-40B4-BE49-F238E27FC236}">
                <a16:creationId xmlns:a16="http://schemas.microsoft.com/office/drawing/2014/main" id="{D424D0B9-FE79-F42D-226C-1CBA5DE47CB5}"/>
              </a:ext>
            </a:extLst>
          </p:cNvPr>
          <p:cNvSpPr/>
          <p:nvPr/>
        </p:nvSpPr>
        <p:spPr>
          <a:xfrm>
            <a:off x="5123137" y="1379614"/>
            <a:ext cx="857250" cy="69906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3</a:t>
            </a:r>
          </a:p>
        </p:txBody>
      </p:sp>
      <p:sp>
        <p:nvSpPr>
          <p:cNvPr id="8" name="Rectangle 7">
            <a:extLst>
              <a:ext uri="{FF2B5EF4-FFF2-40B4-BE49-F238E27FC236}">
                <a16:creationId xmlns:a16="http://schemas.microsoft.com/office/drawing/2014/main" id="{C7447B25-418F-B44C-8507-EEFC7165C7C6}"/>
              </a:ext>
            </a:extLst>
          </p:cNvPr>
          <p:cNvSpPr/>
          <p:nvPr/>
        </p:nvSpPr>
        <p:spPr>
          <a:xfrm>
            <a:off x="7972343" y="1401048"/>
            <a:ext cx="857250" cy="69906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0</a:t>
            </a:r>
          </a:p>
        </p:txBody>
      </p:sp>
      <p:sp>
        <p:nvSpPr>
          <p:cNvPr id="10" name="Rectangle 9">
            <a:extLst>
              <a:ext uri="{FF2B5EF4-FFF2-40B4-BE49-F238E27FC236}">
                <a16:creationId xmlns:a16="http://schemas.microsoft.com/office/drawing/2014/main" id="{5F7086B7-E07A-EBBC-9E5F-123FD1F904F0}"/>
              </a:ext>
            </a:extLst>
          </p:cNvPr>
          <p:cNvSpPr/>
          <p:nvPr/>
        </p:nvSpPr>
        <p:spPr>
          <a:xfrm>
            <a:off x="6497093" y="3902491"/>
            <a:ext cx="857250" cy="69906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2</a:t>
            </a:r>
          </a:p>
        </p:txBody>
      </p:sp>
      <p:sp>
        <p:nvSpPr>
          <p:cNvPr id="12" name="Oval 11">
            <a:extLst>
              <a:ext uri="{FF2B5EF4-FFF2-40B4-BE49-F238E27FC236}">
                <a16:creationId xmlns:a16="http://schemas.microsoft.com/office/drawing/2014/main" id="{1FD7F84F-7C18-0BA5-64C7-DE5415217C07}"/>
              </a:ext>
            </a:extLst>
          </p:cNvPr>
          <p:cNvSpPr/>
          <p:nvPr/>
        </p:nvSpPr>
        <p:spPr>
          <a:xfrm>
            <a:off x="6790182" y="661556"/>
            <a:ext cx="469624" cy="459841"/>
          </a:xfrm>
          <a:prstGeom prst="ellipse">
            <a:avLst/>
          </a:prstGeom>
          <a:solidFill>
            <a:schemeClr val="accent6">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3" name="Oval 12">
            <a:extLst>
              <a:ext uri="{FF2B5EF4-FFF2-40B4-BE49-F238E27FC236}">
                <a16:creationId xmlns:a16="http://schemas.microsoft.com/office/drawing/2014/main" id="{F225792B-81A2-ECA0-06CE-6B277EE5A8EC}"/>
              </a:ext>
            </a:extLst>
          </p:cNvPr>
          <p:cNvSpPr/>
          <p:nvPr/>
        </p:nvSpPr>
        <p:spPr>
          <a:xfrm>
            <a:off x="4836852" y="2660337"/>
            <a:ext cx="469624" cy="459841"/>
          </a:xfrm>
          <a:prstGeom prst="ellipse">
            <a:avLst/>
          </a:prstGeom>
          <a:solidFill>
            <a:schemeClr val="accent5">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4" name="Oval 13">
            <a:extLst>
              <a:ext uri="{FF2B5EF4-FFF2-40B4-BE49-F238E27FC236}">
                <a16:creationId xmlns:a16="http://schemas.microsoft.com/office/drawing/2014/main" id="{34381173-8A37-B887-8BDF-A3EA87D1B349}"/>
              </a:ext>
            </a:extLst>
          </p:cNvPr>
          <p:cNvSpPr/>
          <p:nvPr/>
        </p:nvSpPr>
        <p:spPr>
          <a:xfrm>
            <a:off x="6109731" y="711942"/>
            <a:ext cx="469624" cy="459841"/>
          </a:xfrm>
          <a:prstGeom prst="ellipse">
            <a:avLst/>
          </a:prstGeom>
          <a:solidFill>
            <a:schemeClr val="accent2">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5" name="Oval 14">
            <a:extLst>
              <a:ext uri="{FF2B5EF4-FFF2-40B4-BE49-F238E27FC236}">
                <a16:creationId xmlns:a16="http://schemas.microsoft.com/office/drawing/2014/main" id="{823C98AB-4D5F-9D6C-AC30-4785A38571C5}"/>
              </a:ext>
            </a:extLst>
          </p:cNvPr>
          <p:cNvSpPr/>
          <p:nvPr/>
        </p:nvSpPr>
        <p:spPr>
          <a:xfrm>
            <a:off x="8390364" y="2819580"/>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6" name="Oval 15">
            <a:extLst>
              <a:ext uri="{FF2B5EF4-FFF2-40B4-BE49-F238E27FC236}">
                <a16:creationId xmlns:a16="http://schemas.microsoft.com/office/drawing/2014/main" id="{F9B2560E-58B9-FC69-3AE3-139AFB3A3938}"/>
              </a:ext>
            </a:extLst>
          </p:cNvPr>
          <p:cNvSpPr/>
          <p:nvPr/>
        </p:nvSpPr>
        <p:spPr>
          <a:xfrm>
            <a:off x="7961739" y="3104920"/>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9" name="Oval 18">
            <a:extLst>
              <a:ext uri="{FF2B5EF4-FFF2-40B4-BE49-F238E27FC236}">
                <a16:creationId xmlns:a16="http://schemas.microsoft.com/office/drawing/2014/main" id="{36F893DE-1C04-0575-061F-9EFD3E0CDF1C}"/>
              </a:ext>
            </a:extLst>
          </p:cNvPr>
          <p:cNvSpPr/>
          <p:nvPr/>
        </p:nvSpPr>
        <p:spPr>
          <a:xfrm>
            <a:off x="8498322" y="3356157"/>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0" name="Oval 19">
            <a:extLst>
              <a:ext uri="{FF2B5EF4-FFF2-40B4-BE49-F238E27FC236}">
                <a16:creationId xmlns:a16="http://schemas.microsoft.com/office/drawing/2014/main" id="{CB6201F3-E629-8D46-5FFC-1D434DAA6AA0}"/>
              </a:ext>
            </a:extLst>
          </p:cNvPr>
          <p:cNvSpPr/>
          <p:nvPr/>
        </p:nvSpPr>
        <p:spPr>
          <a:xfrm>
            <a:off x="7797090" y="3637844"/>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2" name="Oval 21">
            <a:extLst>
              <a:ext uri="{FF2B5EF4-FFF2-40B4-BE49-F238E27FC236}">
                <a16:creationId xmlns:a16="http://schemas.microsoft.com/office/drawing/2014/main" id="{9632BED6-2770-B27B-4E12-48B147A6A6C6}"/>
              </a:ext>
            </a:extLst>
          </p:cNvPr>
          <p:cNvSpPr/>
          <p:nvPr/>
        </p:nvSpPr>
        <p:spPr>
          <a:xfrm>
            <a:off x="8267732" y="3806960"/>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3" name="Oval 22">
            <a:extLst>
              <a:ext uri="{FF2B5EF4-FFF2-40B4-BE49-F238E27FC236}">
                <a16:creationId xmlns:a16="http://schemas.microsoft.com/office/drawing/2014/main" id="{5CF0D311-5BB7-94B2-D773-030BE13A2FD2}"/>
              </a:ext>
            </a:extLst>
          </p:cNvPr>
          <p:cNvSpPr/>
          <p:nvPr/>
        </p:nvSpPr>
        <p:spPr>
          <a:xfrm>
            <a:off x="5165987" y="2325204"/>
            <a:ext cx="469624" cy="459841"/>
          </a:xfrm>
          <a:prstGeom prst="ellipse">
            <a:avLst/>
          </a:prstGeom>
          <a:solidFill>
            <a:schemeClr val="accent5">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pic>
        <p:nvPicPr>
          <p:cNvPr id="24" name="Picture 23">
            <a:extLst>
              <a:ext uri="{FF2B5EF4-FFF2-40B4-BE49-F238E27FC236}">
                <a16:creationId xmlns:a16="http://schemas.microsoft.com/office/drawing/2014/main" id="{4D3DD142-78CB-A21A-65CB-D479E2FB757A}"/>
              </a:ext>
            </a:extLst>
          </p:cNvPr>
          <p:cNvPicPr>
            <a:picLocks noChangeAspect="1"/>
          </p:cNvPicPr>
          <p:nvPr/>
        </p:nvPicPr>
        <p:blipFill>
          <a:blip r:embed="rId2"/>
          <a:stretch>
            <a:fillRect/>
          </a:stretch>
        </p:blipFill>
        <p:spPr>
          <a:xfrm>
            <a:off x="1068155" y="2415114"/>
            <a:ext cx="3439562" cy="2297936"/>
          </a:xfrm>
          <a:prstGeom prst="rect">
            <a:avLst/>
          </a:prstGeom>
        </p:spPr>
      </p:pic>
      <p:sp>
        <p:nvSpPr>
          <p:cNvPr id="6" name="Slide Number Placeholder 5">
            <a:extLst>
              <a:ext uri="{FF2B5EF4-FFF2-40B4-BE49-F238E27FC236}">
                <a16:creationId xmlns:a16="http://schemas.microsoft.com/office/drawing/2014/main" id="{9806D6B0-C7CB-6D58-703C-2071EDA1EBCE}"/>
              </a:ext>
            </a:extLst>
          </p:cNvPr>
          <p:cNvSpPr>
            <a:spLocks noGrp="1"/>
          </p:cNvSpPr>
          <p:nvPr>
            <p:ph type="sldNum" sz="quarter" idx="4"/>
          </p:nvPr>
        </p:nvSpPr>
        <p:spPr/>
        <p:txBody>
          <a:bodyPr/>
          <a:lstStyle/>
          <a:p>
            <a:fld id="{330EA680-D336-4FF7-8B7A-9848BB0A1C32}" type="slidenum">
              <a:rPr lang="en-US" smtClean="0"/>
              <a:t>74</a:t>
            </a:fld>
            <a:endParaRPr lang="en-US"/>
          </a:p>
        </p:txBody>
      </p:sp>
    </p:spTree>
    <p:extLst>
      <p:ext uri="{BB962C8B-B14F-4D97-AF65-F5344CB8AC3E}">
        <p14:creationId xmlns:p14="http://schemas.microsoft.com/office/powerpoint/2010/main" val="2860320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9" grpId="0" animBg="1"/>
      <p:bldP spid="20" grpId="0" animBg="1"/>
      <p:bldP spid="22" grpId="0" animBg="1"/>
      <p:bldP spid="23"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94248-A2D7-D447-C505-D85C60F86875}"/>
              </a:ext>
            </a:extLst>
          </p:cNvPr>
          <p:cNvSpPr>
            <a:spLocks noGrp="1"/>
          </p:cNvSpPr>
          <p:nvPr>
            <p:ph type="ctrTitle"/>
          </p:nvPr>
        </p:nvSpPr>
        <p:spPr/>
        <p:txBody>
          <a:bodyPr/>
          <a:lstStyle/>
          <a:p>
            <a:r>
              <a:rPr lang="en-US"/>
              <a:t>CH with Bounded Loads</a:t>
            </a:r>
          </a:p>
        </p:txBody>
      </p:sp>
      <p:sp>
        <p:nvSpPr>
          <p:cNvPr id="3" name="Text Placeholder 2">
            <a:extLst>
              <a:ext uri="{FF2B5EF4-FFF2-40B4-BE49-F238E27FC236}">
                <a16:creationId xmlns:a16="http://schemas.microsoft.com/office/drawing/2014/main" id="{8B752E1A-BE90-343C-65C5-CE8AB2E5E6A1}"/>
              </a:ext>
            </a:extLst>
          </p:cNvPr>
          <p:cNvSpPr>
            <a:spLocks noGrp="1"/>
          </p:cNvSpPr>
          <p:nvPr>
            <p:ph type="body" sz="quarter" idx="10"/>
          </p:nvPr>
        </p:nvSpPr>
        <p:spPr/>
        <p:txBody>
          <a:bodyPr/>
          <a:lstStyle/>
          <a:p>
            <a:r>
              <a:rPr lang="en-US"/>
              <a:t>CH-RLU</a:t>
            </a:r>
          </a:p>
          <a:p>
            <a:endParaRPr lang="en-US"/>
          </a:p>
        </p:txBody>
      </p:sp>
      <p:sp>
        <p:nvSpPr>
          <p:cNvPr id="4" name="Content Placeholder 3">
            <a:extLst>
              <a:ext uri="{FF2B5EF4-FFF2-40B4-BE49-F238E27FC236}">
                <a16:creationId xmlns:a16="http://schemas.microsoft.com/office/drawing/2014/main" id="{967F877A-30A1-D8AA-439A-B5637B319319}"/>
              </a:ext>
            </a:extLst>
          </p:cNvPr>
          <p:cNvSpPr>
            <a:spLocks noGrp="1"/>
          </p:cNvSpPr>
          <p:nvPr>
            <p:ph idx="1"/>
          </p:nvPr>
        </p:nvSpPr>
        <p:spPr>
          <a:xfrm>
            <a:off x="176056" y="1291328"/>
            <a:ext cx="4988913" cy="3148710"/>
          </a:xfrm>
        </p:spPr>
        <p:txBody>
          <a:bodyPr/>
          <a:lstStyle/>
          <a:p>
            <a:pPr>
              <a:spcAft>
                <a:spcPts val="1350"/>
              </a:spcAft>
            </a:pPr>
            <a:r>
              <a:rPr lang="en-US"/>
              <a:t>Assumes each item creates equal load</a:t>
            </a:r>
          </a:p>
          <a:p>
            <a:pPr>
              <a:spcAft>
                <a:spcPts val="1350"/>
              </a:spcAft>
            </a:pPr>
            <a:r>
              <a:rPr lang="en-US"/>
              <a:t>LB tracks outstanding work to get ‘load’</a:t>
            </a:r>
          </a:p>
          <a:p>
            <a:pPr>
              <a:spcAft>
                <a:spcPts val="1350"/>
              </a:spcAft>
            </a:pPr>
            <a:r>
              <a:rPr lang="en-US"/>
              <a:t>If server is “full” we forward to the next server</a:t>
            </a:r>
          </a:p>
          <a:p>
            <a:pPr>
              <a:spcAft>
                <a:spcPts val="1350"/>
              </a:spcAft>
            </a:pPr>
            <a:r>
              <a:rPr lang="en-US"/>
              <a:t>When under the load bound: pure locality</a:t>
            </a:r>
          </a:p>
          <a:p>
            <a:pPr>
              <a:spcAft>
                <a:spcPts val="1350"/>
              </a:spcAft>
            </a:pPr>
            <a:r>
              <a:rPr lang="en-US"/>
              <a:t>Forwarding has a high but decaying probability of warm hit</a:t>
            </a:r>
          </a:p>
          <a:p>
            <a:pPr marL="0" indent="0" algn="ctr">
              <a:spcAft>
                <a:spcPts val="1350"/>
              </a:spcAft>
              <a:buNone/>
            </a:pPr>
            <a:endParaRPr lang="en-US"/>
          </a:p>
        </p:txBody>
      </p:sp>
      <p:sp>
        <p:nvSpPr>
          <p:cNvPr id="5" name="Oval 4">
            <a:extLst>
              <a:ext uri="{FF2B5EF4-FFF2-40B4-BE49-F238E27FC236}">
                <a16:creationId xmlns:a16="http://schemas.microsoft.com/office/drawing/2014/main" id="{B12284FD-D9E6-3924-3CFB-E313D25A9BB1}"/>
              </a:ext>
            </a:extLst>
          </p:cNvPr>
          <p:cNvSpPr/>
          <p:nvPr/>
        </p:nvSpPr>
        <p:spPr>
          <a:xfrm>
            <a:off x="5050097" y="932818"/>
            <a:ext cx="3641145" cy="3455039"/>
          </a:xfrm>
          <a:prstGeom prst="ellipse">
            <a:avLst/>
          </a:prstGeom>
          <a:noFill/>
          <a:ln w="5715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6" name="Rectangle 5">
            <a:extLst>
              <a:ext uri="{FF2B5EF4-FFF2-40B4-BE49-F238E27FC236}">
                <a16:creationId xmlns:a16="http://schemas.microsoft.com/office/drawing/2014/main" id="{BDFBA202-AAE5-9831-8CEF-E0C816EE99D0}"/>
              </a:ext>
            </a:extLst>
          </p:cNvPr>
          <p:cNvSpPr/>
          <p:nvPr/>
        </p:nvSpPr>
        <p:spPr>
          <a:xfrm>
            <a:off x="5123137" y="1379614"/>
            <a:ext cx="857250" cy="69906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3</a:t>
            </a:r>
          </a:p>
        </p:txBody>
      </p:sp>
      <p:sp>
        <p:nvSpPr>
          <p:cNvPr id="7" name="Rectangle 6">
            <a:extLst>
              <a:ext uri="{FF2B5EF4-FFF2-40B4-BE49-F238E27FC236}">
                <a16:creationId xmlns:a16="http://schemas.microsoft.com/office/drawing/2014/main" id="{1611699A-FD51-913F-6FD1-D8B030D55576}"/>
              </a:ext>
            </a:extLst>
          </p:cNvPr>
          <p:cNvSpPr/>
          <p:nvPr/>
        </p:nvSpPr>
        <p:spPr>
          <a:xfrm>
            <a:off x="7972343" y="1401048"/>
            <a:ext cx="857250" cy="69906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0</a:t>
            </a:r>
          </a:p>
        </p:txBody>
      </p:sp>
      <p:sp>
        <p:nvSpPr>
          <p:cNvPr id="8" name="Rectangle 7">
            <a:extLst>
              <a:ext uri="{FF2B5EF4-FFF2-40B4-BE49-F238E27FC236}">
                <a16:creationId xmlns:a16="http://schemas.microsoft.com/office/drawing/2014/main" id="{73D7BDE9-E3EF-2881-97B1-845A1C04F322}"/>
              </a:ext>
            </a:extLst>
          </p:cNvPr>
          <p:cNvSpPr/>
          <p:nvPr/>
        </p:nvSpPr>
        <p:spPr>
          <a:xfrm>
            <a:off x="6497093" y="3902491"/>
            <a:ext cx="857250" cy="699065"/>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2</a:t>
            </a:r>
          </a:p>
        </p:txBody>
      </p:sp>
      <p:sp>
        <p:nvSpPr>
          <p:cNvPr id="9" name="Oval 8">
            <a:extLst>
              <a:ext uri="{FF2B5EF4-FFF2-40B4-BE49-F238E27FC236}">
                <a16:creationId xmlns:a16="http://schemas.microsoft.com/office/drawing/2014/main" id="{08542267-5CA6-E529-B894-F73F73F66E87}"/>
              </a:ext>
            </a:extLst>
          </p:cNvPr>
          <p:cNvSpPr/>
          <p:nvPr/>
        </p:nvSpPr>
        <p:spPr>
          <a:xfrm>
            <a:off x="6790182" y="661556"/>
            <a:ext cx="469624" cy="459841"/>
          </a:xfrm>
          <a:prstGeom prst="ellipse">
            <a:avLst/>
          </a:prstGeom>
          <a:solidFill>
            <a:schemeClr val="accent6">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0" name="Oval 9">
            <a:extLst>
              <a:ext uri="{FF2B5EF4-FFF2-40B4-BE49-F238E27FC236}">
                <a16:creationId xmlns:a16="http://schemas.microsoft.com/office/drawing/2014/main" id="{9DF94C13-65D3-C9C7-FBC8-E47BA94BD6E8}"/>
              </a:ext>
            </a:extLst>
          </p:cNvPr>
          <p:cNvSpPr/>
          <p:nvPr/>
        </p:nvSpPr>
        <p:spPr>
          <a:xfrm>
            <a:off x="4836852" y="2660337"/>
            <a:ext cx="469624" cy="459841"/>
          </a:xfrm>
          <a:prstGeom prst="ellipse">
            <a:avLst/>
          </a:prstGeom>
          <a:solidFill>
            <a:schemeClr val="accent5">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1" name="Oval 10">
            <a:extLst>
              <a:ext uri="{FF2B5EF4-FFF2-40B4-BE49-F238E27FC236}">
                <a16:creationId xmlns:a16="http://schemas.microsoft.com/office/drawing/2014/main" id="{70F1E2B8-7ABA-A54A-5A35-E3F18FD32330}"/>
              </a:ext>
            </a:extLst>
          </p:cNvPr>
          <p:cNvSpPr/>
          <p:nvPr/>
        </p:nvSpPr>
        <p:spPr>
          <a:xfrm>
            <a:off x="6109731" y="711942"/>
            <a:ext cx="469624" cy="459841"/>
          </a:xfrm>
          <a:prstGeom prst="ellipse">
            <a:avLst/>
          </a:prstGeom>
          <a:solidFill>
            <a:schemeClr val="accent2">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2" name="Oval 11">
            <a:extLst>
              <a:ext uri="{FF2B5EF4-FFF2-40B4-BE49-F238E27FC236}">
                <a16:creationId xmlns:a16="http://schemas.microsoft.com/office/drawing/2014/main" id="{9E562C89-5CD4-B2F2-E2AB-6D0EC5D997BC}"/>
              </a:ext>
            </a:extLst>
          </p:cNvPr>
          <p:cNvSpPr/>
          <p:nvPr/>
        </p:nvSpPr>
        <p:spPr>
          <a:xfrm>
            <a:off x="8390364" y="2819580"/>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3" name="Oval 12">
            <a:extLst>
              <a:ext uri="{FF2B5EF4-FFF2-40B4-BE49-F238E27FC236}">
                <a16:creationId xmlns:a16="http://schemas.microsoft.com/office/drawing/2014/main" id="{DB09166C-84BD-B8D8-C841-4758231EDB8D}"/>
              </a:ext>
            </a:extLst>
          </p:cNvPr>
          <p:cNvSpPr/>
          <p:nvPr/>
        </p:nvSpPr>
        <p:spPr>
          <a:xfrm>
            <a:off x="7961739" y="3104920"/>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4" name="Oval 13">
            <a:extLst>
              <a:ext uri="{FF2B5EF4-FFF2-40B4-BE49-F238E27FC236}">
                <a16:creationId xmlns:a16="http://schemas.microsoft.com/office/drawing/2014/main" id="{8B0A7D98-EFF4-B768-4410-C161DCAB5F24}"/>
              </a:ext>
            </a:extLst>
          </p:cNvPr>
          <p:cNvSpPr/>
          <p:nvPr/>
        </p:nvSpPr>
        <p:spPr>
          <a:xfrm>
            <a:off x="8498322" y="3356157"/>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5" name="Oval 14">
            <a:extLst>
              <a:ext uri="{FF2B5EF4-FFF2-40B4-BE49-F238E27FC236}">
                <a16:creationId xmlns:a16="http://schemas.microsoft.com/office/drawing/2014/main" id="{72DA6526-3054-96CC-7360-0B3C4809A822}"/>
              </a:ext>
            </a:extLst>
          </p:cNvPr>
          <p:cNvSpPr/>
          <p:nvPr/>
        </p:nvSpPr>
        <p:spPr>
          <a:xfrm>
            <a:off x="7797090" y="3637844"/>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6" name="Oval 15">
            <a:extLst>
              <a:ext uri="{FF2B5EF4-FFF2-40B4-BE49-F238E27FC236}">
                <a16:creationId xmlns:a16="http://schemas.microsoft.com/office/drawing/2014/main" id="{218E8FEA-F102-D63D-AEBC-CD334C5B3A17}"/>
              </a:ext>
            </a:extLst>
          </p:cNvPr>
          <p:cNvSpPr/>
          <p:nvPr/>
        </p:nvSpPr>
        <p:spPr>
          <a:xfrm>
            <a:off x="8267732" y="3806960"/>
            <a:ext cx="469624" cy="459841"/>
          </a:xfrm>
          <a:prstGeom prst="ellipse">
            <a:avLst/>
          </a:prstGeom>
          <a:solidFill>
            <a:schemeClr val="accent4">
              <a:lumMod val="60000"/>
              <a:lumOff val="4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7" name="Oval 16">
            <a:extLst>
              <a:ext uri="{FF2B5EF4-FFF2-40B4-BE49-F238E27FC236}">
                <a16:creationId xmlns:a16="http://schemas.microsoft.com/office/drawing/2014/main" id="{1E8F0761-5784-1507-D75A-2B3DC81FC82B}"/>
              </a:ext>
            </a:extLst>
          </p:cNvPr>
          <p:cNvSpPr/>
          <p:nvPr/>
        </p:nvSpPr>
        <p:spPr>
          <a:xfrm>
            <a:off x="5165987" y="2325204"/>
            <a:ext cx="469624" cy="459841"/>
          </a:xfrm>
          <a:prstGeom prst="ellipse">
            <a:avLst/>
          </a:prstGeom>
          <a:solidFill>
            <a:schemeClr val="accent5">
              <a:lumMod val="75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9" name="TextBox 18">
            <a:extLst>
              <a:ext uri="{FF2B5EF4-FFF2-40B4-BE49-F238E27FC236}">
                <a16:creationId xmlns:a16="http://schemas.microsoft.com/office/drawing/2014/main" id="{EED0553C-5407-4921-4D79-79D0729BB6C3}"/>
              </a:ext>
            </a:extLst>
          </p:cNvPr>
          <p:cNvSpPr txBox="1"/>
          <p:nvPr/>
        </p:nvSpPr>
        <p:spPr>
          <a:xfrm>
            <a:off x="3630268" y="4800600"/>
            <a:ext cx="5682966" cy="346249"/>
          </a:xfrm>
          <a:prstGeom prst="rect">
            <a:avLst/>
          </a:prstGeom>
          <a:noFill/>
        </p:spPr>
        <p:txBody>
          <a:bodyPr wrap="none" rtlCol="0">
            <a:spAutoFit/>
          </a:bodyPr>
          <a:lstStyle/>
          <a:p>
            <a:r>
              <a:rPr lang="en-US" sz="825">
                <a:solidFill>
                  <a:schemeClr val="bg1"/>
                </a:solidFill>
                <a:latin typeface="Arial" panose="020B0604020202020204" pitchFamily="34" charset="0"/>
              </a:rPr>
              <a:t>[*] </a:t>
            </a:r>
            <a:r>
              <a:rPr lang="en-US" sz="825" err="1">
                <a:solidFill>
                  <a:schemeClr val="bg1"/>
                </a:solidFill>
                <a:latin typeface="Arial" panose="020B0604020202020204" pitchFamily="34" charset="0"/>
              </a:rPr>
              <a:t>Mirrokni</a:t>
            </a:r>
            <a:r>
              <a:rPr lang="en-US" sz="825">
                <a:solidFill>
                  <a:schemeClr val="bg1"/>
                </a:solidFill>
                <a:latin typeface="Arial" panose="020B0604020202020204" pitchFamily="34" charset="0"/>
              </a:rPr>
              <a:t>, V., </a:t>
            </a:r>
            <a:r>
              <a:rPr lang="en-US" sz="825" err="1">
                <a:solidFill>
                  <a:schemeClr val="bg1"/>
                </a:solidFill>
                <a:latin typeface="Arial" panose="020B0604020202020204" pitchFamily="34" charset="0"/>
              </a:rPr>
              <a:t>Thorup</a:t>
            </a:r>
            <a:r>
              <a:rPr lang="en-US" sz="825">
                <a:solidFill>
                  <a:schemeClr val="bg1"/>
                </a:solidFill>
                <a:latin typeface="Arial" panose="020B0604020202020204" pitchFamily="34" charset="0"/>
              </a:rPr>
              <a:t>, M., and </a:t>
            </a:r>
            <a:r>
              <a:rPr lang="en-US" sz="825" err="1">
                <a:solidFill>
                  <a:schemeClr val="bg1"/>
                </a:solidFill>
                <a:latin typeface="Arial" panose="020B0604020202020204" pitchFamily="34" charset="0"/>
              </a:rPr>
              <a:t>Zadimoghaddam</a:t>
            </a:r>
            <a:r>
              <a:rPr lang="en-US" sz="825">
                <a:solidFill>
                  <a:schemeClr val="bg1"/>
                </a:solidFill>
                <a:latin typeface="Arial" panose="020B0604020202020204" pitchFamily="34" charset="0"/>
              </a:rPr>
              <a:t>, </a:t>
            </a:r>
            <a:r>
              <a:rPr lang="en-US" sz="825" err="1">
                <a:solidFill>
                  <a:schemeClr val="bg1"/>
                </a:solidFill>
                <a:latin typeface="Arial" panose="020B0604020202020204" pitchFamily="34" charset="0"/>
              </a:rPr>
              <a:t>M.Consistent</a:t>
            </a:r>
            <a:r>
              <a:rPr lang="en-US" sz="825">
                <a:solidFill>
                  <a:schemeClr val="bg1"/>
                </a:solidFill>
                <a:latin typeface="Arial" panose="020B0604020202020204" pitchFamily="34" charset="0"/>
              </a:rPr>
              <a:t> hashing with bounded loads. </a:t>
            </a:r>
          </a:p>
          <a:p>
            <a:r>
              <a:rPr lang="en-US" sz="825" err="1">
                <a:solidFill>
                  <a:schemeClr val="bg1"/>
                </a:solidFill>
                <a:latin typeface="Arial" panose="020B0604020202020204" pitchFamily="34" charset="0"/>
              </a:rPr>
              <a:t>InProceedings</a:t>
            </a:r>
            <a:r>
              <a:rPr lang="en-US" sz="825">
                <a:solidFill>
                  <a:schemeClr val="bg1"/>
                </a:solidFill>
                <a:latin typeface="Arial" panose="020B0604020202020204" pitchFamily="34" charset="0"/>
              </a:rPr>
              <a:t> of the Twenty-Ninth Annual ACM-SIAM </a:t>
            </a:r>
            <a:r>
              <a:rPr lang="en-US" sz="825" err="1">
                <a:solidFill>
                  <a:schemeClr val="bg1"/>
                </a:solidFill>
                <a:latin typeface="Arial" panose="020B0604020202020204" pitchFamily="34" charset="0"/>
              </a:rPr>
              <a:t>Symposiumon</a:t>
            </a:r>
            <a:r>
              <a:rPr lang="en-US" sz="825">
                <a:solidFill>
                  <a:schemeClr val="bg1"/>
                </a:solidFill>
                <a:latin typeface="Arial" panose="020B0604020202020204" pitchFamily="34" charset="0"/>
              </a:rPr>
              <a:t> Discrete Algorithms(2018), SIAM, pp. 587–604.</a:t>
            </a:r>
            <a:endParaRPr lang="en-US" sz="825">
              <a:solidFill>
                <a:schemeClr val="bg1"/>
              </a:solidFill>
            </a:endParaRPr>
          </a:p>
        </p:txBody>
      </p:sp>
      <p:sp>
        <p:nvSpPr>
          <p:cNvPr id="20" name="TextBox 19">
            <a:extLst>
              <a:ext uri="{FF2B5EF4-FFF2-40B4-BE49-F238E27FC236}">
                <a16:creationId xmlns:a16="http://schemas.microsoft.com/office/drawing/2014/main" id="{2A524200-2763-A940-5E87-53E25D0380A9}"/>
              </a:ext>
            </a:extLst>
          </p:cNvPr>
          <p:cNvSpPr txBox="1"/>
          <p:nvPr/>
        </p:nvSpPr>
        <p:spPr>
          <a:xfrm>
            <a:off x="1069420" y="3914375"/>
            <a:ext cx="3202185" cy="646331"/>
          </a:xfrm>
          <a:prstGeom prst="rect">
            <a:avLst/>
          </a:prstGeom>
          <a:noFill/>
        </p:spPr>
        <p:txBody>
          <a:bodyPr wrap="square" rtlCol="0">
            <a:spAutoFit/>
          </a:bodyPr>
          <a:lstStyle/>
          <a:p>
            <a:pPr algn="ctr"/>
            <a:r>
              <a:rPr lang="en-US">
                <a:solidFill>
                  <a:srgbClr val="FF0000"/>
                </a:solidFill>
              </a:rPr>
              <a:t>Domain characteristics make this not suitable for </a:t>
            </a:r>
            <a:r>
              <a:rPr lang="en-US" err="1">
                <a:solidFill>
                  <a:srgbClr val="FF0000"/>
                </a:solidFill>
              </a:rPr>
              <a:t>FaaS</a:t>
            </a:r>
            <a:endParaRPr lang="en-US"/>
          </a:p>
        </p:txBody>
      </p:sp>
      <p:sp>
        <p:nvSpPr>
          <p:cNvPr id="18" name="Slide Number Placeholder 17">
            <a:extLst>
              <a:ext uri="{FF2B5EF4-FFF2-40B4-BE49-F238E27FC236}">
                <a16:creationId xmlns:a16="http://schemas.microsoft.com/office/drawing/2014/main" id="{A4EA1462-8738-DD09-B6C1-89D01EDE529F}"/>
              </a:ext>
            </a:extLst>
          </p:cNvPr>
          <p:cNvSpPr>
            <a:spLocks noGrp="1"/>
          </p:cNvSpPr>
          <p:nvPr>
            <p:ph type="sldNum" sz="quarter" idx="4"/>
          </p:nvPr>
        </p:nvSpPr>
        <p:spPr/>
        <p:txBody>
          <a:bodyPr/>
          <a:lstStyle/>
          <a:p>
            <a:fld id="{330EA680-D336-4FF7-8B7A-9848BB0A1C32}" type="slidenum">
              <a:rPr lang="en-US" smtClean="0"/>
              <a:t>75</a:t>
            </a:fld>
            <a:endParaRPr lang="en-US"/>
          </a:p>
        </p:txBody>
      </p:sp>
    </p:spTree>
    <p:extLst>
      <p:ext uri="{BB962C8B-B14F-4D97-AF65-F5344CB8AC3E}">
        <p14:creationId xmlns:p14="http://schemas.microsoft.com/office/powerpoint/2010/main" val="280060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0.00078 -0.00394 L 0.18229 0.11944 " pathEditMode="relative" rAng="0" ptsTypes="AA">
                                      <p:cBhvr>
                                        <p:cTn id="6" dur="2000" fill="hold"/>
                                        <p:tgtEl>
                                          <p:spTgt spid="9"/>
                                        </p:tgtEl>
                                        <p:attrNameLst>
                                          <p:attrName>ppt_x</p:attrName>
                                          <p:attrName>ppt_y</p:attrName>
                                        </p:attrNameLst>
                                      </p:cBhvr>
                                      <p:rCtr x="9076" y="6157"/>
                                    </p:animMotion>
                                  </p:childTnLst>
                                </p:cTn>
                              </p:par>
                              <p:par>
                                <p:cTn id="7" presetID="42" presetClass="path" presetSubtype="0" accel="50000" decel="50000" fill="hold" grpId="0" nodeType="withEffect">
                                  <p:stCondLst>
                                    <p:cond delay="0"/>
                                  </p:stCondLst>
                                  <p:childTnLst>
                                    <p:animMotion origin="layout" path="M -2.08333E-7 -1.85185E-6 L 0.20013 0.12084 " pathEditMode="relative" rAng="0" ptsTypes="AA">
                                      <p:cBhvr>
                                        <p:cTn id="8" dur="2000" fill="hold"/>
                                        <p:tgtEl>
                                          <p:spTgt spid="11"/>
                                        </p:tgtEl>
                                        <p:attrNameLst>
                                          <p:attrName>ppt_x</p:attrName>
                                          <p:attrName>ppt_y</p:attrName>
                                        </p:attrNameLst>
                                      </p:cBhvr>
                                      <p:rCtr x="10000" y="6042"/>
                                    </p:animMotion>
                                  </p:childTnLst>
                                </p:cTn>
                              </p:par>
                              <p:par>
                                <p:cTn id="9" presetID="42" presetClass="path" presetSubtype="0" accel="50000" decel="50000" fill="hold" grpId="0" nodeType="withEffect">
                                  <p:stCondLst>
                                    <p:cond delay="0"/>
                                  </p:stCondLst>
                                  <p:childTnLst>
                                    <p:animMotion origin="layout" path="M 8.33333E-7 -4.07407E-6 L -0.21628 0.22593 " pathEditMode="relative" rAng="0" ptsTypes="AA">
                                      <p:cBhvr>
                                        <p:cTn id="10" dur="2000" fill="hold"/>
                                        <p:tgtEl>
                                          <p:spTgt spid="12"/>
                                        </p:tgtEl>
                                        <p:attrNameLst>
                                          <p:attrName>ppt_x</p:attrName>
                                          <p:attrName>ppt_y</p:attrName>
                                        </p:attrNameLst>
                                      </p:cBhvr>
                                      <p:rCtr x="-10820" y="11296"/>
                                    </p:animMotion>
                                  </p:childTnLst>
                                </p:cTn>
                              </p:par>
                              <p:par>
                                <p:cTn id="11" presetID="42" presetClass="path" presetSubtype="0" accel="50000" decel="50000" fill="hold" grpId="0" nodeType="withEffect">
                                  <p:stCondLst>
                                    <p:cond delay="0"/>
                                  </p:stCondLst>
                                  <p:childTnLst>
                                    <p:animMotion origin="layout" path="M 1.875E-6 -2.22222E-6 L -0.17162 0.09838 " pathEditMode="relative" rAng="0" ptsTypes="AA">
                                      <p:cBhvr>
                                        <p:cTn id="12" dur="2000" fill="hold"/>
                                        <p:tgtEl>
                                          <p:spTgt spid="14"/>
                                        </p:tgtEl>
                                        <p:attrNameLst>
                                          <p:attrName>ppt_x</p:attrName>
                                          <p:attrName>ppt_y</p:attrName>
                                        </p:attrNameLst>
                                      </p:cBhvr>
                                      <p:rCtr x="-8581" y="4907"/>
                                    </p:animMotion>
                                  </p:childTnLst>
                                </p:cTn>
                              </p:par>
                              <p:par>
                                <p:cTn id="13" presetID="42" presetClass="path" presetSubtype="0" accel="50000" decel="50000" fill="hold" grpId="0" nodeType="withEffect">
                                  <p:stCondLst>
                                    <p:cond delay="0"/>
                                  </p:stCondLst>
                                  <p:childTnLst>
                                    <p:animMotion origin="layout" path="M 2.29167E-6 -2.22222E-6 L -0.1612 0.07778 " pathEditMode="relative" rAng="0" ptsTypes="AA">
                                      <p:cBhvr>
                                        <p:cTn id="14" dur="2000" fill="hold"/>
                                        <p:tgtEl>
                                          <p:spTgt spid="16"/>
                                        </p:tgtEl>
                                        <p:attrNameLst>
                                          <p:attrName>ppt_x</p:attrName>
                                          <p:attrName>ppt_y</p:attrName>
                                        </p:attrNameLst>
                                      </p:cBhvr>
                                      <p:rCtr x="-8060" y="3889"/>
                                    </p:animMotion>
                                  </p:childTnLst>
                                </p:cTn>
                              </p:par>
                              <p:par>
                                <p:cTn id="15" presetID="42" presetClass="path" presetSubtype="0" accel="50000" decel="50000" fill="hold" grpId="0" nodeType="withEffect">
                                  <p:stCondLst>
                                    <p:cond delay="0"/>
                                  </p:stCondLst>
                                  <p:childTnLst>
                                    <p:animMotion origin="layout" path="M 5E-6 7.40741E-7 L 0.05131 -0.1794 " pathEditMode="relative" rAng="0" ptsTypes="AA">
                                      <p:cBhvr>
                                        <p:cTn id="16" dur="2000" fill="hold"/>
                                        <p:tgtEl>
                                          <p:spTgt spid="17"/>
                                        </p:tgtEl>
                                        <p:attrNameLst>
                                          <p:attrName>ppt_x</p:attrName>
                                          <p:attrName>ppt_y</p:attrName>
                                        </p:attrNameLst>
                                      </p:cBhvr>
                                      <p:rCtr x="2565" y="-8981"/>
                                    </p:animMotion>
                                  </p:childTnLst>
                                </p:cTn>
                              </p:par>
                              <p:par>
                                <p:cTn id="17" presetID="42" presetClass="path" presetSubtype="0" accel="50000" decel="50000" fill="hold" grpId="0" nodeType="withEffect">
                                  <p:stCondLst>
                                    <p:cond delay="0"/>
                                  </p:stCondLst>
                                  <p:childTnLst>
                                    <p:animMotion origin="layout" path="M 2.70833E-6 4.44444E-6 L 0.0319 -0.26621 " pathEditMode="relative" rAng="0" ptsTypes="AA">
                                      <p:cBhvr>
                                        <p:cTn id="18" dur="2000" fill="hold"/>
                                        <p:tgtEl>
                                          <p:spTgt spid="10"/>
                                        </p:tgtEl>
                                        <p:attrNameLst>
                                          <p:attrName>ppt_x</p:attrName>
                                          <p:attrName>ppt_y</p:attrName>
                                        </p:attrNameLst>
                                      </p:cBhvr>
                                      <p:rCtr x="1589" y="-13310"/>
                                    </p:animMotion>
                                  </p:childTnLst>
                                </p:cTn>
                              </p:par>
                            </p:childTnLst>
                          </p:cTn>
                        </p:par>
                      </p:childTnLst>
                    </p:cTn>
                  </p:par>
                  <p:par>
                    <p:cTn id="19" fill="hold">
                      <p:stCondLst>
                        <p:cond delay="indefinite"/>
                      </p:stCondLst>
                      <p:childTnLst>
                        <p:par>
                          <p:cTn id="20" fill="hold">
                            <p:stCondLst>
                              <p:cond delay="0"/>
                            </p:stCondLst>
                            <p:childTnLst>
                              <p:par>
                                <p:cTn id="21" presetID="0" presetClass="path" presetSubtype="0" accel="50000" decel="50000" fill="hold" grpId="0" nodeType="clickEffect">
                                  <p:stCondLst>
                                    <p:cond delay="0"/>
                                  </p:stCondLst>
                                  <p:childTnLst>
                                    <p:animMotion origin="layout" path="M -0.00299 -0.00694 L -0.00299 -0.00694 C -0.00481 -0.00301 -0.00625 0.00139 -0.0082 0.00509 C -0.01028 0.0088 -0.01836 0.01551 -0.02018 0.0169 C -0.04557 0.03634 -0.02408 0.01921 -0.04023 0.03009 C -0.04322 0.03218 -0.04622 0.03403 -0.04908 0.03657 C -0.05221 0.03958 -0.06067 0.05116 -0.06471 0.05255 C -0.07317 0.05556 -0.10963 0.06111 -0.11744 0.06181 C -0.16862 0.06643 -0.14661 0.06481 -0.18359 0.06713 C -0.18919 0.06667 -0.19505 0.06759 -0.20065 0.06574 C -0.20182 0.06528 -0.21614 0.05556 -0.21914 0.05255 C -0.22252 0.04907 -0.22851 0.03657 -0.23033 0.03403 C -0.23151 0.03218 -0.23281 0.03056 -0.23398 0.0287 C -0.23502 0.02708 -0.23593 0.025 -0.23697 0.02338 C -0.24257 0.01528 -0.25 0.01042 -0.25403 -0.00023 C -0.26028 -0.01667 -0.2677 -0.03148 -0.27265 -0.04907 C -0.27968 -0.07407 -0.27682 -0.06435 -0.2875 -0.09792 C -0.29023 -0.10648 -0.29362 -0.11412 -0.2957 -0.12315 C -0.30299 -0.15556 -0.29987 -0.14051 -0.30533 -0.16782 C -0.30586 -0.17407 -0.30625 -0.18032 -0.30677 -0.18634 C -0.30729 -0.1912 -0.3082 -0.19607 -0.30833 -0.20093 C -0.30898 -0.22824 -0.30898 -0.25556 -0.30898 -0.28264 " pathEditMode="relative" ptsTypes="AAAAAAAAAAAAAAAAAAAAAA">
                                      <p:cBhvr>
                                        <p:cTn id="22" dur="2000" fill="hold"/>
                                        <p:tgtEl>
                                          <p:spTgt spid="13"/>
                                        </p:tgtEl>
                                        <p:attrNameLst>
                                          <p:attrName>ppt_x</p:attrName>
                                          <p:attrName>ppt_y</p:attrName>
                                        </p:attrNameLst>
                                      </p:cBhvr>
                                    </p:animMotion>
                                  </p:childTnLst>
                                </p:cTn>
                              </p:par>
                              <p:par>
                                <p:cTn id="23" presetID="0" presetClass="path" presetSubtype="0" accel="50000" decel="50000" fill="hold" grpId="0" nodeType="withEffect">
                                  <p:stCondLst>
                                    <p:cond delay="0"/>
                                  </p:stCondLst>
                                  <p:childTnLst>
                                    <p:animMotion origin="layout" path="M -0.0142 0.01088 L -0.0142 0.01088 C -0.02761 0.00509 -0.0448 -0.00324 -0.05834 -0.00532 C -0.078 -0.00879 -0.06823 -0.00741 -0.08776 -0.00926 L -0.11368 -0.01412 C -0.11797 -0.01504 -0.12214 -0.01666 -0.12631 -0.01782 C -0.12748 -0.01829 -0.12865 -0.01875 -0.12982 -0.01921 C -0.14128 -0.02199 -0.13125 -0.01805 -0.14597 -0.02407 C -0.14974 -0.02569 -0.15352 -0.02685 -0.15717 -0.02916 C -0.17735 -0.0412 -0.15404 -0.03102 -0.17123 -0.03773 C -0.17279 -0.04074 -0.17435 -0.04375 -0.17605 -0.04653 C -0.17878 -0.05092 -0.18191 -0.0544 -0.18451 -0.05903 C -0.19349 -0.075 -0.19219 -0.07662 -0.19922 -0.09629 C -0.20118 -0.10185 -0.20378 -0.10694 -0.20547 -0.1125 C -0.20873 -0.12291 -0.21159 -0.14282 -0.21329 -0.15254 C -0.21368 -0.16319 -0.21433 -0.17407 -0.21459 -0.18495 C -0.2155 -0.21643 -0.21667 -0.27963 -0.21667 -0.27963 C -0.21654 -0.29421 -0.21667 -0.30879 -0.21602 -0.32315 C -0.21537 -0.33588 -0.21237 -0.34236 -0.21042 -0.3544 C -0.20925 -0.3618 -0.20886 -0.36944 -0.20769 -0.37685 C -0.20678 -0.38148 -0.20508 -0.38588 -0.20417 -0.39051 C -0.20352 -0.39375 -0.20352 -0.39745 -0.20274 -0.40046 C -0.20209 -0.40278 -0.20066 -0.4044 -0.19987 -0.40671 C -0.19467 -0.42268 -0.19415 -0.43518 -0.18386 -0.44653 C -0.17826 -0.45278 -0.17344 -0.46342 -0.16693 -0.46528 C -0.15508 -0.46875 -0.16133 -0.46713 -0.14805 -0.47014 C -0.14362 -0.46944 -0.13907 -0.46921 -0.13477 -0.46782 C -0.128 -0.46528 -0.1056 -0.45347 -0.09896 -0.44907 C -0.08881 -0.44213 -0.07917 -0.43287 -0.06888 -0.42662 C -0.06042 -0.42176 -0.05196 -0.41736 -0.04362 -0.41157 C -0.04063 -0.40972 -0.03763 -0.40717 -0.03451 -0.40555 C -0.02943 -0.40254 -0.02435 -0.39977 -0.01915 -0.39791 C -0.01459 -0.39629 -0.00105 -0.39537 0.00612 -0.39051 C 0.00755 -0.38958 0.00885 -0.38773 0.01028 -0.3868 C 0.01692 -0.38241 0.01093 -0.38935 0.01666 -0.38171 " pathEditMode="relative" ptsTypes="AAAAAAAAAAAAAAAAAAAAAAAAAAAAAAAAAAA">
                                      <p:cBhvr>
                                        <p:cTn id="24" dur="3000" fill="hold"/>
                                        <p:tgtEl>
                                          <p:spTgt spid="15"/>
                                        </p:tgtEl>
                                        <p:attrNameLst>
                                          <p:attrName>ppt_x</p:attrName>
                                          <p:attrName>ppt_y</p:attrName>
                                        </p:attrNameLst>
                                      </p:cBhvr>
                                    </p:animMotion>
                                  </p:childTnLst>
                                </p:cTn>
                              </p:par>
                              <p:par>
                                <p:cTn id="25" presetID="1" presetClass="entr" presetSubtype="0" fill="hold" nodeType="with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3" end="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P spid="16" grpId="0" animBg="1"/>
      <p:bldP spid="17" grpId="0" animBg="1"/>
      <p:bldP spid="20"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BC168-A984-3534-50B3-D97718CB0D86}"/>
              </a:ext>
            </a:extLst>
          </p:cNvPr>
          <p:cNvSpPr>
            <a:spLocks noGrp="1"/>
          </p:cNvSpPr>
          <p:nvPr>
            <p:ph type="ctrTitle"/>
          </p:nvPr>
        </p:nvSpPr>
        <p:spPr/>
        <p:txBody>
          <a:bodyPr/>
          <a:lstStyle/>
          <a:p>
            <a:r>
              <a:rPr lang="en-US"/>
              <a:t>Challenge 1: Stale loads</a:t>
            </a:r>
          </a:p>
        </p:txBody>
      </p:sp>
      <p:sp>
        <p:nvSpPr>
          <p:cNvPr id="3" name="Text Placeholder 2">
            <a:extLst>
              <a:ext uri="{FF2B5EF4-FFF2-40B4-BE49-F238E27FC236}">
                <a16:creationId xmlns:a16="http://schemas.microsoft.com/office/drawing/2014/main" id="{E7FAFFA3-C7C4-8A77-0C14-51760C2F94E4}"/>
              </a:ext>
            </a:extLst>
          </p:cNvPr>
          <p:cNvSpPr>
            <a:spLocks noGrp="1"/>
          </p:cNvSpPr>
          <p:nvPr>
            <p:ph type="body" sz="quarter" idx="10"/>
          </p:nvPr>
        </p:nvSpPr>
        <p:spPr/>
        <p:txBody>
          <a:bodyPr/>
          <a:lstStyle/>
          <a:p>
            <a:r>
              <a:rPr lang="en-US"/>
              <a:t>CH-RLU</a:t>
            </a:r>
          </a:p>
          <a:p>
            <a:endParaRPr lang="en-US"/>
          </a:p>
        </p:txBody>
      </p:sp>
      <p:sp>
        <p:nvSpPr>
          <p:cNvPr id="4" name="Content Placeholder 3">
            <a:extLst>
              <a:ext uri="{FF2B5EF4-FFF2-40B4-BE49-F238E27FC236}">
                <a16:creationId xmlns:a16="http://schemas.microsoft.com/office/drawing/2014/main" id="{0863F695-DC89-588C-6976-C5484202C79D}"/>
              </a:ext>
            </a:extLst>
          </p:cNvPr>
          <p:cNvSpPr>
            <a:spLocks noGrp="1"/>
          </p:cNvSpPr>
          <p:nvPr>
            <p:ph idx="1"/>
          </p:nvPr>
        </p:nvSpPr>
        <p:spPr>
          <a:xfrm>
            <a:off x="518824" y="1291328"/>
            <a:ext cx="8015594" cy="1303106"/>
          </a:xfrm>
        </p:spPr>
        <p:txBody>
          <a:bodyPr>
            <a:normAutofit fontScale="92500" lnSpcReduction="20000"/>
          </a:bodyPr>
          <a:lstStyle/>
          <a:p>
            <a:pPr>
              <a:spcAft>
                <a:spcPts val="900"/>
              </a:spcAft>
            </a:pPr>
            <a:r>
              <a:rPr lang="en-US"/>
              <a:t>Functions do not contribute to load equally or consistently</a:t>
            </a:r>
          </a:p>
          <a:p>
            <a:pPr lvl="1">
              <a:spcAft>
                <a:spcPts val="900"/>
              </a:spcAft>
            </a:pPr>
            <a:r>
              <a:rPr lang="en-US"/>
              <a:t>Any load metric will be stale at load balancer</a:t>
            </a:r>
          </a:p>
          <a:p>
            <a:pPr>
              <a:spcAft>
                <a:spcPts val="900"/>
              </a:spcAft>
            </a:pPr>
            <a:r>
              <a:rPr lang="en-US"/>
              <a:t>We use Linux’s load average metric to capture all work on the server</a:t>
            </a:r>
          </a:p>
          <a:p>
            <a:pPr>
              <a:spcAft>
                <a:spcPts val="900"/>
              </a:spcAft>
            </a:pPr>
            <a:r>
              <a:rPr lang="en-US">
                <a:solidFill>
                  <a:srgbClr val="FF0000"/>
                </a:solidFill>
              </a:rPr>
              <a:t>Policies assuming perfect load information can lead to violating load bound</a:t>
            </a:r>
          </a:p>
        </p:txBody>
      </p:sp>
      <p:grpSp>
        <p:nvGrpSpPr>
          <p:cNvPr id="43" name="Group 42">
            <a:extLst>
              <a:ext uri="{FF2B5EF4-FFF2-40B4-BE49-F238E27FC236}">
                <a16:creationId xmlns:a16="http://schemas.microsoft.com/office/drawing/2014/main" id="{A425A680-2C4E-84B1-0277-EE2DA0DF2A90}"/>
              </a:ext>
            </a:extLst>
          </p:cNvPr>
          <p:cNvGrpSpPr/>
          <p:nvPr/>
        </p:nvGrpSpPr>
        <p:grpSpPr>
          <a:xfrm>
            <a:off x="388595" y="2586659"/>
            <a:ext cx="5064847" cy="2109676"/>
            <a:chOff x="518126" y="3448878"/>
            <a:chExt cx="6753129" cy="2812900"/>
          </a:xfrm>
        </p:grpSpPr>
        <p:sp>
          <p:nvSpPr>
            <p:cNvPr id="5" name="Rectangle 4">
              <a:extLst>
                <a:ext uri="{FF2B5EF4-FFF2-40B4-BE49-F238E27FC236}">
                  <a16:creationId xmlns:a16="http://schemas.microsoft.com/office/drawing/2014/main" id="{8A64397D-A700-71DF-C729-586E6E34466F}"/>
                </a:ext>
              </a:extLst>
            </p:cNvPr>
            <p:cNvSpPr/>
            <p:nvPr/>
          </p:nvSpPr>
          <p:spPr>
            <a:xfrm>
              <a:off x="1630018" y="3448878"/>
              <a:ext cx="2325756" cy="2146852"/>
            </a:xfrm>
            <a:prstGeom prst="rect">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350">
                  <a:solidFill>
                    <a:schemeClr val="tx1"/>
                  </a:solidFill>
                </a:rPr>
                <a:t>Load</a:t>
              </a:r>
            </a:p>
          </p:txBody>
        </p:sp>
        <p:cxnSp>
          <p:nvCxnSpPr>
            <p:cNvPr id="7" name="Straight Connector 6">
              <a:extLst>
                <a:ext uri="{FF2B5EF4-FFF2-40B4-BE49-F238E27FC236}">
                  <a16:creationId xmlns:a16="http://schemas.microsoft.com/office/drawing/2014/main" id="{73E88C94-6379-509D-E4B9-4662C4FA2FA8}"/>
                </a:ext>
              </a:extLst>
            </p:cNvPr>
            <p:cNvCxnSpPr/>
            <p:nvPr/>
          </p:nvCxnSpPr>
          <p:spPr>
            <a:xfrm>
              <a:off x="1639957" y="4094921"/>
              <a:ext cx="2295939" cy="0"/>
            </a:xfrm>
            <a:prstGeom prst="line">
              <a:avLst/>
            </a:prstGeom>
            <a:ln w="38100">
              <a:solidFill>
                <a:srgbClr val="FF0000"/>
              </a:solidFill>
              <a:prstDash val="dash"/>
            </a:ln>
            <a:effectLst/>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CBB50734-B92B-C501-9BC2-A56CE3943D5E}"/>
                </a:ext>
              </a:extLst>
            </p:cNvPr>
            <p:cNvSpPr txBox="1"/>
            <p:nvPr/>
          </p:nvSpPr>
          <p:spPr>
            <a:xfrm>
              <a:off x="568820" y="3483521"/>
              <a:ext cx="913071" cy="677108"/>
            </a:xfrm>
            <a:prstGeom prst="rect">
              <a:avLst/>
            </a:prstGeom>
            <a:noFill/>
          </p:spPr>
          <p:txBody>
            <a:bodyPr wrap="none" rtlCol="0">
              <a:spAutoFit/>
            </a:bodyPr>
            <a:lstStyle/>
            <a:p>
              <a:pPr algn="ctr"/>
              <a:r>
                <a:rPr lang="en-US" sz="1350"/>
                <a:t>Load</a:t>
              </a:r>
            </a:p>
            <a:p>
              <a:pPr algn="ctr"/>
              <a:r>
                <a:rPr lang="en-US" sz="1350"/>
                <a:t>Bound</a:t>
              </a:r>
            </a:p>
          </p:txBody>
        </p:sp>
        <p:cxnSp>
          <p:nvCxnSpPr>
            <p:cNvPr id="10" name="Straight Arrow Connector 9">
              <a:extLst>
                <a:ext uri="{FF2B5EF4-FFF2-40B4-BE49-F238E27FC236}">
                  <a16:creationId xmlns:a16="http://schemas.microsoft.com/office/drawing/2014/main" id="{E39D37F2-3572-0C31-1E8C-5EE8816BBA13}"/>
                </a:ext>
              </a:extLst>
            </p:cNvPr>
            <p:cNvCxnSpPr>
              <a:cxnSpLocks/>
              <a:stCxn id="8" idx="3"/>
            </p:cNvCxnSpPr>
            <p:nvPr/>
          </p:nvCxnSpPr>
          <p:spPr>
            <a:xfrm>
              <a:off x="1481891" y="3822075"/>
              <a:ext cx="436361" cy="18339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Freeform: Shape 11">
              <a:extLst>
                <a:ext uri="{FF2B5EF4-FFF2-40B4-BE49-F238E27FC236}">
                  <a16:creationId xmlns:a16="http://schemas.microsoft.com/office/drawing/2014/main" id="{8042AEB7-FC2E-FBF3-762F-7FABC3B3B705}"/>
                </a:ext>
              </a:extLst>
            </p:cNvPr>
            <p:cNvSpPr/>
            <p:nvPr/>
          </p:nvSpPr>
          <p:spPr>
            <a:xfrm>
              <a:off x="1639957" y="4582368"/>
              <a:ext cx="1898374" cy="377687"/>
            </a:xfrm>
            <a:custGeom>
              <a:avLst/>
              <a:gdLst>
                <a:gd name="connsiteX0" fmla="*/ 0 w 1898374"/>
                <a:gd name="connsiteY0" fmla="*/ 298174 h 377687"/>
                <a:gd name="connsiteX1" fmla="*/ 49695 w 1898374"/>
                <a:gd name="connsiteY1" fmla="*/ 248478 h 377687"/>
                <a:gd name="connsiteX2" fmla="*/ 198782 w 1898374"/>
                <a:gd name="connsiteY2" fmla="*/ 198783 h 377687"/>
                <a:gd name="connsiteX3" fmla="*/ 318052 w 1898374"/>
                <a:gd name="connsiteY3" fmla="*/ 208722 h 377687"/>
                <a:gd name="connsiteX4" fmla="*/ 347869 w 1898374"/>
                <a:gd name="connsiteY4" fmla="*/ 238539 h 377687"/>
                <a:gd name="connsiteX5" fmla="*/ 387626 w 1898374"/>
                <a:gd name="connsiteY5" fmla="*/ 288235 h 377687"/>
                <a:gd name="connsiteX6" fmla="*/ 407504 w 1898374"/>
                <a:gd name="connsiteY6" fmla="*/ 318052 h 377687"/>
                <a:gd name="connsiteX7" fmla="*/ 477078 w 1898374"/>
                <a:gd name="connsiteY7" fmla="*/ 347870 h 377687"/>
                <a:gd name="connsiteX8" fmla="*/ 636104 w 1898374"/>
                <a:gd name="connsiteY8" fmla="*/ 268357 h 377687"/>
                <a:gd name="connsiteX9" fmla="*/ 775252 w 1898374"/>
                <a:gd name="connsiteY9" fmla="*/ 99391 h 377687"/>
                <a:gd name="connsiteX10" fmla="*/ 834887 w 1898374"/>
                <a:gd name="connsiteY10" fmla="*/ 39757 h 377687"/>
                <a:gd name="connsiteX11" fmla="*/ 924339 w 1898374"/>
                <a:gd name="connsiteY11" fmla="*/ 0 h 377687"/>
                <a:gd name="connsiteX12" fmla="*/ 983974 w 1898374"/>
                <a:gd name="connsiteY12" fmla="*/ 49696 h 377687"/>
                <a:gd name="connsiteX13" fmla="*/ 1083365 w 1898374"/>
                <a:gd name="connsiteY13" fmla="*/ 178904 h 377687"/>
                <a:gd name="connsiteX14" fmla="*/ 1093304 w 1898374"/>
                <a:gd name="connsiteY14" fmla="*/ 208722 h 377687"/>
                <a:gd name="connsiteX15" fmla="*/ 1212574 w 1898374"/>
                <a:gd name="connsiteY15" fmla="*/ 278296 h 377687"/>
                <a:gd name="connsiteX16" fmla="*/ 1252330 w 1898374"/>
                <a:gd name="connsiteY16" fmla="*/ 318052 h 377687"/>
                <a:gd name="connsiteX17" fmla="*/ 1272208 w 1898374"/>
                <a:gd name="connsiteY17" fmla="*/ 337931 h 377687"/>
                <a:gd name="connsiteX18" fmla="*/ 1331843 w 1898374"/>
                <a:gd name="connsiteY18" fmla="*/ 377687 h 377687"/>
                <a:gd name="connsiteX19" fmla="*/ 1361660 w 1898374"/>
                <a:gd name="connsiteY19" fmla="*/ 357809 h 377687"/>
                <a:gd name="connsiteX20" fmla="*/ 1391478 w 1898374"/>
                <a:gd name="connsiteY20" fmla="*/ 327991 h 377687"/>
                <a:gd name="connsiteX21" fmla="*/ 1441174 w 1898374"/>
                <a:gd name="connsiteY21" fmla="*/ 308113 h 377687"/>
                <a:gd name="connsiteX22" fmla="*/ 1540565 w 1898374"/>
                <a:gd name="connsiteY22" fmla="*/ 258418 h 377687"/>
                <a:gd name="connsiteX23" fmla="*/ 1610139 w 1898374"/>
                <a:gd name="connsiteY23" fmla="*/ 268357 h 377687"/>
                <a:gd name="connsiteX24" fmla="*/ 1639956 w 1898374"/>
                <a:gd name="connsiteY24" fmla="*/ 278296 h 377687"/>
                <a:gd name="connsiteX25" fmla="*/ 1759226 w 1898374"/>
                <a:gd name="connsiteY25" fmla="*/ 238539 h 377687"/>
                <a:gd name="connsiteX26" fmla="*/ 1818860 w 1898374"/>
                <a:gd name="connsiteY26" fmla="*/ 168965 h 377687"/>
                <a:gd name="connsiteX27" fmla="*/ 1848678 w 1898374"/>
                <a:gd name="connsiteY27" fmla="*/ 139148 h 377687"/>
                <a:gd name="connsiteX28" fmla="*/ 1898374 w 1898374"/>
                <a:gd name="connsiteY28" fmla="*/ 59635 h 37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898374" h="377687">
                  <a:moveTo>
                    <a:pt x="0" y="298174"/>
                  </a:moveTo>
                  <a:cubicBezTo>
                    <a:pt x="16565" y="281609"/>
                    <a:pt x="29607" y="260531"/>
                    <a:pt x="49695" y="248478"/>
                  </a:cubicBezTo>
                  <a:cubicBezTo>
                    <a:pt x="107231" y="213956"/>
                    <a:pt x="141338" y="210272"/>
                    <a:pt x="198782" y="198783"/>
                  </a:cubicBezTo>
                  <a:cubicBezTo>
                    <a:pt x="238539" y="202096"/>
                    <a:pt x="279505" y="198443"/>
                    <a:pt x="318052" y="208722"/>
                  </a:cubicBezTo>
                  <a:cubicBezTo>
                    <a:pt x="331633" y="212344"/>
                    <a:pt x="338613" y="227961"/>
                    <a:pt x="347869" y="238539"/>
                  </a:cubicBezTo>
                  <a:cubicBezTo>
                    <a:pt x="361839" y="254504"/>
                    <a:pt x="374898" y="271264"/>
                    <a:pt x="387626" y="288235"/>
                  </a:cubicBezTo>
                  <a:cubicBezTo>
                    <a:pt x="394793" y="297791"/>
                    <a:pt x="398328" y="310405"/>
                    <a:pt x="407504" y="318052"/>
                  </a:cubicBezTo>
                  <a:cubicBezTo>
                    <a:pt x="423882" y="331701"/>
                    <a:pt x="456361" y="340965"/>
                    <a:pt x="477078" y="347870"/>
                  </a:cubicBezTo>
                  <a:cubicBezTo>
                    <a:pt x="530087" y="321366"/>
                    <a:pt x="599081" y="314636"/>
                    <a:pt x="636104" y="268357"/>
                  </a:cubicBezTo>
                  <a:cubicBezTo>
                    <a:pt x="653907" y="246103"/>
                    <a:pt x="746169" y="128474"/>
                    <a:pt x="775252" y="99391"/>
                  </a:cubicBezTo>
                  <a:cubicBezTo>
                    <a:pt x="795130" y="79513"/>
                    <a:pt x="809743" y="52330"/>
                    <a:pt x="834887" y="39757"/>
                  </a:cubicBezTo>
                  <a:cubicBezTo>
                    <a:pt x="890601" y="11899"/>
                    <a:pt x="860886" y="25381"/>
                    <a:pt x="924339" y="0"/>
                  </a:cubicBezTo>
                  <a:cubicBezTo>
                    <a:pt x="944217" y="16565"/>
                    <a:pt x="967810" y="29490"/>
                    <a:pt x="983974" y="49696"/>
                  </a:cubicBezTo>
                  <a:cubicBezTo>
                    <a:pt x="1108927" y="205887"/>
                    <a:pt x="988348" y="107643"/>
                    <a:pt x="1083365" y="178904"/>
                  </a:cubicBezTo>
                  <a:cubicBezTo>
                    <a:pt x="1086678" y="188843"/>
                    <a:pt x="1085000" y="202334"/>
                    <a:pt x="1093304" y="208722"/>
                  </a:cubicBezTo>
                  <a:cubicBezTo>
                    <a:pt x="1129786" y="236785"/>
                    <a:pt x="1212574" y="278296"/>
                    <a:pt x="1212574" y="278296"/>
                  </a:cubicBezTo>
                  <a:cubicBezTo>
                    <a:pt x="1230244" y="331305"/>
                    <a:pt x="1208156" y="291547"/>
                    <a:pt x="1252330" y="318052"/>
                  </a:cubicBezTo>
                  <a:cubicBezTo>
                    <a:pt x="1260365" y="322873"/>
                    <a:pt x="1264711" y="332308"/>
                    <a:pt x="1272208" y="337931"/>
                  </a:cubicBezTo>
                  <a:cubicBezTo>
                    <a:pt x="1291320" y="352265"/>
                    <a:pt x="1331843" y="377687"/>
                    <a:pt x="1331843" y="377687"/>
                  </a:cubicBezTo>
                  <a:cubicBezTo>
                    <a:pt x="1341782" y="371061"/>
                    <a:pt x="1352483" y="365456"/>
                    <a:pt x="1361660" y="357809"/>
                  </a:cubicBezTo>
                  <a:cubicBezTo>
                    <a:pt x="1372458" y="348810"/>
                    <a:pt x="1379558" y="335441"/>
                    <a:pt x="1391478" y="327991"/>
                  </a:cubicBezTo>
                  <a:cubicBezTo>
                    <a:pt x="1406607" y="318535"/>
                    <a:pt x="1425511" y="316656"/>
                    <a:pt x="1441174" y="308113"/>
                  </a:cubicBezTo>
                  <a:cubicBezTo>
                    <a:pt x="1541303" y="253498"/>
                    <a:pt x="1460975" y="278315"/>
                    <a:pt x="1540565" y="258418"/>
                  </a:cubicBezTo>
                  <a:cubicBezTo>
                    <a:pt x="1563756" y="261731"/>
                    <a:pt x="1587167" y="263763"/>
                    <a:pt x="1610139" y="268357"/>
                  </a:cubicBezTo>
                  <a:cubicBezTo>
                    <a:pt x="1620412" y="270412"/>
                    <a:pt x="1629683" y="280351"/>
                    <a:pt x="1639956" y="278296"/>
                  </a:cubicBezTo>
                  <a:cubicBezTo>
                    <a:pt x="1681049" y="270077"/>
                    <a:pt x="1719469" y="251791"/>
                    <a:pt x="1759226" y="238539"/>
                  </a:cubicBezTo>
                  <a:cubicBezTo>
                    <a:pt x="1833220" y="164545"/>
                    <a:pt x="1742350" y="258226"/>
                    <a:pt x="1818860" y="168965"/>
                  </a:cubicBezTo>
                  <a:cubicBezTo>
                    <a:pt x="1828008" y="158293"/>
                    <a:pt x="1839530" y="149820"/>
                    <a:pt x="1848678" y="139148"/>
                  </a:cubicBezTo>
                  <a:cubicBezTo>
                    <a:pt x="1879641" y="103025"/>
                    <a:pt x="1878013" y="100355"/>
                    <a:pt x="1898374" y="59635"/>
                  </a:cubicBezTo>
                </a:path>
              </a:pathLst>
            </a:custGeom>
            <a:noFill/>
            <a:ln w="38100">
              <a:solidFill>
                <a:srgbClr val="00B0F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3" name="TextBox 12">
              <a:extLst>
                <a:ext uri="{FF2B5EF4-FFF2-40B4-BE49-F238E27FC236}">
                  <a16:creationId xmlns:a16="http://schemas.microsoft.com/office/drawing/2014/main" id="{0B720A14-A2A6-8AC4-DFC7-2D94E4E7439A}"/>
                </a:ext>
              </a:extLst>
            </p:cNvPr>
            <p:cNvSpPr txBox="1"/>
            <p:nvPr/>
          </p:nvSpPr>
          <p:spPr>
            <a:xfrm>
              <a:off x="518126" y="4370948"/>
              <a:ext cx="887423" cy="677108"/>
            </a:xfrm>
            <a:prstGeom prst="rect">
              <a:avLst/>
            </a:prstGeom>
            <a:noFill/>
          </p:spPr>
          <p:txBody>
            <a:bodyPr wrap="none" rtlCol="0">
              <a:spAutoFit/>
            </a:bodyPr>
            <a:lstStyle/>
            <a:p>
              <a:pPr algn="ctr"/>
              <a:r>
                <a:rPr lang="en-US" sz="1350"/>
                <a:t>Actual</a:t>
              </a:r>
            </a:p>
            <a:p>
              <a:pPr algn="ctr"/>
              <a:r>
                <a:rPr lang="en-US" sz="1350"/>
                <a:t>Load</a:t>
              </a:r>
            </a:p>
          </p:txBody>
        </p:sp>
        <p:cxnSp>
          <p:nvCxnSpPr>
            <p:cNvPr id="14" name="Straight Arrow Connector 13">
              <a:extLst>
                <a:ext uri="{FF2B5EF4-FFF2-40B4-BE49-F238E27FC236}">
                  <a16:creationId xmlns:a16="http://schemas.microsoft.com/office/drawing/2014/main" id="{C0939647-2933-88DB-A67B-FA58745AAA49}"/>
                </a:ext>
              </a:extLst>
            </p:cNvPr>
            <p:cNvCxnSpPr>
              <a:cxnSpLocks/>
              <a:stCxn id="13" idx="3"/>
            </p:cNvCxnSpPr>
            <p:nvPr/>
          </p:nvCxnSpPr>
          <p:spPr>
            <a:xfrm flipV="1">
              <a:off x="1405549" y="4439927"/>
              <a:ext cx="462009" cy="26957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8" name="TextBox 27">
              <a:extLst>
                <a:ext uri="{FF2B5EF4-FFF2-40B4-BE49-F238E27FC236}">
                  <a16:creationId xmlns:a16="http://schemas.microsoft.com/office/drawing/2014/main" id="{84746404-9E47-D933-D400-F8D9B1EE0578}"/>
                </a:ext>
              </a:extLst>
            </p:cNvPr>
            <p:cNvSpPr txBox="1"/>
            <p:nvPr/>
          </p:nvSpPr>
          <p:spPr>
            <a:xfrm>
              <a:off x="548903" y="5861669"/>
              <a:ext cx="6722352" cy="400109"/>
            </a:xfrm>
            <a:prstGeom prst="rect">
              <a:avLst/>
            </a:prstGeom>
            <a:noFill/>
          </p:spPr>
          <p:txBody>
            <a:bodyPr wrap="none" rtlCol="0">
              <a:spAutoFit/>
            </a:bodyPr>
            <a:lstStyle/>
            <a:p>
              <a:r>
                <a:rPr lang="en-US" sz="1350"/>
                <a:t>Assign work here thinking estimated load will not exceed bound</a:t>
              </a:r>
            </a:p>
          </p:txBody>
        </p:sp>
        <p:sp>
          <p:nvSpPr>
            <p:cNvPr id="29" name="Freeform: Shape 28">
              <a:extLst>
                <a:ext uri="{FF2B5EF4-FFF2-40B4-BE49-F238E27FC236}">
                  <a16:creationId xmlns:a16="http://schemas.microsoft.com/office/drawing/2014/main" id="{68B74DAD-D1E9-73AC-BC6B-923F6FCDAFF1}"/>
                </a:ext>
              </a:extLst>
            </p:cNvPr>
            <p:cNvSpPr/>
            <p:nvPr/>
          </p:nvSpPr>
          <p:spPr>
            <a:xfrm>
              <a:off x="1626133" y="4139647"/>
              <a:ext cx="1898374" cy="377687"/>
            </a:xfrm>
            <a:custGeom>
              <a:avLst/>
              <a:gdLst>
                <a:gd name="connsiteX0" fmla="*/ 0 w 1898374"/>
                <a:gd name="connsiteY0" fmla="*/ 298174 h 377687"/>
                <a:gd name="connsiteX1" fmla="*/ 49695 w 1898374"/>
                <a:gd name="connsiteY1" fmla="*/ 248478 h 377687"/>
                <a:gd name="connsiteX2" fmla="*/ 198782 w 1898374"/>
                <a:gd name="connsiteY2" fmla="*/ 198783 h 377687"/>
                <a:gd name="connsiteX3" fmla="*/ 318052 w 1898374"/>
                <a:gd name="connsiteY3" fmla="*/ 208722 h 377687"/>
                <a:gd name="connsiteX4" fmla="*/ 347869 w 1898374"/>
                <a:gd name="connsiteY4" fmla="*/ 238539 h 377687"/>
                <a:gd name="connsiteX5" fmla="*/ 387626 w 1898374"/>
                <a:gd name="connsiteY5" fmla="*/ 288235 h 377687"/>
                <a:gd name="connsiteX6" fmla="*/ 407504 w 1898374"/>
                <a:gd name="connsiteY6" fmla="*/ 318052 h 377687"/>
                <a:gd name="connsiteX7" fmla="*/ 477078 w 1898374"/>
                <a:gd name="connsiteY7" fmla="*/ 347870 h 377687"/>
                <a:gd name="connsiteX8" fmla="*/ 636104 w 1898374"/>
                <a:gd name="connsiteY8" fmla="*/ 268357 h 377687"/>
                <a:gd name="connsiteX9" fmla="*/ 775252 w 1898374"/>
                <a:gd name="connsiteY9" fmla="*/ 99391 h 377687"/>
                <a:gd name="connsiteX10" fmla="*/ 834887 w 1898374"/>
                <a:gd name="connsiteY10" fmla="*/ 39757 h 377687"/>
                <a:gd name="connsiteX11" fmla="*/ 924339 w 1898374"/>
                <a:gd name="connsiteY11" fmla="*/ 0 h 377687"/>
                <a:gd name="connsiteX12" fmla="*/ 983974 w 1898374"/>
                <a:gd name="connsiteY12" fmla="*/ 49696 h 377687"/>
                <a:gd name="connsiteX13" fmla="*/ 1083365 w 1898374"/>
                <a:gd name="connsiteY13" fmla="*/ 178904 h 377687"/>
                <a:gd name="connsiteX14" fmla="*/ 1093304 w 1898374"/>
                <a:gd name="connsiteY14" fmla="*/ 208722 h 377687"/>
                <a:gd name="connsiteX15" fmla="*/ 1212574 w 1898374"/>
                <a:gd name="connsiteY15" fmla="*/ 278296 h 377687"/>
                <a:gd name="connsiteX16" fmla="*/ 1252330 w 1898374"/>
                <a:gd name="connsiteY16" fmla="*/ 318052 h 377687"/>
                <a:gd name="connsiteX17" fmla="*/ 1272208 w 1898374"/>
                <a:gd name="connsiteY17" fmla="*/ 337931 h 377687"/>
                <a:gd name="connsiteX18" fmla="*/ 1331843 w 1898374"/>
                <a:gd name="connsiteY18" fmla="*/ 377687 h 377687"/>
                <a:gd name="connsiteX19" fmla="*/ 1361660 w 1898374"/>
                <a:gd name="connsiteY19" fmla="*/ 357809 h 377687"/>
                <a:gd name="connsiteX20" fmla="*/ 1391478 w 1898374"/>
                <a:gd name="connsiteY20" fmla="*/ 327991 h 377687"/>
                <a:gd name="connsiteX21" fmla="*/ 1441174 w 1898374"/>
                <a:gd name="connsiteY21" fmla="*/ 308113 h 377687"/>
                <a:gd name="connsiteX22" fmla="*/ 1540565 w 1898374"/>
                <a:gd name="connsiteY22" fmla="*/ 258418 h 377687"/>
                <a:gd name="connsiteX23" fmla="*/ 1610139 w 1898374"/>
                <a:gd name="connsiteY23" fmla="*/ 268357 h 377687"/>
                <a:gd name="connsiteX24" fmla="*/ 1639956 w 1898374"/>
                <a:gd name="connsiteY24" fmla="*/ 278296 h 377687"/>
                <a:gd name="connsiteX25" fmla="*/ 1759226 w 1898374"/>
                <a:gd name="connsiteY25" fmla="*/ 238539 h 377687"/>
                <a:gd name="connsiteX26" fmla="*/ 1818860 w 1898374"/>
                <a:gd name="connsiteY26" fmla="*/ 168965 h 377687"/>
                <a:gd name="connsiteX27" fmla="*/ 1848678 w 1898374"/>
                <a:gd name="connsiteY27" fmla="*/ 139148 h 377687"/>
                <a:gd name="connsiteX28" fmla="*/ 1898374 w 1898374"/>
                <a:gd name="connsiteY28" fmla="*/ 59635 h 37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898374" h="377687">
                  <a:moveTo>
                    <a:pt x="0" y="298174"/>
                  </a:moveTo>
                  <a:cubicBezTo>
                    <a:pt x="16565" y="281609"/>
                    <a:pt x="29607" y="260531"/>
                    <a:pt x="49695" y="248478"/>
                  </a:cubicBezTo>
                  <a:cubicBezTo>
                    <a:pt x="107231" y="213956"/>
                    <a:pt x="141338" y="210272"/>
                    <a:pt x="198782" y="198783"/>
                  </a:cubicBezTo>
                  <a:cubicBezTo>
                    <a:pt x="238539" y="202096"/>
                    <a:pt x="279505" y="198443"/>
                    <a:pt x="318052" y="208722"/>
                  </a:cubicBezTo>
                  <a:cubicBezTo>
                    <a:pt x="331633" y="212344"/>
                    <a:pt x="338613" y="227961"/>
                    <a:pt x="347869" y="238539"/>
                  </a:cubicBezTo>
                  <a:cubicBezTo>
                    <a:pt x="361839" y="254504"/>
                    <a:pt x="374898" y="271264"/>
                    <a:pt x="387626" y="288235"/>
                  </a:cubicBezTo>
                  <a:cubicBezTo>
                    <a:pt x="394793" y="297791"/>
                    <a:pt x="398328" y="310405"/>
                    <a:pt x="407504" y="318052"/>
                  </a:cubicBezTo>
                  <a:cubicBezTo>
                    <a:pt x="423882" y="331701"/>
                    <a:pt x="456361" y="340965"/>
                    <a:pt x="477078" y="347870"/>
                  </a:cubicBezTo>
                  <a:cubicBezTo>
                    <a:pt x="530087" y="321366"/>
                    <a:pt x="599081" y="314636"/>
                    <a:pt x="636104" y="268357"/>
                  </a:cubicBezTo>
                  <a:cubicBezTo>
                    <a:pt x="653907" y="246103"/>
                    <a:pt x="746169" y="128474"/>
                    <a:pt x="775252" y="99391"/>
                  </a:cubicBezTo>
                  <a:cubicBezTo>
                    <a:pt x="795130" y="79513"/>
                    <a:pt x="809743" y="52330"/>
                    <a:pt x="834887" y="39757"/>
                  </a:cubicBezTo>
                  <a:cubicBezTo>
                    <a:pt x="890601" y="11899"/>
                    <a:pt x="860886" y="25381"/>
                    <a:pt x="924339" y="0"/>
                  </a:cubicBezTo>
                  <a:cubicBezTo>
                    <a:pt x="944217" y="16565"/>
                    <a:pt x="967810" y="29490"/>
                    <a:pt x="983974" y="49696"/>
                  </a:cubicBezTo>
                  <a:cubicBezTo>
                    <a:pt x="1108927" y="205887"/>
                    <a:pt x="988348" y="107643"/>
                    <a:pt x="1083365" y="178904"/>
                  </a:cubicBezTo>
                  <a:cubicBezTo>
                    <a:pt x="1086678" y="188843"/>
                    <a:pt x="1085000" y="202334"/>
                    <a:pt x="1093304" y="208722"/>
                  </a:cubicBezTo>
                  <a:cubicBezTo>
                    <a:pt x="1129786" y="236785"/>
                    <a:pt x="1212574" y="278296"/>
                    <a:pt x="1212574" y="278296"/>
                  </a:cubicBezTo>
                  <a:cubicBezTo>
                    <a:pt x="1230244" y="331305"/>
                    <a:pt x="1208156" y="291547"/>
                    <a:pt x="1252330" y="318052"/>
                  </a:cubicBezTo>
                  <a:cubicBezTo>
                    <a:pt x="1260365" y="322873"/>
                    <a:pt x="1264711" y="332308"/>
                    <a:pt x="1272208" y="337931"/>
                  </a:cubicBezTo>
                  <a:cubicBezTo>
                    <a:pt x="1291320" y="352265"/>
                    <a:pt x="1331843" y="377687"/>
                    <a:pt x="1331843" y="377687"/>
                  </a:cubicBezTo>
                  <a:cubicBezTo>
                    <a:pt x="1341782" y="371061"/>
                    <a:pt x="1352483" y="365456"/>
                    <a:pt x="1361660" y="357809"/>
                  </a:cubicBezTo>
                  <a:cubicBezTo>
                    <a:pt x="1372458" y="348810"/>
                    <a:pt x="1379558" y="335441"/>
                    <a:pt x="1391478" y="327991"/>
                  </a:cubicBezTo>
                  <a:cubicBezTo>
                    <a:pt x="1406607" y="318535"/>
                    <a:pt x="1425511" y="316656"/>
                    <a:pt x="1441174" y="308113"/>
                  </a:cubicBezTo>
                  <a:cubicBezTo>
                    <a:pt x="1541303" y="253498"/>
                    <a:pt x="1460975" y="278315"/>
                    <a:pt x="1540565" y="258418"/>
                  </a:cubicBezTo>
                  <a:cubicBezTo>
                    <a:pt x="1563756" y="261731"/>
                    <a:pt x="1587167" y="263763"/>
                    <a:pt x="1610139" y="268357"/>
                  </a:cubicBezTo>
                  <a:cubicBezTo>
                    <a:pt x="1620412" y="270412"/>
                    <a:pt x="1629683" y="280351"/>
                    <a:pt x="1639956" y="278296"/>
                  </a:cubicBezTo>
                  <a:cubicBezTo>
                    <a:pt x="1681049" y="270077"/>
                    <a:pt x="1719469" y="251791"/>
                    <a:pt x="1759226" y="238539"/>
                  </a:cubicBezTo>
                  <a:cubicBezTo>
                    <a:pt x="1833220" y="164545"/>
                    <a:pt x="1742350" y="258226"/>
                    <a:pt x="1818860" y="168965"/>
                  </a:cubicBezTo>
                  <a:cubicBezTo>
                    <a:pt x="1828008" y="158293"/>
                    <a:pt x="1839530" y="149820"/>
                    <a:pt x="1848678" y="139148"/>
                  </a:cubicBezTo>
                  <a:cubicBezTo>
                    <a:pt x="1879641" y="103025"/>
                    <a:pt x="1878013" y="100355"/>
                    <a:pt x="1898374" y="59635"/>
                  </a:cubicBezTo>
                </a:path>
              </a:pathLst>
            </a:custGeom>
            <a:noFill/>
            <a:ln w="38100">
              <a:solidFill>
                <a:srgbClr val="FFC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30" name="TextBox 29">
              <a:extLst>
                <a:ext uri="{FF2B5EF4-FFF2-40B4-BE49-F238E27FC236}">
                  <a16:creationId xmlns:a16="http://schemas.microsoft.com/office/drawing/2014/main" id="{9D6C074D-50BC-39F9-9738-1AEEA0E28E9F}"/>
                </a:ext>
              </a:extLst>
            </p:cNvPr>
            <p:cNvSpPr txBox="1"/>
            <p:nvPr/>
          </p:nvSpPr>
          <p:spPr>
            <a:xfrm>
              <a:off x="707926" y="5081288"/>
              <a:ext cx="759184" cy="677108"/>
            </a:xfrm>
            <a:prstGeom prst="rect">
              <a:avLst/>
            </a:prstGeom>
            <a:noFill/>
          </p:spPr>
          <p:txBody>
            <a:bodyPr wrap="none" rtlCol="0">
              <a:spAutoFit/>
            </a:bodyPr>
            <a:lstStyle/>
            <a:p>
              <a:pPr algn="ctr"/>
              <a:r>
                <a:rPr lang="en-US" sz="1350"/>
                <a:t>Est.</a:t>
              </a:r>
            </a:p>
            <a:p>
              <a:pPr algn="ctr"/>
              <a:r>
                <a:rPr lang="en-US" sz="1350"/>
                <a:t>Load</a:t>
              </a:r>
            </a:p>
          </p:txBody>
        </p:sp>
        <p:cxnSp>
          <p:nvCxnSpPr>
            <p:cNvPr id="31" name="Straight Arrow Connector 30">
              <a:extLst>
                <a:ext uri="{FF2B5EF4-FFF2-40B4-BE49-F238E27FC236}">
                  <a16:creationId xmlns:a16="http://schemas.microsoft.com/office/drawing/2014/main" id="{21D9708A-1C1A-9CEE-047E-5C59F9A52744}"/>
                </a:ext>
              </a:extLst>
            </p:cNvPr>
            <p:cNvCxnSpPr>
              <a:cxnSpLocks/>
            </p:cNvCxnSpPr>
            <p:nvPr/>
          </p:nvCxnSpPr>
          <p:spPr>
            <a:xfrm flipV="1">
              <a:off x="1358902" y="4960055"/>
              <a:ext cx="559350" cy="42270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707E4A22-4EAC-DFA5-E475-BCD491B1C3A0}"/>
                </a:ext>
              </a:extLst>
            </p:cNvPr>
            <p:cNvCxnSpPr/>
            <p:nvPr/>
          </p:nvCxnSpPr>
          <p:spPr>
            <a:xfrm flipV="1">
              <a:off x="3524507" y="4880248"/>
              <a:ext cx="13824" cy="981422"/>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grpSp>
      <p:grpSp>
        <p:nvGrpSpPr>
          <p:cNvPr id="6" name="Group 5">
            <a:extLst>
              <a:ext uri="{FF2B5EF4-FFF2-40B4-BE49-F238E27FC236}">
                <a16:creationId xmlns:a16="http://schemas.microsoft.com/office/drawing/2014/main" id="{1712B81E-F0E9-FFB1-2417-A083159041EF}"/>
              </a:ext>
            </a:extLst>
          </p:cNvPr>
          <p:cNvGrpSpPr/>
          <p:nvPr/>
        </p:nvGrpSpPr>
        <p:grpSpPr>
          <a:xfrm>
            <a:off x="4427458" y="2582931"/>
            <a:ext cx="3325064" cy="1610139"/>
            <a:chOff x="5903277" y="3443908"/>
            <a:chExt cx="4433419" cy="2146852"/>
          </a:xfrm>
        </p:grpSpPr>
        <p:grpSp>
          <p:nvGrpSpPr>
            <p:cNvPr id="42" name="Group 41">
              <a:extLst>
                <a:ext uri="{FF2B5EF4-FFF2-40B4-BE49-F238E27FC236}">
                  <a16:creationId xmlns:a16="http://schemas.microsoft.com/office/drawing/2014/main" id="{01238C84-F117-C935-DBD3-A2C8045C44FC}"/>
                </a:ext>
              </a:extLst>
            </p:cNvPr>
            <p:cNvGrpSpPr/>
            <p:nvPr/>
          </p:nvGrpSpPr>
          <p:grpSpPr>
            <a:xfrm>
              <a:off x="5903277" y="3443908"/>
              <a:ext cx="4433419" cy="2146852"/>
              <a:chOff x="5903277" y="3443908"/>
              <a:chExt cx="4433419" cy="2146852"/>
            </a:xfrm>
          </p:grpSpPr>
          <p:sp>
            <p:nvSpPr>
              <p:cNvPr id="18" name="Rectangle 17">
                <a:extLst>
                  <a:ext uri="{FF2B5EF4-FFF2-40B4-BE49-F238E27FC236}">
                    <a16:creationId xmlns:a16="http://schemas.microsoft.com/office/drawing/2014/main" id="{920B3711-6C1F-E7D0-6C7C-C018C4577927}"/>
                  </a:ext>
                </a:extLst>
              </p:cNvPr>
              <p:cNvSpPr/>
              <p:nvPr/>
            </p:nvSpPr>
            <p:spPr>
              <a:xfrm>
                <a:off x="5915384" y="3443908"/>
                <a:ext cx="2325756" cy="2146852"/>
              </a:xfrm>
              <a:prstGeom prst="rect">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350">
                    <a:solidFill>
                      <a:schemeClr val="tx1"/>
                    </a:solidFill>
                  </a:rPr>
                  <a:t>Load</a:t>
                </a:r>
              </a:p>
            </p:txBody>
          </p:sp>
          <p:cxnSp>
            <p:nvCxnSpPr>
              <p:cNvPr id="19" name="Straight Connector 18">
                <a:extLst>
                  <a:ext uri="{FF2B5EF4-FFF2-40B4-BE49-F238E27FC236}">
                    <a16:creationId xmlns:a16="http://schemas.microsoft.com/office/drawing/2014/main" id="{EEDFA8FD-B3A6-EB96-49E7-B059EC147528}"/>
                  </a:ext>
                </a:extLst>
              </p:cNvPr>
              <p:cNvCxnSpPr/>
              <p:nvPr/>
            </p:nvCxnSpPr>
            <p:spPr>
              <a:xfrm>
                <a:off x="5925323" y="4089951"/>
                <a:ext cx="2295939" cy="0"/>
              </a:xfrm>
              <a:prstGeom prst="line">
                <a:avLst/>
              </a:prstGeom>
              <a:ln w="38100">
                <a:solidFill>
                  <a:srgbClr val="FF0000"/>
                </a:solidFill>
                <a:prstDash val="dash"/>
              </a:ln>
              <a:effectLst/>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FFF5099D-4153-5C59-A38C-D00042E2FC02}"/>
                  </a:ext>
                </a:extLst>
              </p:cNvPr>
              <p:cNvSpPr txBox="1"/>
              <p:nvPr/>
            </p:nvSpPr>
            <p:spPr>
              <a:xfrm>
                <a:off x="8592311" y="4557083"/>
                <a:ext cx="1744385" cy="954108"/>
              </a:xfrm>
              <a:prstGeom prst="rect">
                <a:avLst/>
              </a:prstGeom>
              <a:noFill/>
            </p:spPr>
            <p:txBody>
              <a:bodyPr wrap="square" rtlCol="0">
                <a:spAutoFit/>
              </a:bodyPr>
              <a:lstStyle/>
              <a:p>
                <a:pPr algn="ctr"/>
                <a:r>
                  <a:rPr lang="en-US" sz="1350"/>
                  <a:t>Actual load exceeds bound</a:t>
                </a:r>
              </a:p>
            </p:txBody>
          </p:sp>
          <p:cxnSp>
            <p:nvCxnSpPr>
              <p:cNvPr id="24" name="Straight Arrow Connector 23">
                <a:extLst>
                  <a:ext uri="{FF2B5EF4-FFF2-40B4-BE49-F238E27FC236}">
                    <a16:creationId xmlns:a16="http://schemas.microsoft.com/office/drawing/2014/main" id="{DDCAC00C-AB4C-485E-11A0-A45F347BE026}"/>
                  </a:ext>
                </a:extLst>
              </p:cNvPr>
              <p:cNvCxnSpPr>
                <a:cxnSpLocks/>
                <a:stCxn id="23" idx="1"/>
              </p:cNvCxnSpPr>
              <p:nvPr/>
            </p:nvCxnSpPr>
            <p:spPr>
              <a:xfrm flipH="1" flipV="1">
                <a:off x="7951304" y="4005469"/>
                <a:ext cx="641007" cy="102866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5" name="Freeform: Shape 24">
                <a:extLst>
                  <a:ext uri="{FF2B5EF4-FFF2-40B4-BE49-F238E27FC236}">
                    <a16:creationId xmlns:a16="http://schemas.microsoft.com/office/drawing/2014/main" id="{33B98DFC-215C-966C-1105-FFB195D4EFD7}"/>
                  </a:ext>
                </a:extLst>
              </p:cNvPr>
              <p:cNvSpPr/>
              <p:nvPr/>
            </p:nvSpPr>
            <p:spPr>
              <a:xfrm>
                <a:off x="7811590" y="3567014"/>
                <a:ext cx="407505" cy="665922"/>
              </a:xfrm>
              <a:custGeom>
                <a:avLst/>
                <a:gdLst>
                  <a:gd name="connsiteX0" fmla="*/ 0 w 407505"/>
                  <a:gd name="connsiteY0" fmla="*/ 665922 h 665922"/>
                  <a:gd name="connsiteX1" fmla="*/ 9939 w 407505"/>
                  <a:gd name="connsiteY1" fmla="*/ 437322 h 665922"/>
                  <a:gd name="connsiteX2" fmla="*/ 29818 w 407505"/>
                  <a:gd name="connsiteY2" fmla="*/ 407504 h 665922"/>
                  <a:gd name="connsiteX3" fmla="*/ 59635 w 407505"/>
                  <a:gd name="connsiteY3" fmla="*/ 397565 h 665922"/>
                  <a:gd name="connsiteX4" fmla="*/ 79513 w 407505"/>
                  <a:gd name="connsiteY4" fmla="*/ 367748 h 665922"/>
                  <a:gd name="connsiteX5" fmla="*/ 119270 w 407505"/>
                  <a:gd name="connsiteY5" fmla="*/ 357809 h 665922"/>
                  <a:gd name="connsiteX6" fmla="*/ 198783 w 407505"/>
                  <a:gd name="connsiteY6" fmla="*/ 327991 h 665922"/>
                  <a:gd name="connsiteX7" fmla="*/ 228600 w 407505"/>
                  <a:gd name="connsiteY7" fmla="*/ 298174 h 665922"/>
                  <a:gd name="connsiteX8" fmla="*/ 238539 w 407505"/>
                  <a:gd name="connsiteY8" fmla="*/ 268356 h 665922"/>
                  <a:gd name="connsiteX9" fmla="*/ 258418 w 407505"/>
                  <a:gd name="connsiteY9" fmla="*/ 238539 h 665922"/>
                  <a:gd name="connsiteX10" fmla="*/ 268357 w 407505"/>
                  <a:gd name="connsiteY10" fmla="*/ 198783 h 665922"/>
                  <a:gd name="connsiteX11" fmla="*/ 298174 w 407505"/>
                  <a:gd name="connsiteY11" fmla="*/ 119270 h 665922"/>
                  <a:gd name="connsiteX12" fmla="*/ 318052 w 407505"/>
                  <a:gd name="connsiteY12" fmla="*/ 89452 h 665922"/>
                  <a:gd name="connsiteX13" fmla="*/ 327991 w 407505"/>
                  <a:gd name="connsiteY13" fmla="*/ 59635 h 665922"/>
                  <a:gd name="connsiteX14" fmla="*/ 357809 w 407505"/>
                  <a:gd name="connsiteY14" fmla="*/ 49696 h 665922"/>
                  <a:gd name="connsiteX15" fmla="*/ 407505 w 407505"/>
                  <a:gd name="connsiteY15" fmla="*/ 0 h 665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07505" h="665922">
                    <a:moveTo>
                      <a:pt x="0" y="665922"/>
                    </a:moveTo>
                    <a:cubicBezTo>
                      <a:pt x="3313" y="589722"/>
                      <a:pt x="1196" y="513091"/>
                      <a:pt x="9939" y="437322"/>
                    </a:cubicBezTo>
                    <a:cubicBezTo>
                      <a:pt x="11308" y="425455"/>
                      <a:pt x="20490" y="414966"/>
                      <a:pt x="29818" y="407504"/>
                    </a:cubicBezTo>
                    <a:cubicBezTo>
                      <a:pt x="37999" y="400959"/>
                      <a:pt x="49696" y="400878"/>
                      <a:pt x="59635" y="397565"/>
                    </a:cubicBezTo>
                    <a:cubicBezTo>
                      <a:pt x="66261" y="387626"/>
                      <a:pt x="69574" y="374374"/>
                      <a:pt x="79513" y="367748"/>
                    </a:cubicBezTo>
                    <a:cubicBezTo>
                      <a:pt x="90879" y="360171"/>
                      <a:pt x="106480" y="362605"/>
                      <a:pt x="119270" y="357809"/>
                    </a:cubicBezTo>
                    <a:cubicBezTo>
                      <a:pt x="223219" y="318827"/>
                      <a:pt x="96733" y="353503"/>
                      <a:pt x="198783" y="327991"/>
                    </a:cubicBezTo>
                    <a:cubicBezTo>
                      <a:pt x="208722" y="318052"/>
                      <a:pt x="220803" y="309869"/>
                      <a:pt x="228600" y="298174"/>
                    </a:cubicBezTo>
                    <a:cubicBezTo>
                      <a:pt x="234411" y="289457"/>
                      <a:pt x="233854" y="277727"/>
                      <a:pt x="238539" y="268356"/>
                    </a:cubicBezTo>
                    <a:cubicBezTo>
                      <a:pt x="243881" y="257672"/>
                      <a:pt x="251792" y="248478"/>
                      <a:pt x="258418" y="238539"/>
                    </a:cubicBezTo>
                    <a:cubicBezTo>
                      <a:pt x="261731" y="225287"/>
                      <a:pt x="264604" y="211917"/>
                      <a:pt x="268357" y="198783"/>
                    </a:cubicBezTo>
                    <a:cubicBezTo>
                      <a:pt x="274092" y="178709"/>
                      <a:pt x="291170" y="133277"/>
                      <a:pt x="298174" y="119270"/>
                    </a:cubicBezTo>
                    <a:cubicBezTo>
                      <a:pt x="303516" y="108586"/>
                      <a:pt x="312710" y="100136"/>
                      <a:pt x="318052" y="89452"/>
                    </a:cubicBezTo>
                    <a:cubicBezTo>
                      <a:pt x="322737" y="80081"/>
                      <a:pt x="320583" y="67043"/>
                      <a:pt x="327991" y="59635"/>
                    </a:cubicBezTo>
                    <a:cubicBezTo>
                      <a:pt x="335399" y="52227"/>
                      <a:pt x="347870" y="53009"/>
                      <a:pt x="357809" y="49696"/>
                    </a:cubicBezTo>
                    <a:lnTo>
                      <a:pt x="407505" y="0"/>
                    </a:lnTo>
                  </a:path>
                </a:pathLst>
              </a:custGeom>
              <a:noFill/>
              <a:ln w="38100">
                <a:solidFill>
                  <a:srgbClr val="FFC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34" name="Freeform: Shape 33">
                <a:extLst>
                  <a:ext uri="{FF2B5EF4-FFF2-40B4-BE49-F238E27FC236}">
                    <a16:creationId xmlns:a16="http://schemas.microsoft.com/office/drawing/2014/main" id="{34D1EF1F-6FF6-3AB5-4759-CAA78182201A}"/>
                  </a:ext>
                </a:extLst>
              </p:cNvPr>
              <p:cNvSpPr/>
              <p:nvPr/>
            </p:nvSpPr>
            <p:spPr>
              <a:xfrm>
                <a:off x="5903277" y="4154547"/>
                <a:ext cx="1898374" cy="377687"/>
              </a:xfrm>
              <a:custGeom>
                <a:avLst/>
                <a:gdLst>
                  <a:gd name="connsiteX0" fmla="*/ 0 w 1898374"/>
                  <a:gd name="connsiteY0" fmla="*/ 298174 h 377687"/>
                  <a:gd name="connsiteX1" fmla="*/ 49695 w 1898374"/>
                  <a:gd name="connsiteY1" fmla="*/ 248478 h 377687"/>
                  <a:gd name="connsiteX2" fmla="*/ 198782 w 1898374"/>
                  <a:gd name="connsiteY2" fmla="*/ 198783 h 377687"/>
                  <a:gd name="connsiteX3" fmla="*/ 318052 w 1898374"/>
                  <a:gd name="connsiteY3" fmla="*/ 208722 h 377687"/>
                  <a:gd name="connsiteX4" fmla="*/ 347869 w 1898374"/>
                  <a:gd name="connsiteY4" fmla="*/ 238539 h 377687"/>
                  <a:gd name="connsiteX5" fmla="*/ 387626 w 1898374"/>
                  <a:gd name="connsiteY5" fmla="*/ 288235 h 377687"/>
                  <a:gd name="connsiteX6" fmla="*/ 407504 w 1898374"/>
                  <a:gd name="connsiteY6" fmla="*/ 318052 h 377687"/>
                  <a:gd name="connsiteX7" fmla="*/ 477078 w 1898374"/>
                  <a:gd name="connsiteY7" fmla="*/ 347870 h 377687"/>
                  <a:gd name="connsiteX8" fmla="*/ 636104 w 1898374"/>
                  <a:gd name="connsiteY8" fmla="*/ 268357 h 377687"/>
                  <a:gd name="connsiteX9" fmla="*/ 775252 w 1898374"/>
                  <a:gd name="connsiteY9" fmla="*/ 99391 h 377687"/>
                  <a:gd name="connsiteX10" fmla="*/ 834887 w 1898374"/>
                  <a:gd name="connsiteY10" fmla="*/ 39757 h 377687"/>
                  <a:gd name="connsiteX11" fmla="*/ 924339 w 1898374"/>
                  <a:gd name="connsiteY11" fmla="*/ 0 h 377687"/>
                  <a:gd name="connsiteX12" fmla="*/ 983974 w 1898374"/>
                  <a:gd name="connsiteY12" fmla="*/ 49696 h 377687"/>
                  <a:gd name="connsiteX13" fmla="*/ 1083365 w 1898374"/>
                  <a:gd name="connsiteY13" fmla="*/ 178904 h 377687"/>
                  <a:gd name="connsiteX14" fmla="*/ 1093304 w 1898374"/>
                  <a:gd name="connsiteY14" fmla="*/ 208722 h 377687"/>
                  <a:gd name="connsiteX15" fmla="*/ 1212574 w 1898374"/>
                  <a:gd name="connsiteY15" fmla="*/ 278296 h 377687"/>
                  <a:gd name="connsiteX16" fmla="*/ 1252330 w 1898374"/>
                  <a:gd name="connsiteY16" fmla="*/ 318052 h 377687"/>
                  <a:gd name="connsiteX17" fmla="*/ 1272208 w 1898374"/>
                  <a:gd name="connsiteY17" fmla="*/ 337931 h 377687"/>
                  <a:gd name="connsiteX18" fmla="*/ 1331843 w 1898374"/>
                  <a:gd name="connsiteY18" fmla="*/ 377687 h 377687"/>
                  <a:gd name="connsiteX19" fmla="*/ 1361660 w 1898374"/>
                  <a:gd name="connsiteY19" fmla="*/ 357809 h 377687"/>
                  <a:gd name="connsiteX20" fmla="*/ 1391478 w 1898374"/>
                  <a:gd name="connsiteY20" fmla="*/ 327991 h 377687"/>
                  <a:gd name="connsiteX21" fmla="*/ 1441174 w 1898374"/>
                  <a:gd name="connsiteY21" fmla="*/ 308113 h 377687"/>
                  <a:gd name="connsiteX22" fmla="*/ 1540565 w 1898374"/>
                  <a:gd name="connsiteY22" fmla="*/ 258418 h 377687"/>
                  <a:gd name="connsiteX23" fmla="*/ 1610139 w 1898374"/>
                  <a:gd name="connsiteY23" fmla="*/ 268357 h 377687"/>
                  <a:gd name="connsiteX24" fmla="*/ 1639956 w 1898374"/>
                  <a:gd name="connsiteY24" fmla="*/ 278296 h 377687"/>
                  <a:gd name="connsiteX25" fmla="*/ 1759226 w 1898374"/>
                  <a:gd name="connsiteY25" fmla="*/ 238539 h 377687"/>
                  <a:gd name="connsiteX26" fmla="*/ 1818860 w 1898374"/>
                  <a:gd name="connsiteY26" fmla="*/ 168965 h 377687"/>
                  <a:gd name="connsiteX27" fmla="*/ 1848678 w 1898374"/>
                  <a:gd name="connsiteY27" fmla="*/ 139148 h 377687"/>
                  <a:gd name="connsiteX28" fmla="*/ 1898374 w 1898374"/>
                  <a:gd name="connsiteY28" fmla="*/ 59635 h 37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898374" h="377687">
                    <a:moveTo>
                      <a:pt x="0" y="298174"/>
                    </a:moveTo>
                    <a:cubicBezTo>
                      <a:pt x="16565" y="281609"/>
                      <a:pt x="29607" y="260531"/>
                      <a:pt x="49695" y="248478"/>
                    </a:cubicBezTo>
                    <a:cubicBezTo>
                      <a:pt x="107231" y="213956"/>
                      <a:pt x="141338" y="210272"/>
                      <a:pt x="198782" y="198783"/>
                    </a:cubicBezTo>
                    <a:cubicBezTo>
                      <a:pt x="238539" y="202096"/>
                      <a:pt x="279505" y="198443"/>
                      <a:pt x="318052" y="208722"/>
                    </a:cubicBezTo>
                    <a:cubicBezTo>
                      <a:pt x="331633" y="212344"/>
                      <a:pt x="338613" y="227961"/>
                      <a:pt x="347869" y="238539"/>
                    </a:cubicBezTo>
                    <a:cubicBezTo>
                      <a:pt x="361839" y="254504"/>
                      <a:pt x="374898" y="271264"/>
                      <a:pt x="387626" y="288235"/>
                    </a:cubicBezTo>
                    <a:cubicBezTo>
                      <a:pt x="394793" y="297791"/>
                      <a:pt x="398328" y="310405"/>
                      <a:pt x="407504" y="318052"/>
                    </a:cubicBezTo>
                    <a:cubicBezTo>
                      <a:pt x="423882" y="331701"/>
                      <a:pt x="456361" y="340965"/>
                      <a:pt x="477078" y="347870"/>
                    </a:cubicBezTo>
                    <a:cubicBezTo>
                      <a:pt x="530087" y="321366"/>
                      <a:pt x="599081" y="314636"/>
                      <a:pt x="636104" y="268357"/>
                    </a:cubicBezTo>
                    <a:cubicBezTo>
                      <a:pt x="653907" y="246103"/>
                      <a:pt x="746169" y="128474"/>
                      <a:pt x="775252" y="99391"/>
                    </a:cubicBezTo>
                    <a:cubicBezTo>
                      <a:pt x="795130" y="79513"/>
                      <a:pt x="809743" y="52330"/>
                      <a:pt x="834887" y="39757"/>
                    </a:cubicBezTo>
                    <a:cubicBezTo>
                      <a:pt x="890601" y="11899"/>
                      <a:pt x="860886" y="25381"/>
                      <a:pt x="924339" y="0"/>
                    </a:cubicBezTo>
                    <a:cubicBezTo>
                      <a:pt x="944217" y="16565"/>
                      <a:pt x="967810" y="29490"/>
                      <a:pt x="983974" y="49696"/>
                    </a:cubicBezTo>
                    <a:cubicBezTo>
                      <a:pt x="1108927" y="205887"/>
                      <a:pt x="988348" y="107643"/>
                      <a:pt x="1083365" y="178904"/>
                    </a:cubicBezTo>
                    <a:cubicBezTo>
                      <a:pt x="1086678" y="188843"/>
                      <a:pt x="1085000" y="202334"/>
                      <a:pt x="1093304" y="208722"/>
                    </a:cubicBezTo>
                    <a:cubicBezTo>
                      <a:pt x="1129786" y="236785"/>
                      <a:pt x="1212574" y="278296"/>
                      <a:pt x="1212574" y="278296"/>
                    </a:cubicBezTo>
                    <a:cubicBezTo>
                      <a:pt x="1230244" y="331305"/>
                      <a:pt x="1208156" y="291547"/>
                      <a:pt x="1252330" y="318052"/>
                    </a:cubicBezTo>
                    <a:cubicBezTo>
                      <a:pt x="1260365" y="322873"/>
                      <a:pt x="1264711" y="332308"/>
                      <a:pt x="1272208" y="337931"/>
                    </a:cubicBezTo>
                    <a:cubicBezTo>
                      <a:pt x="1291320" y="352265"/>
                      <a:pt x="1331843" y="377687"/>
                      <a:pt x="1331843" y="377687"/>
                    </a:cubicBezTo>
                    <a:cubicBezTo>
                      <a:pt x="1341782" y="371061"/>
                      <a:pt x="1352483" y="365456"/>
                      <a:pt x="1361660" y="357809"/>
                    </a:cubicBezTo>
                    <a:cubicBezTo>
                      <a:pt x="1372458" y="348810"/>
                      <a:pt x="1379558" y="335441"/>
                      <a:pt x="1391478" y="327991"/>
                    </a:cubicBezTo>
                    <a:cubicBezTo>
                      <a:pt x="1406607" y="318535"/>
                      <a:pt x="1425511" y="316656"/>
                      <a:pt x="1441174" y="308113"/>
                    </a:cubicBezTo>
                    <a:cubicBezTo>
                      <a:pt x="1541303" y="253498"/>
                      <a:pt x="1460975" y="278315"/>
                      <a:pt x="1540565" y="258418"/>
                    </a:cubicBezTo>
                    <a:cubicBezTo>
                      <a:pt x="1563756" y="261731"/>
                      <a:pt x="1587167" y="263763"/>
                      <a:pt x="1610139" y="268357"/>
                    </a:cubicBezTo>
                    <a:cubicBezTo>
                      <a:pt x="1620412" y="270412"/>
                      <a:pt x="1629683" y="280351"/>
                      <a:pt x="1639956" y="278296"/>
                    </a:cubicBezTo>
                    <a:cubicBezTo>
                      <a:pt x="1681049" y="270077"/>
                      <a:pt x="1719469" y="251791"/>
                      <a:pt x="1759226" y="238539"/>
                    </a:cubicBezTo>
                    <a:cubicBezTo>
                      <a:pt x="1833220" y="164545"/>
                      <a:pt x="1742350" y="258226"/>
                      <a:pt x="1818860" y="168965"/>
                    </a:cubicBezTo>
                    <a:cubicBezTo>
                      <a:pt x="1828008" y="158293"/>
                      <a:pt x="1839530" y="149820"/>
                      <a:pt x="1848678" y="139148"/>
                    </a:cubicBezTo>
                    <a:cubicBezTo>
                      <a:pt x="1879641" y="103025"/>
                      <a:pt x="1878013" y="100355"/>
                      <a:pt x="1898374" y="59635"/>
                    </a:cubicBezTo>
                  </a:path>
                </a:pathLst>
              </a:custGeom>
              <a:noFill/>
              <a:ln w="38100">
                <a:solidFill>
                  <a:srgbClr val="FFC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sp>
          <p:nvSpPr>
            <p:cNvPr id="26" name="Freeform: Shape 25">
              <a:extLst>
                <a:ext uri="{FF2B5EF4-FFF2-40B4-BE49-F238E27FC236}">
                  <a16:creationId xmlns:a16="http://schemas.microsoft.com/office/drawing/2014/main" id="{AD0748D1-5261-EC5A-BF03-6B5721E43AA2}"/>
                </a:ext>
              </a:extLst>
            </p:cNvPr>
            <p:cNvSpPr/>
            <p:nvPr/>
          </p:nvSpPr>
          <p:spPr>
            <a:xfrm>
              <a:off x="5913216" y="4624933"/>
              <a:ext cx="1898374" cy="377687"/>
            </a:xfrm>
            <a:custGeom>
              <a:avLst/>
              <a:gdLst>
                <a:gd name="connsiteX0" fmla="*/ 0 w 1898374"/>
                <a:gd name="connsiteY0" fmla="*/ 298174 h 377687"/>
                <a:gd name="connsiteX1" fmla="*/ 49695 w 1898374"/>
                <a:gd name="connsiteY1" fmla="*/ 248478 h 377687"/>
                <a:gd name="connsiteX2" fmla="*/ 198782 w 1898374"/>
                <a:gd name="connsiteY2" fmla="*/ 198783 h 377687"/>
                <a:gd name="connsiteX3" fmla="*/ 318052 w 1898374"/>
                <a:gd name="connsiteY3" fmla="*/ 208722 h 377687"/>
                <a:gd name="connsiteX4" fmla="*/ 347869 w 1898374"/>
                <a:gd name="connsiteY4" fmla="*/ 238539 h 377687"/>
                <a:gd name="connsiteX5" fmla="*/ 387626 w 1898374"/>
                <a:gd name="connsiteY5" fmla="*/ 288235 h 377687"/>
                <a:gd name="connsiteX6" fmla="*/ 407504 w 1898374"/>
                <a:gd name="connsiteY6" fmla="*/ 318052 h 377687"/>
                <a:gd name="connsiteX7" fmla="*/ 477078 w 1898374"/>
                <a:gd name="connsiteY7" fmla="*/ 347870 h 377687"/>
                <a:gd name="connsiteX8" fmla="*/ 636104 w 1898374"/>
                <a:gd name="connsiteY8" fmla="*/ 268357 h 377687"/>
                <a:gd name="connsiteX9" fmla="*/ 775252 w 1898374"/>
                <a:gd name="connsiteY9" fmla="*/ 99391 h 377687"/>
                <a:gd name="connsiteX10" fmla="*/ 834887 w 1898374"/>
                <a:gd name="connsiteY10" fmla="*/ 39757 h 377687"/>
                <a:gd name="connsiteX11" fmla="*/ 924339 w 1898374"/>
                <a:gd name="connsiteY11" fmla="*/ 0 h 377687"/>
                <a:gd name="connsiteX12" fmla="*/ 983974 w 1898374"/>
                <a:gd name="connsiteY12" fmla="*/ 49696 h 377687"/>
                <a:gd name="connsiteX13" fmla="*/ 1083365 w 1898374"/>
                <a:gd name="connsiteY13" fmla="*/ 178904 h 377687"/>
                <a:gd name="connsiteX14" fmla="*/ 1093304 w 1898374"/>
                <a:gd name="connsiteY14" fmla="*/ 208722 h 377687"/>
                <a:gd name="connsiteX15" fmla="*/ 1212574 w 1898374"/>
                <a:gd name="connsiteY15" fmla="*/ 278296 h 377687"/>
                <a:gd name="connsiteX16" fmla="*/ 1252330 w 1898374"/>
                <a:gd name="connsiteY16" fmla="*/ 318052 h 377687"/>
                <a:gd name="connsiteX17" fmla="*/ 1272208 w 1898374"/>
                <a:gd name="connsiteY17" fmla="*/ 337931 h 377687"/>
                <a:gd name="connsiteX18" fmla="*/ 1331843 w 1898374"/>
                <a:gd name="connsiteY18" fmla="*/ 377687 h 377687"/>
                <a:gd name="connsiteX19" fmla="*/ 1361660 w 1898374"/>
                <a:gd name="connsiteY19" fmla="*/ 357809 h 377687"/>
                <a:gd name="connsiteX20" fmla="*/ 1391478 w 1898374"/>
                <a:gd name="connsiteY20" fmla="*/ 327991 h 377687"/>
                <a:gd name="connsiteX21" fmla="*/ 1441174 w 1898374"/>
                <a:gd name="connsiteY21" fmla="*/ 308113 h 377687"/>
                <a:gd name="connsiteX22" fmla="*/ 1540565 w 1898374"/>
                <a:gd name="connsiteY22" fmla="*/ 258418 h 377687"/>
                <a:gd name="connsiteX23" fmla="*/ 1610139 w 1898374"/>
                <a:gd name="connsiteY23" fmla="*/ 268357 h 377687"/>
                <a:gd name="connsiteX24" fmla="*/ 1639956 w 1898374"/>
                <a:gd name="connsiteY24" fmla="*/ 278296 h 377687"/>
                <a:gd name="connsiteX25" fmla="*/ 1759226 w 1898374"/>
                <a:gd name="connsiteY25" fmla="*/ 238539 h 377687"/>
                <a:gd name="connsiteX26" fmla="*/ 1818860 w 1898374"/>
                <a:gd name="connsiteY26" fmla="*/ 168965 h 377687"/>
                <a:gd name="connsiteX27" fmla="*/ 1848678 w 1898374"/>
                <a:gd name="connsiteY27" fmla="*/ 139148 h 377687"/>
                <a:gd name="connsiteX28" fmla="*/ 1898374 w 1898374"/>
                <a:gd name="connsiteY28" fmla="*/ 59635 h 37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898374" h="377687">
                  <a:moveTo>
                    <a:pt x="0" y="298174"/>
                  </a:moveTo>
                  <a:cubicBezTo>
                    <a:pt x="16565" y="281609"/>
                    <a:pt x="29607" y="260531"/>
                    <a:pt x="49695" y="248478"/>
                  </a:cubicBezTo>
                  <a:cubicBezTo>
                    <a:pt x="107231" y="213956"/>
                    <a:pt x="141338" y="210272"/>
                    <a:pt x="198782" y="198783"/>
                  </a:cubicBezTo>
                  <a:cubicBezTo>
                    <a:pt x="238539" y="202096"/>
                    <a:pt x="279505" y="198443"/>
                    <a:pt x="318052" y="208722"/>
                  </a:cubicBezTo>
                  <a:cubicBezTo>
                    <a:pt x="331633" y="212344"/>
                    <a:pt x="338613" y="227961"/>
                    <a:pt x="347869" y="238539"/>
                  </a:cubicBezTo>
                  <a:cubicBezTo>
                    <a:pt x="361839" y="254504"/>
                    <a:pt x="374898" y="271264"/>
                    <a:pt x="387626" y="288235"/>
                  </a:cubicBezTo>
                  <a:cubicBezTo>
                    <a:pt x="394793" y="297791"/>
                    <a:pt x="398328" y="310405"/>
                    <a:pt x="407504" y="318052"/>
                  </a:cubicBezTo>
                  <a:cubicBezTo>
                    <a:pt x="423882" y="331701"/>
                    <a:pt x="456361" y="340965"/>
                    <a:pt x="477078" y="347870"/>
                  </a:cubicBezTo>
                  <a:cubicBezTo>
                    <a:pt x="530087" y="321366"/>
                    <a:pt x="599081" y="314636"/>
                    <a:pt x="636104" y="268357"/>
                  </a:cubicBezTo>
                  <a:cubicBezTo>
                    <a:pt x="653907" y="246103"/>
                    <a:pt x="746169" y="128474"/>
                    <a:pt x="775252" y="99391"/>
                  </a:cubicBezTo>
                  <a:cubicBezTo>
                    <a:pt x="795130" y="79513"/>
                    <a:pt x="809743" y="52330"/>
                    <a:pt x="834887" y="39757"/>
                  </a:cubicBezTo>
                  <a:cubicBezTo>
                    <a:pt x="890601" y="11899"/>
                    <a:pt x="860886" y="25381"/>
                    <a:pt x="924339" y="0"/>
                  </a:cubicBezTo>
                  <a:cubicBezTo>
                    <a:pt x="944217" y="16565"/>
                    <a:pt x="967810" y="29490"/>
                    <a:pt x="983974" y="49696"/>
                  </a:cubicBezTo>
                  <a:cubicBezTo>
                    <a:pt x="1108927" y="205887"/>
                    <a:pt x="988348" y="107643"/>
                    <a:pt x="1083365" y="178904"/>
                  </a:cubicBezTo>
                  <a:cubicBezTo>
                    <a:pt x="1086678" y="188843"/>
                    <a:pt x="1085000" y="202334"/>
                    <a:pt x="1093304" y="208722"/>
                  </a:cubicBezTo>
                  <a:cubicBezTo>
                    <a:pt x="1129786" y="236785"/>
                    <a:pt x="1212574" y="278296"/>
                    <a:pt x="1212574" y="278296"/>
                  </a:cubicBezTo>
                  <a:cubicBezTo>
                    <a:pt x="1230244" y="331305"/>
                    <a:pt x="1208156" y="291547"/>
                    <a:pt x="1252330" y="318052"/>
                  </a:cubicBezTo>
                  <a:cubicBezTo>
                    <a:pt x="1260365" y="322873"/>
                    <a:pt x="1264711" y="332308"/>
                    <a:pt x="1272208" y="337931"/>
                  </a:cubicBezTo>
                  <a:cubicBezTo>
                    <a:pt x="1291320" y="352265"/>
                    <a:pt x="1331843" y="377687"/>
                    <a:pt x="1331843" y="377687"/>
                  </a:cubicBezTo>
                  <a:cubicBezTo>
                    <a:pt x="1341782" y="371061"/>
                    <a:pt x="1352483" y="365456"/>
                    <a:pt x="1361660" y="357809"/>
                  </a:cubicBezTo>
                  <a:cubicBezTo>
                    <a:pt x="1372458" y="348810"/>
                    <a:pt x="1379558" y="335441"/>
                    <a:pt x="1391478" y="327991"/>
                  </a:cubicBezTo>
                  <a:cubicBezTo>
                    <a:pt x="1406607" y="318535"/>
                    <a:pt x="1425511" y="316656"/>
                    <a:pt x="1441174" y="308113"/>
                  </a:cubicBezTo>
                  <a:cubicBezTo>
                    <a:pt x="1541303" y="253498"/>
                    <a:pt x="1460975" y="278315"/>
                    <a:pt x="1540565" y="258418"/>
                  </a:cubicBezTo>
                  <a:cubicBezTo>
                    <a:pt x="1563756" y="261731"/>
                    <a:pt x="1587167" y="263763"/>
                    <a:pt x="1610139" y="268357"/>
                  </a:cubicBezTo>
                  <a:cubicBezTo>
                    <a:pt x="1620412" y="270412"/>
                    <a:pt x="1629683" y="280351"/>
                    <a:pt x="1639956" y="278296"/>
                  </a:cubicBezTo>
                  <a:cubicBezTo>
                    <a:pt x="1681049" y="270077"/>
                    <a:pt x="1719469" y="251791"/>
                    <a:pt x="1759226" y="238539"/>
                  </a:cubicBezTo>
                  <a:cubicBezTo>
                    <a:pt x="1833220" y="164545"/>
                    <a:pt x="1742350" y="258226"/>
                    <a:pt x="1818860" y="168965"/>
                  </a:cubicBezTo>
                  <a:cubicBezTo>
                    <a:pt x="1828008" y="158293"/>
                    <a:pt x="1839530" y="149820"/>
                    <a:pt x="1848678" y="139148"/>
                  </a:cubicBezTo>
                  <a:cubicBezTo>
                    <a:pt x="1879641" y="103025"/>
                    <a:pt x="1878013" y="100355"/>
                    <a:pt x="1898374" y="59635"/>
                  </a:cubicBezTo>
                </a:path>
              </a:pathLst>
            </a:custGeom>
            <a:noFill/>
            <a:ln w="38100">
              <a:solidFill>
                <a:srgbClr val="00B0F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7" name="Freeform: Shape 26">
              <a:extLst>
                <a:ext uri="{FF2B5EF4-FFF2-40B4-BE49-F238E27FC236}">
                  <a16:creationId xmlns:a16="http://schemas.microsoft.com/office/drawing/2014/main" id="{27CD8C7B-8BE9-B40F-D999-CA57B713DAFA}"/>
                </a:ext>
              </a:extLst>
            </p:cNvPr>
            <p:cNvSpPr/>
            <p:nvPr/>
          </p:nvSpPr>
          <p:spPr>
            <a:xfrm>
              <a:off x="7801651" y="4063373"/>
              <a:ext cx="407505" cy="665922"/>
            </a:xfrm>
            <a:custGeom>
              <a:avLst/>
              <a:gdLst>
                <a:gd name="connsiteX0" fmla="*/ 0 w 407505"/>
                <a:gd name="connsiteY0" fmla="*/ 665922 h 665922"/>
                <a:gd name="connsiteX1" fmla="*/ 9939 w 407505"/>
                <a:gd name="connsiteY1" fmla="*/ 437322 h 665922"/>
                <a:gd name="connsiteX2" fmla="*/ 29818 w 407505"/>
                <a:gd name="connsiteY2" fmla="*/ 407504 h 665922"/>
                <a:gd name="connsiteX3" fmla="*/ 59635 w 407505"/>
                <a:gd name="connsiteY3" fmla="*/ 397565 h 665922"/>
                <a:gd name="connsiteX4" fmla="*/ 79513 w 407505"/>
                <a:gd name="connsiteY4" fmla="*/ 367748 h 665922"/>
                <a:gd name="connsiteX5" fmla="*/ 119270 w 407505"/>
                <a:gd name="connsiteY5" fmla="*/ 357809 h 665922"/>
                <a:gd name="connsiteX6" fmla="*/ 198783 w 407505"/>
                <a:gd name="connsiteY6" fmla="*/ 327991 h 665922"/>
                <a:gd name="connsiteX7" fmla="*/ 228600 w 407505"/>
                <a:gd name="connsiteY7" fmla="*/ 298174 h 665922"/>
                <a:gd name="connsiteX8" fmla="*/ 238539 w 407505"/>
                <a:gd name="connsiteY8" fmla="*/ 268356 h 665922"/>
                <a:gd name="connsiteX9" fmla="*/ 258418 w 407505"/>
                <a:gd name="connsiteY9" fmla="*/ 238539 h 665922"/>
                <a:gd name="connsiteX10" fmla="*/ 268357 w 407505"/>
                <a:gd name="connsiteY10" fmla="*/ 198783 h 665922"/>
                <a:gd name="connsiteX11" fmla="*/ 298174 w 407505"/>
                <a:gd name="connsiteY11" fmla="*/ 119270 h 665922"/>
                <a:gd name="connsiteX12" fmla="*/ 318052 w 407505"/>
                <a:gd name="connsiteY12" fmla="*/ 89452 h 665922"/>
                <a:gd name="connsiteX13" fmla="*/ 327991 w 407505"/>
                <a:gd name="connsiteY13" fmla="*/ 59635 h 665922"/>
                <a:gd name="connsiteX14" fmla="*/ 357809 w 407505"/>
                <a:gd name="connsiteY14" fmla="*/ 49696 h 665922"/>
                <a:gd name="connsiteX15" fmla="*/ 407505 w 407505"/>
                <a:gd name="connsiteY15" fmla="*/ 0 h 665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07505" h="665922">
                  <a:moveTo>
                    <a:pt x="0" y="665922"/>
                  </a:moveTo>
                  <a:cubicBezTo>
                    <a:pt x="3313" y="589722"/>
                    <a:pt x="1196" y="513091"/>
                    <a:pt x="9939" y="437322"/>
                  </a:cubicBezTo>
                  <a:cubicBezTo>
                    <a:pt x="11308" y="425455"/>
                    <a:pt x="20490" y="414966"/>
                    <a:pt x="29818" y="407504"/>
                  </a:cubicBezTo>
                  <a:cubicBezTo>
                    <a:pt x="37999" y="400959"/>
                    <a:pt x="49696" y="400878"/>
                    <a:pt x="59635" y="397565"/>
                  </a:cubicBezTo>
                  <a:cubicBezTo>
                    <a:pt x="66261" y="387626"/>
                    <a:pt x="69574" y="374374"/>
                    <a:pt x="79513" y="367748"/>
                  </a:cubicBezTo>
                  <a:cubicBezTo>
                    <a:pt x="90879" y="360171"/>
                    <a:pt x="106480" y="362605"/>
                    <a:pt x="119270" y="357809"/>
                  </a:cubicBezTo>
                  <a:cubicBezTo>
                    <a:pt x="223219" y="318827"/>
                    <a:pt x="96733" y="353503"/>
                    <a:pt x="198783" y="327991"/>
                  </a:cubicBezTo>
                  <a:cubicBezTo>
                    <a:pt x="208722" y="318052"/>
                    <a:pt x="220803" y="309869"/>
                    <a:pt x="228600" y="298174"/>
                  </a:cubicBezTo>
                  <a:cubicBezTo>
                    <a:pt x="234411" y="289457"/>
                    <a:pt x="233854" y="277727"/>
                    <a:pt x="238539" y="268356"/>
                  </a:cubicBezTo>
                  <a:cubicBezTo>
                    <a:pt x="243881" y="257672"/>
                    <a:pt x="251792" y="248478"/>
                    <a:pt x="258418" y="238539"/>
                  </a:cubicBezTo>
                  <a:cubicBezTo>
                    <a:pt x="261731" y="225287"/>
                    <a:pt x="264604" y="211917"/>
                    <a:pt x="268357" y="198783"/>
                  </a:cubicBezTo>
                  <a:cubicBezTo>
                    <a:pt x="274092" y="178709"/>
                    <a:pt x="291170" y="133277"/>
                    <a:pt x="298174" y="119270"/>
                  </a:cubicBezTo>
                  <a:cubicBezTo>
                    <a:pt x="303516" y="108586"/>
                    <a:pt x="312710" y="100136"/>
                    <a:pt x="318052" y="89452"/>
                  </a:cubicBezTo>
                  <a:cubicBezTo>
                    <a:pt x="322737" y="80081"/>
                    <a:pt x="320583" y="67043"/>
                    <a:pt x="327991" y="59635"/>
                  </a:cubicBezTo>
                  <a:cubicBezTo>
                    <a:pt x="335399" y="52227"/>
                    <a:pt x="347870" y="53009"/>
                    <a:pt x="357809" y="49696"/>
                  </a:cubicBezTo>
                  <a:lnTo>
                    <a:pt x="407505" y="0"/>
                  </a:lnTo>
                </a:path>
              </a:pathLst>
            </a:custGeom>
            <a:ln w="38100">
              <a:solidFill>
                <a:srgbClr val="00B0F0"/>
              </a:solidFill>
            </a:ln>
            <a:effectLst/>
          </p:spPr>
          <p:style>
            <a:lnRef idx="1">
              <a:schemeClr val="accent5"/>
            </a:lnRef>
            <a:fillRef idx="0">
              <a:schemeClr val="accent5"/>
            </a:fillRef>
            <a:effectRef idx="0">
              <a:schemeClr val="accent5"/>
            </a:effectRef>
            <a:fontRef idx="minor">
              <a:schemeClr val="tx1"/>
            </a:fontRef>
          </p:style>
          <p:txBody>
            <a:bodyPr rtlCol="0" anchor="ctr"/>
            <a:lstStyle/>
            <a:p>
              <a:pPr algn="ctr"/>
              <a:endParaRPr lang="en-US" sz="1350"/>
            </a:p>
          </p:txBody>
        </p:sp>
      </p:grpSp>
      <p:sp>
        <p:nvSpPr>
          <p:cNvPr id="9" name="Slide Number Placeholder 8">
            <a:extLst>
              <a:ext uri="{FF2B5EF4-FFF2-40B4-BE49-F238E27FC236}">
                <a16:creationId xmlns:a16="http://schemas.microsoft.com/office/drawing/2014/main" id="{B8C92089-0E39-2005-4E4A-3F7AD1CE192B}"/>
              </a:ext>
            </a:extLst>
          </p:cNvPr>
          <p:cNvSpPr>
            <a:spLocks noGrp="1"/>
          </p:cNvSpPr>
          <p:nvPr>
            <p:ph type="sldNum" sz="quarter" idx="4"/>
          </p:nvPr>
        </p:nvSpPr>
        <p:spPr/>
        <p:txBody>
          <a:bodyPr/>
          <a:lstStyle/>
          <a:p>
            <a:fld id="{330EA680-D336-4FF7-8B7A-9848BB0A1C32}" type="slidenum">
              <a:rPr lang="en-US" smtClean="0"/>
              <a:t>76</a:t>
            </a:fld>
            <a:endParaRPr lang="en-US"/>
          </a:p>
        </p:txBody>
      </p:sp>
    </p:spTree>
    <p:extLst>
      <p:ext uri="{BB962C8B-B14F-4D97-AF65-F5344CB8AC3E}">
        <p14:creationId xmlns:p14="http://schemas.microsoft.com/office/powerpoint/2010/main" val="928084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8A304-BE6A-CE3B-F088-406FDF108AD1}"/>
              </a:ext>
            </a:extLst>
          </p:cNvPr>
          <p:cNvSpPr>
            <a:spLocks noGrp="1"/>
          </p:cNvSpPr>
          <p:nvPr>
            <p:ph type="ctrTitle"/>
          </p:nvPr>
        </p:nvSpPr>
        <p:spPr/>
        <p:txBody>
          <a:bodyPr/>
          <a:lstStyle/>
          <a:p>
            <a:r>
              <a:rPr lang="en-US"/>
              <a:t>Challenge 2: Outsized Impact Functions</a:t>
            </a:r>
          </a:p>
        </p:txBody>
      </p:sp>
      <p:sp>
        <p:nvSpPr>
          <p:cNvPr id="3" name="Text Placeholder 2">
            <a:extLst>
              <a:ext uri="{FF2B5EF4-FFF2-40B4-BE49-F238E27FC236}">
                <a16:creationId xmlns:a16="http://schemas.microsoft.com/office/drawing/2014/main" id="{2DE155E0-0FC5-D5B7-E5D0-23827109F35E}"/>
              </a:ext>
            </a:extLst>
          </p:cNvPr>
          <p:cNvSpPr>
            <a:spLocks noGrp="1"/>
          </p:cNvSpPr>
          <p:nvPr>
            <p:ph type="body" sz="quarter" idx="10"/>
          </p:nvPr>
        </p:nvSpPr>
        <p:spPr/>
        <p:txBody>
          <a:bodyPr/>
          <a:lstStyle/>
          <a:p>
            <a:r>
              <a:rPr lang="en-US"/>
              <a:t>CH-RLU</a:t>
            </a:r>
          </a:p>
          <a:p>
            <a:endParaRPr lang="en-US"/>
          </a:p>
        </p:txBody>
      </p:sp>
      <p:sp>
        <p:nvSpPr>
          <p:cNvPr id="4" name="Content Placeholder 3">
            <a:extLst>
              <a:ext uri="{FF2B5EF4-FFF2-40B4-BE49-F238E27FC236}">
                <a16:creationId xmlns:a16="http://schemas.microsoft.com/office/drawing/2014/main" id="{542BD610-1D27-9773-AE1B-0D7C1D1CB5DF}"/>
              </a:ext>
            </a:extLst>
          </p:cNvPr>
          <p:cNvSpPr>
            <a:spLocks noGrp="1"/>
          </p:cNvSpPr>
          <p:nvPr>
            <p:ph idx="1"/>
          </p:nvPr>
        </p:nvSpPr>
        <p:spPr>
          <a:xfrm>
            <a:off x="518624" y="1504259"/>
            <a:ext cx="8015594" cy="3234424"/>
          </a:xfrm>
        </p:spPr>
        <p:txBody>
          <a:bodyPr>
            <a:normAutofit/>
          </a:bodyPr>
          <a:lstStyle/>
          <a:p>
            <a:r>
              <a:rPr lang="en-US"/>
              <a:t>20% of functions account for most invocations</a:t>
            </a:r>
          </a:p>
          <a:p>
            <a:pPr lvl="1"/>
            <a:r>
              <a:rPr lang="en-US"/>
              <a:t>Invoked with high frequency, e.g. less than every second</a:t>
            </a:r>
          </a:p>
          <a:p>
            <a:pPr lvl="1"/>
            <a:r>
              <a:rPr lang="en-US"/>
              <a:t>‘Bursts’ of high frequency with periods of inactivity</a:t>
            </a:r>
          </a:p>
          <a:p>
            <a:r>
              <a:rPr lang="en-US"/>
              <a:t>These functions create violations of the load bound</a:t>
            </a:r>
          </a:p>
          <a:p>
            <a:r>
              <a:rPr lang="en-US"/>
              <a:t>We modify SHARDS reuse distance to find such functions online</a:t>
            </a:r>
          </a:p>
          <a:p>
            <a:r>
              <a:rPr lang="en-US"/>
              <a:t>Tracking the inter-arrival-time quickly detects popular functions or bursts</a:t>
            </a:r>
          </a:p>
        </p:txBody>
      </p:sp>
      <p:sp>
        <p:nvSpPr>
          <p:cNvPr id="5" name="Slide Number Placeholder 4">
            <a:extLst>
              <a:ext uri="{FF2B5EF4-FFF2-40B4-BE49-F238E27FC236}">
                <a16:creationId xmlns:a16="http://schemas.microsoft.com/office/drawing/2014/main" id="{CD648083-C182-33B7-C7D1-D20E780E7A81}"/>
              </a:ext>
            </a:extLst>
          </p:cNvPr>
          <p:cNvSpPr>
            <a:spLocks noGrp="1"/>
          </p:cNvSpPr>
          <p:nvPr>
            <p:ph type="sldNum" sz="quarter" idx="4"/>
          </p:nvPr>
        </p:nvSpPr>
        <p:spPr/>
        <p:txBody>
          <a:bodyPr/>
          <a:lstStyle/>
          <a:p>
            <a:fld id="{330EA680-D336-4FF7-8B7A-9848BB0A1C32}" type="slidenum">
              <a:rPr lang="en-US" smtClean="0"/>
              <a:t>77</a:t>
            </a:fld>
            <a:endParaRPr lang="en-US"/>
          </a:p>
        </p:txBody>
      </p:sp>
    </p:spTree>
    <p:extLst>
      <p:ext uri="{BB962C8B-B14F-4D97-AF65-F5344CB8AC3E}">
        <p14:creationId xmlns:p14="http://schemas.microsoft.com/office/powerpoint/2010/main" val="2188290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8A304-BE6A-CE3B-F088-406FDF108AD1}"/>
              </a:ext>
            </a:extLst>
          </p:cNvPr>
          <p:cNvSpPr>
            <a:spLocks noGrp="1"/>
          </p:cNvSpPr>
          <p:nvPr>
            <p:ph type="ctrTitle"/>
          </p:nvPr>
        </p:nvSpPr>
        <p:spPr/>
        <p:txBody>
          <a:bodyPr/>
          <a:lstStyle/>
          <a:p>
            <a:r>
              <a:rPr lang="en-US"/>
              <a:t>Solution: Aggressive Forwarding</a:t>
            </a:r>
          </a:p>
        </p:txBody>
      </p:sp>
      <p:sp>
        <p:nvSpPr>
          <p:cNvPr id="3" name="Text Placeholder 2">
            <a:extLst>
              <a:ext uri="{FF2B5EF4-FFF2-40B4-BE49-F238E27FC236}">
                <a16:creationId xmlns:a16="http://schemas.microsoft.com/office/drawing/2014/main" id="{2DE155E0-0FC5-D5B7-E5D0-23827109F35E}"/>
              </a:ext>
            </a:extLst>
          </p:cNvPr>
          <p:cNvSpPr>
            <a:spLocks noGrp="1"/>
          </p:cNvSpPr>
          <p:nvPr>
            <p:ph type="body" sz="quarter" idx="10"/>
          </p:nvPr>
        </p:nvSpPr>
        <p:spPr/>
        <p:txBody>
          <a:bodyPr/>
          <a:lstStyle/>
          <a:p>
            <a:r>
              <a:rPr lang="en-US"/>
              <a:t>CH-RLU</a:t>
            </a:r>
          </a:p>
          <a:p>
            <a:endParaRPr lang="en-US"/>
          </a:p>
        </p:txBody>
      </p:sp>
      <p:sp>
        <p:nvSpPr>
          <p:cNvPr id="4" name="Content Placeholder 3">
            <a:extLst>
              <a:ext uri="{FF2B5EF4-FFF2-40B4-BE49-F238E27FC236}">
                <a16:creationId xmlns:a16="http://schemas.microsoft.com/office/drawing/2014/main" id="{542BD610-1D27-9773-AE1B-0D7C1D1CB5DF}"/>
              </a:ext>
            </a:extLst>
          </p:cNvPr>
          <p:cNvSpPr>
            <a:spLocks noGrp="1"/>
          </p:cNvSpPr>
          <p:nvPr>
            <p:ph idx="1"/>
          </p:nvPr>
        </p:nvSpPr>
        <p:spPr>
          <a:xfrm>
            <a:off x="518824" y="1591474"/>
            <a:ext cx="8015594" cy="2856017"/>
          </a:xfrm>
        </p:spPr>
        <p:txBody>
          <a:bodyPr vert="horz" lIns="68580" tIns="34290" rIns="68580" bIns="34290" rtlCol="0" anchor="t">
            <a:normAutofit/>
          </a:bodyPr>
          <a:lstStyle/>
          <a:p>
            <a:pPr marL="342424" indent="-342424"/>
            <a:r>
              <a:rPr lang="en-US"/>
              <a:t>Popular and bursts are marked for more aggressive forwarding</a:t>
            </a:r>
          </a:p>
          <a:p>
            <a:pPr marL="342424" indent="-342424"/>
            <a:r>
              <a:rPr lang="en-US"/>
              <a:t>Even if the server is under the load bound, forwarding can happen</a:t>
            </a:r>
          </a:p>
          <a:p>
            <a:pPr marL="342424" indent="-342424"/>
            <a:r>
              <a:rPr lang="en-US"/>
              <a:t>Model anticipated load using Gaussian noise</a:t>
            </a:r>
            <a:endParaRPr lang="en-US">
              <a:solidFill>
                <a:schemeClr val="tx1"/>
              </a:solidFill>
              <a:latin typeface="Times New Roman"/>
              <a:cs typeface="Times New Roman"/>
            </a:endParaRPr>
          </a:p>
          <a:p>
            <a:pPr marL="342424" indent="-342424"/>
            <a:r>
              <a:rPr lang="en-US"/>
              <a:t>Reduces overload risk for individual servers</a:t>
            </a:r>
          </a:p>
          <a:p>
            <a:pPr marL="342424" indent="-342424"/>
            <a:r>
              <a:rPr lang="en-US"/>
              <a:t>Popular functions maintain warm hits across several servers</a:t>
            </a:r>
          </a:p>
        </p:txBody>
      </p:sp>
      <p:sp>
        <p:nvSpPr>
          <p:cNvPr id="5" name="Slide Number Placeholder 4">
            <a:extLst>
              <a:ext uri="{FF2B5EF4-FFF2-40B4-BE49-F238E27FC236}">
                <a16:creationId xmlns:a16="http://schemas.microsoft.com/office/drawing/2014/main" id="{6A25868F-14B0-60A5-0B79-1F43C978678F}"/>
              </a:ext>
            </a:extLst>
          </p:cNvPr>
          <p:cNvSpPr>
            <a:spLocks noGrp="1"/>
          </p:cNvSpPr>
          <p:nvPr>
            <p:ph type="sldNum" sz="quarter" idx="4"/>
          </p:nvPr>
        </p:nvSpPr>
        <p:spPr/>
        <p:txBody>
          <a:bodyPr/>
          <a:lstStyle/>
          <a:p>
            <a:fld id="{330EA680-D336-4FF7-8B7A-9848BB0A1C32}" type="slidenum">
              <a:rPr lang="en-US" smtClean="0"/>
              <a:t>78</a:t>
            </a:fld>
            <a:endParaRPr lang="en-US"/>
          </a:p>
        </p:txBody>
      </p:sp>
    </p:spTree>
    <p:extLst>
      <p:ext uri="{BB962C8B-B14F-4D97-AF65-F5344CB8AC3E}">
        <p14:creationId xmlns:p14="http://schemas.microsoft.com/office/powerpoint/2010/main" val="220405772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1F991-B986-5429-6DC6-3DB77E180B79}"/>
              </a:ext>
            </a:extLst>
          </p:cNvPr>
          <p:cNvSpPr>
            <a:spLocks noGrp="1"/>
          </p:cNvSpPr>
          <p:nvPr>
            <p:ph type="ctrTitle"/>
          </p:nvPr>
        </p:nvSpPr>
        <p:spPr/>
        <p:txBody>
          <a:bodyPr/>
          <a:lstStyle/>
          <a:p>
            <a:r>
              <a:rPr lang="en-US"/>
              <a:t>CH with Random Load Update</a:t>
            </a:r>
          </a:p>
        </p:txBody>
      </p:sp>
      <p:sp>
        <p:nvSpPr>
          <p:cNvPr id="3" name="Text Placeholder 2">
            <a:extLst>
              <a:ext uri="{FF2B5EF4-FFF2-40B4-BE49-F238E27FC236}">
                <a16:creationId xmlns:a16="http://schemas.microsoft.com/office/drawing/2014/main" id="{18345028-DD03-FC1F-7346-0D74B76CCBA1}"/>
              </a:ext>
            </a:extLst>
          </p:cNvPr>
          <p:cNvSpPr>
            <a:spLocks noGrp="1"/>
          </p:cNvSpPr>
          <p:nvPr>
            <p:ph type="body" sz="quarter" idx="10"/>
          </p:nvPr>
        </p:nvSpPr>
        <p:spPr/>
        <p:txBody>
          <a:bodyPr/>
          <a:lstStyle/>
          <a:p>
            <a:r>
              <a:rPr lang="en-US"/>
              <a:t>CH-RLU</a:t>
            </a:r>
          </a:p>
          <a:p>
            <a:endParaRPr lang="en-US"/>
          </a:p>
        </p:txBody>
      </p:sp>
      <p:sp>
        <p:nvSpPr>
          <p:cNvPr id="4" name="Content Placeholder 3">
            <a:extLst>
              <a:ext uri="{FF2B5EF4-FFF2-40B4-BE49-F238E27FC236}">
                <a16:creationId xmlns:a16="http://schemas.microsoft.com/office/drawing/2014/main" id="{13C4667C-9BB4-20EF-01F3-01F7BCE4BE39}"/>
              </a:ext>
            </a:extLst>
          </p:cNvPr>
          <p:cNvSpPr>
            <a:spLocks noGrp="1"/>
          </p:cNvSpPr>
          <p:nvPr>
            <p:ph idx="1"/>
          </p:nvPr>
        </p:nvSpPr>
        <p:spPr>
          <a:xfrm>
            <a:off x="518824" y="1368110"/>
            <a:ext cx="5453351" cy="3198724"/>
          </a:xfrm>
        </p:spPr>
        <p:txBody>
          <a:bodyPr/>
          <a:lstStyle/>
          <a:p>
            <a:pPr marL="0" indent="0">
              <a:spcAft>
                <a:spcPts val="900"/>
              </a:spcAft>
              <a:buNone/>
            </a:pPr>
            <a:r>
              <a:rPr lang="en-US" b="1"/>
              <a:t>RLU-Forward</a:t>
            </a:r>
            <a:r>
              <a:rPr lang="en-US"/>
              <a:t>(function, server)</a:t>
            </a:r>
          </a:p>
          <a:p>
            <a:pPr marL="0" indent="0">
              <a:spcAft>
                <a:spcPts val="900"/>
              </a:spcAft>
              <a:buNone/>
            </a:pPr>
            <a:r>
              <a:rPr lang="en-US"/>
              <a:t>	L = </a:t>
            </a:r>
            <a:r>
              <a:rPr lang="en-US" b="1"/>
              <a:t>Load</a:t>
            </a:r>
            <a:r>
              <a:rPr lang="en-US"/>
              <a:t>(server)</a:t>
            </a:r>
          </a:p>
          <a:p>
            <a:pPr marL="0" indent="0">
              <a:spcAft>
                <a:spcPts val="900"/>
              </a:spcAft>
              <a:buNone/>
            </a:pPr>
            <a:r>
              <a:rPr lang="en-US"/>
              <a:t>	</a:t>
            </a:r>
            <a:r>
              <a:rPr lang="en-US" i="1"/>
              <a:t>if</a:t>
            </a:r>
            <a:r>
              <a:rPr lang="en-US"/>
              <a:t> </a:t>
            </a:r>
            <a:r>
              <a:rPr lang="en-US" b="1"/>
              <a:t>Popular</a:t>
            </a:r>
            <a:r>
              <a:rPr lang="en-US"/>
              <a:t>(function)</a:t>
            </a:r>
          </a:p>
          <a:p>
            <a:pPr marL="0" indent="0">
              <a:spcAft>
                <a:spcPts val="900"/>
              </a:spcAft>
              <a:buNone/>
            </a:pPr>
            <a:r>
              <a:rPr lang="en-US"/>
              <a:t>		L = </a:t>
            </a:r>
            <a:r>
              <a:rPr lang="en-US" b="1"/>
              <a:t>Load</a:t>
            </a:r>
            <a:r>
              <a:rPr lang="en-US"/>
              <a:t>(server) + </a:t>
            </a:r>
            <a:r>
              <a:rPr lang="en-US" b="1" i="1"/>
              <a:t>N</a:t>
            </a:r>
            <a:r>
              <a:rPr lang="en-US" i="1"/>
              <a:t> </a:t>
            </a:r>
            <a:r>
              <a:rPr lang="en-US"/>
              <a:t>(</a:t>
            </a:r>
            <a:r>
              <a:rPr lang="en-US">
                <a:effectLst/>
                <a:latin typeface="Arial" panose="020B0604020202020204" pitchFamily="34" charset="0"/>
              </a:rPr>
              <a:t>𝜇=1/</a:t>
            </a:r>
            <a:r>
              <a:rPr lang="en-US" err="1">
                <a:effectLst/>
                <a:latin typeface="Arial" panose="020B0604020202020204" pitchFamily="34" charset="0"/>
              </a:rPr>
              <a:t>avg_IAT</a:t>
            </a:r>
            <a:r>
              <a:rPr lang="en-US">
                <a:effectLst/>
                <a:latin typeface="Arial" panose="020B0604020202020204" pitchFamily="34" charset="0"/>
              </a:rPr>
              <a:t>, 𝜎=0.1)</a:t>
            </a:r>
          </a:p>
          <a:p>
            <a:pPr marL="0" indent="0">
              <a:spcAft>
                <a:spcPts val="900"/>
              </a:spcAft>
              <a:buNone/>
            </a:pPr>
            <a:r>
              <a:rPr lang="en-US">
                <a:latin typeface="Arial" panose="020B0604020202020204" pitchFamily="34" charset="0"/>
              </a:rPr>
              <a:t>	</a:t>
            </a:r>
            <a:r>
              <a:rPr lang="en-US" i="1">
                <a:latin typeface="Arial" panose="020B0604020202020204" pitchFamily="34" charset="0"/>
              </a:rPr>
              <a:t>if</a:t>
            </a:r>
            <a:r>
              <a:rPr lang="en-US">
                <a:latin typeface="Arial" panose="020B0604020202020204" pitchFamily="34" charset="0"/>
              </a:rPr>
              <a:t> L &lt; </a:t>
            </a:r>
            <a:r>
              <a:rPr lang="en-US" err="1">
                <a:latin typeface="Arial" panose="020B0604020202020204" pitchFamily="34" charset="0"/>
              </a:rPr>
              <a:t>load_bound</a:t>
            </a:r>
            <a:endParaRPr lang="en-US">
              <a:latin typeface="Arial" panose="020B0604020202020204" pitchFamily="34" charset="0"/>
            </a:endParaRPr>
          </a:p>
          <a:p>
            <a:pPr marL="0" indent="0">
              <a:spcAft>
                <a:spcPts val="900"/>
              </a:spcAft>
              <a:buNone/>
            </a:pPr>
            <a:r>
              <a:rPr lang="en-US">
                <a:latin typeface="Arial" panose="020B0604020202020204" pitchFamily="34" charset="0"/>
              </a:rPr>
              <a:t>		</a:t>
            </a:r>
            <a:r>
              <a:rPr lang="en-US" b="1">
                <a:latin typeface="Arial" panose="020B0604020202020204" pitchFamily="34" charset="0"/>
              </a:rPr>
              <a:t>Run</a:t>
            </a:r>
            <a:r>
              <a:rPr lang="en-US">
                <a:latin typeface="Arial" panose="020B0604020202020204" pitchFamily="34" charset="0"/>
              </a:rPr>
              <a:t>(function, server)</a:t>
            </a:r>
          </a:p>
          <a:p>
            <a:pPr marL="0" indent="0">
              <a:spcAft>
                <a:spcPts val="900"/>
              </a:spcAft>
              <a:buNone/>
            </a:pPr>
            <a:r>
              <a:rPr lang="en-US">
                <a:latin typeface="Arial" panose="020B0604020202020204" pitchFamily="34" charset="0"/>
              </a:rPr>
              <a:t>	</a:t>
            </a:r>
            <a:r>
              <a:rPr lang="en-US" i="1">
                <a:latin typeface="Arial" panose="020B0604020202020204" pitchFamily="34" charset="0"/>
              </a:rPr>
              <a:t>else</a:t>
            </a:r>
          </a:p>
          <a:p>
            <a:pPr marL="0" indent="0">
              <a:spcAft>
                <a:spcPts val="900"/>
              </a:spcAft>
              <a:buNone/>
            </a:pPr>
            <a:r>
              <a:rPr lang="en-US">
                <a:latin typeface="Arial" panose="020B0604020202020204" pitchFamily="34" charset="0"/>
              </a:rPr>
              <a:t>		</a:t>
            </a:r>
            <a:r>
              <a:rPr lang="en-US"/>
              <a:t> </a:t>
            </a:r>
            <a:r>
              <a:rPr lang="en-US" b="1"/>
              <a:t>RLU-Forward</a:t>
            </a:r>
            <a:r>
              <a:rPr lang="en-US"/>
              <a:t>(function, next(server))</a:t>
            </a:r>
            <a:endParaRPr lang="en-US">
              <a:latin typeface="Arial" panose="020B0604020202020204" pitchFamily="34" charset="0"/>
            </a:endParaRPr>
          </a:p>
        </p:txBody>
      </p:sp>
      <p:sp>
        <p:nvSpPr>
          <p:cNvPr id="8" name="TextBox 7">
            <a:extLst>
              <a:ext uri="{FF2B5EF4-FFF2-40B4-BE49-F238E27FC236}">
                <a16:creationId xmlns:a16="http://schemas.microsoft.com/office/drawing/2014/main" id="{F960014C-8CB3-37FA-775F-0B9086B972A8}"/>
              </a:ext>
            </a:extLst>
          </p:cNvPr>
          <p:cNvSpPr txBox="1"/>
          <p:nvPr/>
        </p:nvSpPr>
        <p:spPr>
          <a:xfrm>
            <a:off x="5619490" y="1304639"/>
            <a:ext cx="3064669" cy="507831"/>
          </a:xfrm>
          <a:prstGeom prst="rect">
            <a:avLst/>
          </a:prstGeom>
          <a:noFill/>
        </p:spPr>
        <p:txBody>
          <a:bodyPr wrap="square" rtlCol="0">
            <a:spAutoFit/>
          </a:bodyPr>
          <a:lstStyle/>
          <a:p>
            <a:pPr algn="ctr"/>
            <a:r>
              <a:rPr lang="en-US" sz="1350"/>
              <a:t>Popular functions have increased chance of being forwarded</a:t>
            </a:r>
          </a:p>
        </p:txBody>
      </p:sp>
      <p:cxnSp>
        <p:nvCxnSpPr>
          <p:cNvPr id="10" name="Straight Arrow Connector 9">
            <a:extLst>
              <a:ext uri="{FF2B5EF4-FFF2-40B4-BE49-F238E27FC236}">
                <a16:creationId xmlns:a16="http://schemas.microsoft.com/office/drawing/2014/main" id="{82265A72-5A4C-273E-963A-2F521A150CEA}"/>
              </a:ext>
            </a:extLst>
          </p:cNvPr>
          <p:cNvCxnSpPr>
            <a:cxnSpLocks/>
            <a:stCxn id="8" idx="2"/>
          </p:cNvCxnSpPr>
          <p:nvPr/>
        </p:nvCxnSpPr>
        <p:spPr>
          <a:xfrm flipH="1">
            <a:off x="4997860" y="1812470"/>
            <a:ext cx="2153965" cy="701114"/>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6C67EF5B-AAC3-E373-8560-6331AD5C1DC1}"/>
              </a:ext>
            </a:extLst>
          </p:cNvPr>
          <p:cNvSpPr txBox="1"/>
          <p:nvPr/>
        </p:nvSpPr>
        <p:spPr>
          <a:xfrm>
            <a:off x="6347298" y="4059004"/>
            <a:ext cx="2508216" cy="507831"/>
          </a:xfrm>
          <a:prstGeom prst="rect">
            <a:avLst/>
          </a:prstGeom>
          <a:noFill/>
        </p:spPr>
        <p:txBody>
          <a:bodyPr wrap="square" rtlCol="0">
            <a:spAutoFit/>
          </a:bodyPr>
          <a:lstStyle/>
          <a:p>
            <a:pPr algn="ctr"/>
            <a:r>
              <a:rPr lang="en-US" sz="1350"/>
              <a:t>Follow the hash ring for locality</a:t>
            </a:r>
          </a:p>
        </p:txBody>
      </p:sp>
      <p:cxnSp>
        <p:nvCxnSpPr>
          <p:cNvPr id="13" name="Straight Arrow Connector 12">
            <a:extLst>
              <a:ext uri="{FF2B5EF4-FFF2-40B4-BE49-F238E27FC236}">
                <a16:creationId xmlns:a16="http://schemas.microsoft.com/office/drawing/2014/main" id="{01689BB6-2D9A-75E2-FA48-5C87EF2B05A2}"/>
              </a:ext>
            </a:extLst>
          </p:cNvPr>
          <p:cNvCxnSpPr>
            <a:cxnSpLocks/>
          </p:cNvCxnSpPr>
          <p:nvPr/>
        </p:nvCxnSpPr>
        <p:spPr>
          <a:xfrm flipH="1">
            <a:off x="5395658" y="4312920"/>
            <a:ext cx="1215059" cy="0"/>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6" name="Slide Number Placeholder 5">
            <a:extLst>
              <a:ext uri="{FF2B5EF4-FFF2-40B4-BE49-F238E27FC236}">
                <a16:creationId xmlns:a16="http://schemas.microsoft.com/office/drawing/2014/main" id="{DC21DE40-69D4-185D-4C4E-32B95B5616D4}"/>
              </a:ext>
            </a:extLst>
          </p:cNvPr>
          <p:cNvSpPr>
            <a:spLocks noGrp="1"/>
          </p:cNvSpPr>
          <p:nvPr>
            <p:ph type="sldNum" sz="quarter" idx="4"/>
          </p:nvPr>
        </p:nvSpPr>
        <p:spPr/>
        <p:txBody>
          <a:bodyPr/>
          <a:lstStyle/>
          <a:p>
            <a:fld id="{330EA680-D336-4FF7-8B7A-9848BB0A1C32}" type="slidenum">
              <a:rPr lang="en-US" smtClean="0"/>
              <a:t>79</a:t>
            </a:fld>
            <a:endParaRPr lang="en-US"/>
          </a:p>
        </p:txBody>
      </p:sp>
      <p:grpSp>
        <p:nvGrpSpPr>
          <p:cNvPr id="16" name="Group 15">
            <a:extLst>
              <a:ext uri="{FF2B5EF4-FFF2-40B4-BE49-F238E27FC236}">
                <a16:creationId xmlns:a16="http://schemas.microsoft.com/office/drawing/2014/main" id="{A46A1736-E378-470E-35F0-2D16C1F5877B}"/>
              </a:ext>
            </a:extLst>
          </p:cNvPr>
          <p:cNvGrpSpPr/>
          <p:nvPr/>
        </p:nvGrpSpPr>
        <p:grpSpPr>
          <a:xfrm>
            <a:off x="6610717" y="1924820"/>
            <a:ext cx="2275586" cy="1978595"/>
            <a:chOff x="6733462" y="1243757"/>
            <a:chExt cx="4854860" cy="4606719"/>
          </a:xfrm>
        </p:grpSpPr>
        <p:grpSp>
          <p:nvGrpSpPr>
            <p:cNvPr id="18" name="Group 17">
              <a:extLst>
                <a:ext uri="{FF2B5EF4-FFF2-40B4-BE49-F238E27FC236}">
                  <a16:creationId xmlns:a16="http://schemas.microsoft.com/office/drawing/2014/main" id="{6E5BF57F-AD84-C89C-FDD1-F965D92D38D5}"/>
                </a:ext>
              </a:extLst>
            </p:cNvPr>
            <p:cNvGrpSpPr/>
            <p:nvPr/>
          </p:nvGrpSpPr>
          <p:grpSpPr>
            <a:xfrm>
              <a:off x="6733462" y="1243757"/>
              <a:ext cx="4854860" cy="4606719"/>
              <a:chOff x="6733462" y="1243757"/>
              <a:chExt cx="4854860" cy="4606719"/>
            </a:xfrm>
          </p:grpSpPr>
          <p:sp>
            <p:nvSpPr>
              <p:cNvPr id="22" name="Oval 21">
                <a:extLst>
                  <a:ext uri="{FF2B5EF4-FFF2-40B4-BE49-F238E27FC236}">
                    <a16:creationId xmlns:a16="http://schemas.microsoft.com/office/drawing/2014/main" id="{C94DD57C-C0C6-8F47-A659-9DF34424476A}"/>
                  </a:ext>
                </a:extLst>
              </p:cNvPr>
              <p:cNvSpPr/>
              <p:nvPr/>
            </p:nvSpPr>
            <p:spPr>
              <a:xfrm>
                <a:off x="6733462" y="1243757"/>
                <a:ext cx="4854860" cy="4606719"/>
              </a:xfrm>
              <a:prstGeom prst="ellipse">
                <a:avLst/>
              </a:prstGeom>
              <a:noFill/>
              <a:ln w="5715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D556A2C9-D5F3-4498-81C6-F9882A634675}"/>
                  </a:ext>
                </a:extLst>
              </p:cNvPr>
              <p:cNvSpPr/>
              <p:nvPr/>
            </p:nvSpPr>
            <p:spPr>
              <a:xfrm>
                <a:off x="6937843" y="1607485"/>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3</a:t>
                </a:r>
              </a:p>
            </p:txBody>
          </p:sp>
          <p:sp>
            <p:nvSpPr>
              <p:cNvPr id="24" name="Rectangle 23">
                <a:extLst>
                  <a:ext uri="{FF2B5EF4-FFF2-40B4-BE49-F238E27FC236}">
                    <a16:creationId xmlns:a16="http://schemas.microsoft.com/office/drawing/2014/main" id="{FF79CEC5-27F8-79AB-0B42-B0DB4332A707}"/>
                  </a:ext>
                </a:extLst>
              </p:cNvPr>
              <p:cNvSpPr/>
              <p:nvPr/>
            </p:nvSpPr>
            <p:spPr>
              <a:xfrm>
                <a:off x="10357235" y="1479460"/>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0</a:t>
                </a:r>
              </a:p>
            </p:txBody>
          </p:sp>
          <p:sp>
            <p:nvSpPr>
              <p:cNvPr id="25" name="Rectangle 24">
                <a:extLst>
                  <a:ext uri="{FF2B5EF4-FFF2-40B4-BE49-F238E27FC236}">
                    <a16:creationId xmlns:a16="http://schemas.microsoft.com/office/drawing/2014/main" id="{F049CD25-AC00-F892-E829-DC7905A19B93}"/>
                  </a:ext>
                </a:extLst>
              </p:cNvPr>
              <p:cNvSpPr/>
              <p:nvPr/>
            </p:nvSpPr>
            <p:spPr>
              <a:xfrm>
                <a:off x="10357235" y="4585600"/>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1</a:t>
                </a:r>
              </a:p>
            </p:txBody>
          </p:sp>
          <p:sp>
            <p:nvSpPr>
              <p:cNvPr id="26" name="Rectangle 25">
                <a:extLst>
                  <a:ext uri="{FF2B5EF4-FFF2-40B4-BE49-F238E27FC236}">
                    <a16:creationId xmlns:a16="http://schemas.microsoft.com/office/drawing/2014/main" id="{0F93A764-86E2-43E1-084A-6E27402AC59C}"/>
                  </a:ext>
                </a:extLst>
              </p:cNvPr>
              <p:cNvSpPr/>
              <p:nvPr/>
            </p:nvSpPr>
            <p:spPr>
              <a:xfrm>
                <a:off x="7316390" y="4850458"/>
                <a:ext cx="1143000" cy="93208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3000"/>
                  <a:t>2</a:t>
                </a:r>
              </a:p>
            </p:txBody>
          </p:sp>
        </p:grpSp>
        <p:sp>
          <p:nvSpPr>
            <p:cNvPr id="19" name="TextBox 18">
              <a:extLst>
                <a:ext uri="{FF2B5EF4-FFF2-40B4-BE49-F238E27FC236}">
                  <a16:creationId xmlns:a16="http://schemas.microsoft.com/office/drawing/2014/main" id="{10EEAFFA-68CF-41D3-002D-C010EA788332}"/>
                </a:ext>
              </a:extLst>
            </p:cNvPr>
            <p:cNvSpPr txBox="1"/>
            <p:nvPr/>
          </p:nvSpPr>
          <p:spPr>
            <a:xfrm>
              <a:off x="7543799" y="2847975"/>
              <a:ext cx="1495082" cy="698674"/>
            </a:xfrm>
            <a:prstGeom prst="rect">
              <a:avLst/>
            </a:prstGeom>
            <a:noFill/>
          </p:spPr>
          <p:txBody>
            <a:bodyPr wrap="square" rtlCol="0">
              <a:spAutoFit/>
            </a:bodyPr>
            <a:lstStyle/>
            <a:p>
              <a:r>
                <a:rPr lang="en-US" sz="1350"/>
                <a:t>Server</a:t>
              </a:r>
            </a:p>
          </p:txBody>
        </p:sp>
        <p:cxnSp>
          <p:nvCxnSpPr>
            <p:cNvPr id="20" name="Straight Arrow Connector 19">
              <a:extLst>
                <a:ext uri="{FF2B5EF4-FFF2-40B4-BE49-F238E27FC236}">
                  <a16:creationId xmlns:a16="http://schemas.microsoft.com/office/drawing/2014/main" id="{9F60D744-E6C5-BFE3-AC48-170982604056}"/>
                </a:ext>
              </a:extLst>
            </p:cNvPr>
            <p:cNvCxnSpPr>
              <a:cxnSpLocks/>
              <a:stCxn id="19" idx="0"/>
              <a:endCxn id="23" idx="2"/>
            </p:cNvCxnSpPr>
            <p:nvPr/>
          </p:nvCxnSpPr>
          <p:spPr>
            <a:xfrm flipH="1" flipV="1">
              <a:off x="7509344" y="2539572"/>
              <a:ext cx="781997" cy="30840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EB1738E8-0D88-6ED7-870B-3E6F32717BB8}"/>
                </a:ext>
              </a:extLst>
            </p:cNvPr>
            <p:cNvCxnSpPr>
              <a:cxnSpLocks/>
              <a:stCxn id="19" idx="2"/>
              <a:endCxn id="26" idx="0"/>
            </p:cNvCxnSpPr>
            <p:nvPr/>
          </p:nvCxnSpPr>
          <p:spPr>
            <a:xfrm flipH="1">
              <a:off x="7887891" y="3546650"/>
              <a:ext cx="403449" cy="13038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489724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dirty="0"/>
              <a:t>Cold Starts</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Serverless Challenges</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a:xfrm>
            <a:off x="518624" y="1240317"/>
            <a:ext cx="8015594" cy="2810633"/>
          </a:xfrm>
        </p:spPr>
        <p:txBody>
          <a:bodyPr>
            <a:normAutofit/>
          </a:bodyPr>
          <a:lstStyle/>
          <a:p>
            <a:pPr>
              <a:spcAft>
                <a:spcPts val="600"/>
              </a:spcAft>
            </a:pPr>
            <a:r>
              <a:rPr lang="en-US" dirty="0"/>
              <a:t>If a function isn’t on a worker, we must set it up</a:t>
            </a:r>
          </a:p>
          <a:p>
            <a:pPr>
              <a:spcAft>
                <a:spcPts val="600"/>
              </a:spcAft>
            </a:pPr>
            <a:r>
              <a:rPr lang="en-US" dirty="0"/>
              <a:t>On the critical path</a:t>
            </a:r>
          </a:p>
          <a:p>
            <a:pPr>
              <a:spcAft>
                <a:spcPts val="600"/>
              </a:spcAft>
            </a:pPr>
            <a:r>
              <a:rPr lang="en-US" dirty="0"/>
              <a:t>This can take many seconds</a:t>
            </a:r>
          </a:p>
          <a:p>
            <a:pPr>
              <a:spcAft>
                <a:spcPts val="600"/>
              </a:spcAft>
            </a:pPr>
            <a:r>
              <a:rPr lang="en-US" dirty="0"/>
              <a:t>Opposite is a ‘warm start’ from </a:t>
            </a:r>
            <a:r>
              <a:rPr lang="en-US" i="1" dirty="0"/>
              <a:t>locality</a:t>
            </a:r>
          </a:p>
        </p:txBody>
      </p:sp>
      <p:sp>
        <p:nvSpPr>
          <p:cNvPr id="5" name="Slide Number Placeholder 4">
            <a:extLst>
              <a:ext uri="{FF2B5EF4-FFF2-40B4-BE49-F238E27FC236}">
                <a16:creationId xmlns:a16="http://schemas.microsoft.com/office/drawing/2014/main" id="{8CC851E0-5517-4ACD-A8F4-B7DED76652BA}"/>
              </a:ext>
            </a:extLst>
          </p:cNvPr>
          <p:cNvSpPr>
            <a:spLocks noGrp="1"/>
          </p:cNvSpPr>
          <p:nvPr>
            <p:ph type="sldNum" sz="quarter" idx="4"/>
          </p:nvPr>
        </p:nvSpPr>
        <p:spPr/>
        <p:txBody>
          <a:bodyPr/>
          <a:lstStyle/>
          <a:p>
            <a:pPr algn="l"/>
            <a:fld id="{DFAB4A35-254A-4129-B508-C0D4E219414D}" type="slidenum">
              <a:rPr lang="en-US" smtClean="0"/>
              <a:pPr algn="l"/>
              <a:t>8</a:t>
            </a:fld>
            <a:endParaRPr lang="en-US"/>
          </a:p>
        </p:txBody>
      </p:sp>
      <p:sp>
        <p:nvSpPr>
          <p:cNvPr id="11" name="Rectangle 10">
            <a:extLst>
              <a:ext uri="{FF2B5EF4-FFF2-40B4-BE49-F238E27FC236}">
                <a16:creationId xmlns:a16="http://schemas.microsoft.com/office/drawing/2014/main" id="{F41759B8-9DE9-4135-9BB4-513562A90E1E}"/>
              </a:ext>
            </a:extLst>
          </p:cNvPr>
          <p:cNvSpPr/>
          <p:nvPr/>
        </p:nvSpPr>
        <p:spPr>
          <a:xfrm>
            <a:off x="2688168" y="2946401"/>
            <a:ext cx="6206357" cy="1466247"/>
          </a:xfrm>
          <a:prstGeom prst="rect">
            <a:avLst/>
          </a:prstGeom>
          <a:noFill/>
          <a:ln w="28575">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9E38FB0-2CDD-4FD8-9FA5-C302C421E389}"/>
              </a:ext>
            </a:extLst>
          </p:cNvPr>
          <p:cNvSpPr/>
          <p:nvPr/>
        </p:nvSpPr>
        <p:spPr>
          <a:xfrm>
            <a:off x="2809925" y="3168038"/>
            <a:ext cx="1181646" cy="1191296"/>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a:solidFill>
                  <a:schemeClr val="tx1"/>
                </a:solidFill>
              </a:rPr>
              <a:t>Load Balancer</a:t>
            </a:r>
          </a:p>
        </p:txBody>
      </p:sp>
      <p:sp>
        <p:nvSpPr>
          <p:cNvPr id="16" name="Rectangle 15">
            <a:extLst>
              <a:ext uri="{FF2B5EF4-FFF2-40B4-BE49-F238E27FC236}">
                <a16:creationId xmlns:a16="http://schemas.microsoft.com/office/drawing/2014/main" id="{58289713-1075-42E1-AE5A-AE33B0C1CF0E}"/>
              </a:ext>
            </a:extLst>
          </p:cNvPr>
          <p:cNvSpPr/>
          <p:nvPr/>
        </p:nvSpPr>
        <p:spPr>
          <a:xfrm>
            <a:off x="4883574" y="2998502"/>
            <a:ext cx="3929082" cy="1360832"/>
          </a:xfrm>
          <a:prstGeom prst="rect">
            <a:avLst/>
          </a:prstGeom>
        </p:spPr>
        <p:style>
          <a:lnRef idx="1">
            <a:schemeClr val="accent1"/>
          </a:lnRef>
          <a:fillRef idx="3">
            <a:schemeClr val="accent1"/>
          </a:fillRef>
          <a:effectRef idx="2">
            <a:schemeClr val="accent1"/>
          </a:effectRef>
          <a:fontRef idx="minor">
            <a:schemeClr val="lt1"/>
          </a:fontRef>
        </p:style>
        <p:txBody>
          <a:bodyPr rtlCol="0" anchor="t"/>
          <a:lstStyle/>
          <a:p>
            <a:pPr algn="ctr"/>
            <a:r>
              <a:rPr lang="en-US">
                <a:solidFill>
                  <a:schemeClr val="tx1"/>
                </a:solidFill>
              </a:rPr>
              <a:t>Worker</a:t>
            </a:r>
          </a:p>
        </p:txBody>
      </p:sp>
      <p:cxnSp>
        <p:nvCxnSpPr>
          <p:cNvPr id="19" name="Connector: Curved 18">
            <a:extLst>
              <a:ext uri="{FF2B5EF4-FFF2-40B4-BE49-F238E27FC236}">
                <a16:creationId xmlns:a16="http://schemas.microsoft.com/office/drawing/2014/main" id="{D25A98B4-4FE6-4011-AADC-B2F5F9AB6284}"/>
              </a:ext>
            </a:extLst>
          </p:cNvPr>
          <p:cNvCxnSpPr>
            <a:cxnSpLocks/>
            <a:stCxn id="15" idx="3"/>
            <a:endCxn id="16" idx="1"/>
          </p:cNvCxnSpPr>
          <p:nvPr/>
        </p:nvCxnSpPr>
        <p:spPr>
          <a:xfrm flipV="1">
            <a:off x="3991571" y="3678918"/>
            <a:ext cx="892003" cy="84768"/>
          </a:xfrm>
          <a:prstGeom prst="curvedConnector3">
            <a:avLst>
              <a:gd name="adj1" fmla="val 50000"/>
            </a:avLst>
          </a:prstGeom>
          <a:ln>
            <a:tailEnd type="triangle"/>
          </a:ln>
          <a:effectLst/>
        </p:spPr>
        <p:style>
          <a:lnRef idx="2">
            <a:schemeClr val="dk1"/>
          </a:lnRef>
          <a:fillRef idx="0">
            <a:schemeClr val="dk1"/>
          </a:fillRef>
          <a:effectRef idx="1">
            <a:schemeClr val="dk1"/>
          </a:effectRef>
          <a:fontRef idx="minor">
            <a:schemeClr val="tx1"/>
          </a:fontRef>
        </p:style>
      </p:cxnSp>
      <p:sp>
        <p:nvSpPr>
          <p:cNvPr id="21" name="Rectangle 20">
            <a:extLst>
              <a:ext uri="{FF2B5EF4-FFF2-40B4-BE49-F238E27FC236}">
                <a16:creationId xmlns:a16="http://schemas.microsoft.com/office/drawing/2014/main" id="{2AE48DA5-9EE4-4551-894E-D7DE1F85B735}"/>
              </a:ext>
            </a:extLst>
          </p:cNvPr>
          <p:cNvSpPr/>
          <p:nvPr/>
        </p:nvSpPr>
        <p:spPr>
          <a:xfrm>
            <a:off x="4949868" y="3761054"/>
            <a:ext cx="892004" cy="50336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400">
                <a:solidFill>
                  <a:schemeClr val="tx1"/>
                </a:solidFill>
                <a:latin typeface="Times New Roman" panose="02020603050405020304" pitchFamily="18" charset="0"/>
                <a:cs typeface="Times New Roman" panose="02020603050405020304" pitchFamily="18" charset="0"/>
              </a:rPr>
              <a:t>Container Creation</a:t>
            </a:r>
            <a:endParaRPr lang="en-US" sz="2400" baseline="-25000">
              <a:solidFill>
                <a:schemeClr val="tx1"/>
              </a:solidFill>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C02F3597-FBDF-4042-8D43-E6B6B039E2E0}"/>
              </a:ext>
            </a:extLst>
          </p:cNvPr>
          <p:cNvSpPr txBox="1"/>
          <p:nvPr/>
        </p:nvSpPr>
        <p:spPr>
          <a:xfrm>
            <a:off x="91057" y="3114724"/>
            <a:ext cx="2062863" cy="646331"/>
          </a:xfrm>
          <a:prstGeom prst="rect">
            <a:avLst/>
          </a:prstGeom>
          <a:noFill/>
        </p:spPr>
        <p:txBody>
          <a:bodyPr wrap="square" rtlCol="0">
            <a:spAutoFit/>
          </a:bodyPr>
          <a:lstStyle/>
          <a:p>
            <a:r>
              <a:rPr lang="en-US" sz="1200" b="0" i="0" u="none" strike="noStrike">
                <a:latin typeface="Liberation Sans"/>
              </a:rPr>
              <a:t>PUT https://faas.com/img_recogn?input=face.png</a:t>
            </a:r>
            <a:endParaRPr lang="en-US" sz="1200" b="0" i="0" u="none" strike="noStrike">
              <a:latin typeface="Lohit Devanagari"/>
            </a:endParaRPr>
          </a:p>
        </p:txBody>
      </p:sp>
      <p:cxnSp>
        <p:nvCxnSpPr>
          <p:cNvPr id="27" name="Connector: Curved 26">
            <a:extLst>
              <a:ext uri="{FF2B5EF4-FFF2-40B4-BE49-F238E27FC236}">
                <a16:creationId xmlns:a16="http://schemas.microsoft.com/office/drawing/2014/main" id="{40385C8C-091B-482B-966E-7B384FE215A2}"/>
              </a:ext>
            </a:extLst>
          </p:cNvPr>
          <p:cNvCxnSpPr>
            <a:cxnSpLocks/>
            <a:stCxn id="26" idx="2"/>
            <a:endCxn id="15" idx="1"/>
          </p:cNvCxnSpPr>
          <p:nvPr/>
        </p:nvCxnSpPr>
        <p:spPr>
          <a:xfrm rot="16200000" flipH="1">
            <a:off x="1964892" y="2918652"/>
            <a:ext cx="2631" cy="1687436"/>
          </a:xfrm>
          <a:prstGeom prst="curvedConnector2">
            <a:avLst/>
          </a:prstGeom>
          <a:ln>
            <a:tailEnd type="triangle"/>
          </a:ln>
          <a:effectLst/>
        </p:spPr>
        <p:style>
          <a:lnRef idx="2">
            <a:schemeClr val="dk1"/>
          </a:lnRef>
          <a:fillRef idx="0">
            <a:schemeClr val="dk1"/>
          </a:fillRef>
          <a:effectRef idx="1">
            <a:schemeClr val="dk1"/>
          </a:effectRef>
          <a:fontRef idx="minor">
            <a:schemeClr val="tx1"/>
          </a:fontRef>
        </p:style>
      </p:cxnSp>
      <p:sp>
        <p:nvSpPr>
          <p:cNvPr id="83" name="Rectangle 82">
            <a:extLst>
              <a:ext uri="{FF2B5EF4-FFF2-40B4-BE49-F238E27FC236}">
                <a16:creationId xmlns:a16="http://schemas.microsoft.com/office/drawing/2014/main" id="{C6072EB2-DB08-791E-AF9A-20213CDD81AD}"/>
              </a:ext>
            </a:extLst>
          </p:cNvPr>
          <p:cNvSpPr/>
          <p:nvPr/>
        </p:nvSpPr>
        <p:spPr>
          <a:xfrm>
            <a:off x="5905468" y="3761054"/>
            <a:ext cx="837350" cy="50336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400">
                <a:solidFill>
                  <a:schemeClr val="tx1"/>
                </a:solidFill>
                <a:latin typeface="Times New Roman" panose="02020603050405020304" pitchFamily="18" charset="0"/>
                <a:cs typeface="Times New Roman" panose="02020603050405020304" pitchFamily="18" charset="0"/>
              </a:rPr>
              <a:t>Runtime Startup</a:t>
            </a:r>
            <a:endParaRPr lang="en-US" sz="2400" baseline="-25000">
              <a:solidFill>
                <a:schemeClr val="tx1"/>
              </a:solidFill>
              <a:latin typeface="Times New Roman" panose="02020603050405020304" pitchFamily="18" charset="0"/>
              <a:cs typeface="Times New Roman" panose="02020603050405020304" pitchFamily="18" charset="0"/>
            </a:endParaRPr>
          </a:p>
        </p:txBody>
      </p:sp>
      <p:cxnSp>
        <p:nvCxnSpPr>
          <p:cNvPr id="84" name="Connector: Curved 83">
            <a:extLst>
              <a:ext uri="{FF2B5EF4-FFF2-40B4-BE49-F238E27FC236}">
                <a16:creationId xmlns:a16="http://schemas.microsoft.com/office/drawing/2014/main" id="{305F8EE9-717C-105B-7021-5B3C6464CC8C}"/>
              </a:ext>
            </a:extLst>
          </p:cNvPr>
          <p:cNvCxnSpPr>
            <a:cxnSpLocks/>
            <a:stCxn id="16" idx="1"/>
            <a:endCxn id="21" idx="0"/>
          </p:cNvCxnSpPr>
          <p:nvPr/>
        </p:nvCxnSpPr>
        <p:spPr>
          <a:xfrm rot="10800000" flipH="1" flipV="1">
            <a:off x="4883574" y="3678918"/>
            <a:ext cx="512296" cy="82136"/>
          </a:xfrm>
          <a:prstGeom prst="curvedConnector4">
            <a:avLst>
              <a:gd name="adj1" fmla="val 42639"/>
              <a:gd name="adj2" fmla="val -9937"/>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93" name="Connector: Curved 92">
            <a:extLst>
              <a:ext uri="{FF2B5EF4-FFF2-40B4-BE49-F238E27FC236}">
                <a16:creationId xmlns:a16="http://schemas.microsoft.com/office/drawing/2014/main" id="{A6E1047D-60E1-BE8C-F7F7-DC178BFB49D4}"/>
              </a:ext>
            </a:extLst>
          </p:cNvPr>
          <p:cNvCxnSpPr>
            <a:cxnSpLocks/>
            <a:stCxn id="21" idx="0"/>
            <a:endCxn id="83" idx="0"/>
          </p:cNvCxnSpPr>
          <p:nvPr/>
        </p:nvCxnSpPr>
        <p:spPr>
          <a:xfrm rot="5400000" flipH="1" flipV="1">
            <a:off x="5860006" y="3296918"/>
            <a:ext cx="12700" cy="928273"/>
          </a:xfrm>
          <a:prstGeom prst="curvedConnector3">
            <a:avLst>
              <a:gd name="adj1" fmla="val 786646"/>
            </a:avLst>
          </a:prstGeom>
          <a:ln>
            <a:tailEnd type="triangle"/>
          </a:ln>
          <a:effectLst/>
        </p:spPr>
        <p:style>
          <a:lnRef idx="2">
            <a:schemeClr val="dk1"/>
          </a:lnRef>
          <a:fillRef idx="0">
            <a:schemeClr val="dk1"/>
          </a:fillRef>
          <a:effectRef idx="1">
            <a:schemeClr val="dk1"/>
          </a:effectRef>
          <a:fontRef idx="minor">
            <a:schemeClr val="tx1"/>
          </a:fontRef>
        </p:style>
      </p:cxnSp>
      <p:sp>
        <p:nvSpPr>
          <p:cNvPr id="97" name="Rectangle 96">
            <a:extLst>
              <a:ext uri="{FF2B5EF4-FFF2-40B4-BE49-F238E27FC236}">
                <a16:creationId xmlns:a16="http://schemas.microsoft.com/office/drawing/2014/main" id="{3A0D4D80-DE72-159F-597D-30D1C6DA7BA5}"/>
              </a:ext>
            </a:extLst>
          </p:cNvPr>
          <p:cNvSpPr/>
          <p:nvPr/>
        </p:nvSpPr>
        <p:spPr>
          <a:xfrm>
            <a:off x="6806415" y="3761054"/>
            <a:ext cx="983573" cy="50336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400">
                <a:solidFill>
                  <a:schemeClr val="tx1"/>
                </a:solidFill>
                <a:latin typeface="Times New Roman" panose="02020603050405020304" pitchFamily="18" charset="0"/>
                <a:cs typeface="Times New Roman" panose="02020603050405020304" pitchFamily="18" charset="0"/>
              </a:rPr>
              <a:t>State Load</a:t>
            </a:r>
            <a:endParaRPr lang="en-US" sz="2400" baseline="-25000">
              <a:solidFill>
                <a:schemeClr val="tx1"/>
              </a:solidFill>
              <a:latin typeface="Times New Roman" panose="02020603050405020304" pitchFamily="18" charset="0"/>
              <a:cs typeface="Times New Roman" panose="02020603050405020304" pitchFamily="18" charset="0"/>
            </a:endParaRPr>
          </a:p>
        </p:txBody>
      </p:sp>
      <p:cxnSp>
        <p:nvCxnSpPr>
          <p:cNvPr id="98" name="Connector: Curved 97">
            <a:extLst>
              <a:ext uri="{FF2B5EF4-FFF2-40B4-BE49-F238E27FC236}">
                <a16:creationId xmlns:a16="http://schemas.microsoft.com/office/drawing/2014/main" id="{CB4FA4E4-F472-869F-804C-DF852728BAA1}"/>
              </a:ext>
            </a:extLst>
          </p:cNvPr>
          <p:cNvCxnSpPr>
            <a:cxnSpLocks/>
            <a:stCxn id="83" idx="0"/>
            <a:endCxn id="97" idx="0"/>
          </p:cNvCxnSpPr>
          <p:nvPr/>
        </p:nvCxnSpPr>
        <p:spPr>
          <a:xfrm rot="5400000" flipH="1" flipV="1">
            <a:off x="6811172" y="3274025"/>
            <a:ext cx="12700" cy="974059"/>
          </a:xfrm>
          <a:prstGeom prst="curvedConnector3">
            <a:avLst>
              <a:gd name="adj1" fmla="val 733323"/>
            </a:avLst>
          </a:prstGeom>
          <a:ln>
            <a:tailEnd type="triangle"/>
          </a:ln>
          <a:effectLst/>
        </p:spPr>
        <p:style>
          <a:lnRef idx="2">
            <a:schemeClr val="dk1"/>
          </a:lnRef>
          <a:fillRef idx="0">
            <a:schemeClr val="dk1"/>
          </a:fillRef>
          <a:effectRef idx="1">
            <a:schemeClr val="dk1"/>
          </a:effectRef>
          <a:fontRef idx="minor">
            <a:schemeClr val="tx1"/>
          </a:fontRef>
        </p:style>
      </p:cxnSp>
      <p:sp>
        <p:nvSpPr>
          <p:cNvPr id="117" name="Rectangle 116">
            <a:extLst>
              <a:ext uri="{FF2B5EF4-FFF2-40B4-BE49-F238E27FC236}">
                <a16:creationId xmlns:a16="http://schemas.microsoft.com/office/drawing/2014/main" id="{19DC00C4-FBA6-DD7E-B50E-8D65F76ECA9C}"/>
              </a:ext>
            </a:extLst>
          </p:cNvPr>
          <p:cNvSpPr/>
          <p:nvPr/>
        </p:nvSpPr>
        <p:spPr>
          <a:xfrm>
            <a:off x="7922653" y="3936918"/>
            <a:ext cx="841479" cy="299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r>
              <a:rPr lang="el-GR" sz="1400">
                <a:solidFill>
                  <a:schemeClr val="tx1"/>
                </a:solidFill>
                <a:latin typeface="Times New Roman" panose="02020603050405020304" pitchFamily="18" charset="0"/>
                <a:cs typeface="Times New Roman" panose="02020603050405020304" pitchFamily="18" charset="0"/>
              </a:rPr>
              <a:t>λ</a:t>
            </a:r>
            <a:r>
              <a:rPr lang="en-US" sz="1400" baseline="-25000" err="1">
                <a:solidFill>
                  <a:schemeClr val="tx1"/>
                </a:solidFill>
                <a:latin typeface="Times New Roman" panose="02020603050405020304" pitchFamily="18" charset="0"/>
                <a:cs typeface="Times New Roman" panose="02020603050405020304" pitchFamily="18" charset="0"/>
              </a:rPr>
              <a:t>img_recogn</a:t>
            </a:r>
            <a:endParaRPr lang="en-US" sz="2400" baseline="-25000">
              <a:solidFill>
                <a:schemeClr val="tx1"/>
              </a:solidFill>
              <a:latin typeface="Times New Roman" panose="02020603050405020304" pitchFamily="18" charset="0"/>
              <a:cs typeface="Times New Roman" panose="02020603050405020304" pitchFamily="18" charset="0"/>
            </a:endParaRPr>
          </a:p>
        </p:txBody>
      </p:sp>
      <p:cxnSp>
        <p:nvCxnSpPr>
          <p:cNvPr id="118" name="Connector: Curved 117">
            <a:extLst>
              <a:ext uri="{FF2B5EF4-FFF2-40B4-BE49-F238E27FC236}">
                <a16:creationId xmlns:a16="http://schemas.microsoft.com/office/drawing/2014/main" id="{93A450C1-D640-ACD2-7761-7E8DCA6A3C7E}"/>
              </a:ext>
            </a:extLst>
          </p:cNvPr>
          <p:cNvCxnSpPr>
            <a:cxnSpLocks/>
            <a:stCxn id="97" idx="0"/>
            <a:endCxn id="117" idx="0"/>
          </p:cNvCxnSpPr>
          <p:nvPr/>
        </p:nvCxnSpPr>
        <p:spPr>
          <a:xfrm rot="16200000" flipH="1">
            <a:off x="7732865" y="3326391"/>
            <a:ext cx="175864" cy="1045191"/>
          </a:xfrm>
          <a:prstGeom prst="curvedConnector3">
            <a:avLst>
              <a:gd name="adj1" fmla="val -45254"/>
            </a:avLst>
          </a:prstGeom>
          <a:ln>
            <a:tailEnd type="triangle"/>
          </a:ln>
          <a:effectLst/>
        </p:spPr>
        <p:style>
          <a:lnRef idx="2">
            <a:schemeClr val="dk1"/>
          </a:lnRef>
          <a:fillRef idx="0">
            <a:schemeClr val="dk1"/>
          </a:fillRef>
          <a:effectRef idx="1">
            <a:schemeClr val="dk1"/>
          </a:effectRef>
          <a:fontRef idx="minor">
            <a:schemeClr val="tx1"/>
          </a:fontRef>
        </p:style>
      </p:cxnSp>
      <p:sp>
        <p:nvSpPr>
          <p:cNvPr id="6" name="Content Placeholder 3">
            <a:extLst>
              <a:ext uri="{FF2B5EF4-FFF2-40B4-BE49-F238E27FC236}">
                <a16:creationId xmlns:a16="http://schemas.microsoft.com/office/drawing/2014/main" id="{CAEE68CE-4242-5AE0-0501-B7D1EC5A20BD}"/>
              </a:ext>
            </a:extLst>
          </p:cNvPr>
          <p:cNvSpPr txBox="1">
            <a:spLocks/>
          </p:cNvSpPr>
          <p:nvPr/>
        </p:nvSpPr>
        <p:spPr>
          <a:xfrm>
            <a:off x="6505104" y="1334930"/>
            <a:ext cx="2456681" cy="1380027"/>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0"/>
              </a:spcAft>
              <a:buFont typeface="+mj-lt"/>
              <a:buNone/>
            </a:pPr>
            <a:r>
              <a:rPr lang="en-US" sz="700" i="1" dirty="0">
                <a:solidFill>
                  <a:srgbClr val="000000"/>
                </a:solidFill>
                <a:latin typeface="CMSS8"/>
              </a:rPr>
              <a:t>#Initialization code</a:t>
            </a:r>
          </a:p>
          <a:p>
            <a:pPr marL="0" indent="0">
              <a:spcAft>
                <a:spcPts val="0"/>
              </a:spcAft>
              <a:buFont typeface="+mj-lt"/>
              <a:buNone/>
            </a:pPr>
            <a:r>
              <a:rPr lang="en-US" sz="700" b="1" dirty="0">
                <a:solidFill>
                  <a:srgbClr val="000000"/>
                </a:solidFill>
                <a:latin typeface="CMSS8"/>
              </a:rPr>
              <a:t>import </a:t>
            </a:r>
            <a:r>
              <a:rPr lang="en-US" sz="700" dirty="0" err="1">
                <a:solidFill>
                  <a:srgbClr val="000000"/>
                </a:solidFill>
                <a:latin typeface="CMSS8"/>
              </a:rPr>
              <a:t>numpy</a:t>
            </a:r>
            <a:r>
              <a:rPr lang="en-US" sz="700" dirty="0">
                <a:solidFill>
                  <a:srgbClr val="000000"/>
                </a:solidFill>
                <a:latin typeface="CMSS8"/>
              </a:rPr>
              <a:t> as np</a:t>
            </a:r>
          </a:p>
          <a:p>
            <a:pPr marL="0" indent="0">
              <a:spcAft>
                <a:spcPts val="0"/>
              </a:spcAft>
              <a:buFont typeface="+mj-lt"/>
              <a:buNone/>
            </a:pPr>
            <a:r>
              <a:rPr lang="en-US" sz="700" b="1" dirty="0">
                <a:solidFill>
                  <a:srgbClr val="000000"/>
                </a:solidFill>
                <a:latin typeface="CMSS8"/>
              </a:rPr>
              <a:t>import </a:t>
            </a:r>
            <a:r>
              <a:rPr lang="en-US" sz="700" dirty="0" err="1">
                <a:solidFill>
                  <a:srgbClr val="000000"/>
                </a:solidFill>
                <a:latin typeface="CMSS8"/>
              </a:rPr>
              <a:t>tensorflow</a:t>
            </a:r>
            <a:r>
              <a:rPr lang="en-US" sz="700" dirty="0">
                <a:solidFill>
                  <a:srgbClr val="000000"/>
                </a:solidFill>
                <a:latin typeface="CMSS8"/>
              </a:rPr>
              <a:t> as </a:t>
            </a:r>
            <a:r>
              <a:rPr lang="en-US" sz="700" dirty="0" err="1">
                <a:solidFill>
                  <a:srgbClr val="000000"/>
                </a:solidFill>
                <a:latin typeface="CMSS8"/>
              </a:rPr>
              <a:t>tf</a:t>
            </a:r>
            <a:endParaRPr lang="en-US" sz="700" dirty="0">
              <a:solidFill>
                <a:srgbClr val="000000"/>
              </a:solidFill>
              <a:latin typeface="CMSS8"/>
            </a:endParaRPr>
          </a:p>
          <a:p>
            <a:pPr marL="0" indent="0">
              <a:spcAft>
                <a:spcPts val="0"/>
              </a:spcAft>
              <a:buFont typeface="+mj-lt"/>
              <a:buNone/>
            </a:pPr>
            <a:endParaRPr lang="en-US" sz="700" dirty="0">
              <a:solidFill>
                <a:srgbClr val="000000"/>
              </a:solidFill>
              <a:latin typeface="CMSS8"/>
            </a:endParaRPr>
          </a:p>
          <a:p>
            <a:pPr marL="0" indent="0">
              <a:spcAft>
                <a:spcPts val="0"/>
              </a:spcAft>
              <a:buFont typeface="+mj-lt"/>
              <a:buNone/>
            </a:pPr>
            <a:r>
              <a:rPr lang="en-US" sz="700" dirty="0">
                <a:solidFill>
                  <a:srgbClr val="000000"/>
                </a:solidFill>
                <a:latin typeface="CMSS8"/>
              </a:rPr>
              <a:t>m = </a:t>
            </a:r>
            <a:r>
              <a:rPr lang="en-US" sz="700" dirty="0" err="1">
                <a:solidFill>
                  <a:srgbClr val="000000"/>
                </a:solidFill>
                <a:latin typeface="CMSS8"/>
              </a:rPr>
              <a:t>download_model</a:t>
            </a:r>
            <a:r>
              <a:rPr lang="en-US" sz="700" dirty="0">
                <a:solidFill>
                  <a:srgbClr val="000000"/>
                </a:solidFill>
                <a:latin typeface="CMSS8"/>
              </a:rPr>
              <a:t>(’http://model_serve/img_classify.pb’)</a:t>
            </a:r>
          </a:p>
          <a:p>
            <a:pPr marL="0" indent="0">
              <a:spcAft>
                <a:spcPts val="0"/>
              </a:spcAft>
              <a:buFont typeface="+mj-lt"/>
              <a:buNone/>
            </a:pPr>
            <a:r>
              <a:rPr lang="en-US" sz="700" dirty="0">
                <a:solidFill>
                  <a:srgbClr val="000000"/>
                </a:solidFill>
                <a:latin typeface="CMSS8"/>
              </a:rPr>
              <a:t>session = </a:t>
            </a:r>
            <a:r>
              <a:rPr lang="en-US" sz="700" dirty="0" err="1">
                <a:solidFill>
                  <a:srgbClr val="000000"/>
                </a:solidFill>
                <a:latin typeface="CMSS8"/>
              </a:rPr>
              <a:t>create_tensorflow</a:t>
            </a:r>
            <a:r>
              <a:rPr lang="en-US" sz="700" dirty="0">
                <a:solidFill>
                  <a:srgbClr val="000000"/>
                </a:solidFill>
                <a:latin typeface="CMSS8"/>
              </a:rPr>
              <a:t> graph(m)</a:t>
            </a:r>
          </a:p>
          <a:p>
            <a:pPr marL="0" indent="0">
              <a:spcAft>
                <a:spcPts val="0"/>
              </a:spcAft>
              <a:buFont typeface="+mj-lt"/>
              <a:buNone/>
            </a:pPr>
            <a:endParaRPr lang="en-US" sz="700" dirty="0">
              <a:solidFill>
                <a:srgbClr val="FFFFFF"/>
              </a:solidFill>
              <a:latin typeface="CMSS8"/>
            </a:endParaRPr>
          </a:p>
          <a:p>
            <a:pPr marL="0" indent="0">
              <a:spcAft>
                <a:spcPts val="0"/>
              </a:spcAft>
              <a:buFont typeface="+mj-lt"/>
              <a:buNone/>
            </a:pPr>
            <a:r>
              <a:rPr lang="en-US" sz="700" b="1" dirty="0">
                <a:solidFill>
                  <a:srgbClr val="000000"/>
                </a:solidFill>
                <a:latin typeface="CMSS8"/>
              </a:rPr>
              <a:t>def </a:t>
            </a:r>
            <a:r>
              <a:rPr lang="en-US" sz="700" dirty="0" err="1">
                <a:solidFill>
                  <a:srgbClr val="000000"/>
                </a:solidFill>
                <a:latin typeface="CMSS8"/>
              </a:rPr>
              <a:t>lambda_handler</a:t>
            </a:r>
            <a:r>
              <a:rPr lang="en-US" sz="700" dirty="0">
                <a:solidFill>
                  <a:srgbClr val="000000"/>
                </a:solidFill>
                <a:latin typeface="CMSS8"/>
              </a:rPr>
              <a:t>(event):    </a:t>
            </a:r>
          </a:p>
          <a:p>
            <a:pPr marL="0" indent="0">
              <a:spcAft>
                <a:spcPts val="0"/>
              </a:spcAft>
              <a:buFont typeface="+mj-lt"/>
              <a:buNone/>
            </a:pPr>
            <a:r>
              <a:rPr lang="en-US" sz="700" dirty="0">
                <a:solidFill>
                  <a:srgbClr val="000000"/>
                </a:solidFill>
                <a:latin typeface="CMSS8"/>
              </a:rPr>
              <a:t>    </a:t>
            </a:r>
            <a:r>
              <a:rPr lang="en-US" sz="700" i="1" dirty="0">
                <a:solidFill>
                  <a:srgbClr val="000000"/>
                </a:solidFill>
                <a:latin typeface="CMSS8"/>
              </a:rPr>
              <a:t>#This is called on every function invocation</a:t>
            </a:r>
          </a:p>
          <a:p>
            <a:pPr marL="0" indent="0">
              <a:spcAft>
                <a:spcPts val="0"/>
              </a:spcAft>
              <a:buFont typeface="+mj-lt"/>
              <a:buNone/>
            </a:pPr>
            <a:r>
              <a:rPr lang="en-US" sz="700" i="1" dirty="0">
                <a:solidFill>
                  <a:srgbClr val="000000"/>
                </a:solidFill>
                <a:latin typeface="CMSS8"/>
              </a:rPr>
              <a:t>    </a:t>
            </a:r>
            <a:r>
              <a:rPr lang="en-US" sz="700" dirty="0">
                <a:solidFill>
                  <a:srgbClr val="000000"/>
                </a:solidFill>
                <a:latin typeface="CMSS8"/>
              </a:rPr>
              <a:t>picture = event[’data’]</a:t>
            </a:r>
          </a:p>
          <a:p>
            <a:pPr marL="0" indent="0">
              <a:spcAft>
                <a:spcPts val="0"/>
              </a:spcAft>
              <a:buFont typeface="+mj-lt"/>
              <a:buNone/>
            </a:pPr>
            <a:r>
              <a:rPr lang="en-US" sz="700" dirty="0">
                <a:solidFill>
                  <a:srgbClr val="000000"/>
                </a:solidFill>
                <a:latin typeface="CMSS8"/>
              </a:rPr>
              <a:t>    </a:t>
            </a:r>
            <a:r>
              <a:rPr lang="en-US" sz="700" dirty="0" err="1">
                <a:solidFill>
                  <a:srgbClr val="000000"/>
                </a:solidFill>
                <a:latin typeface="CMSS8"/>
              </a:rPr>
              <a:t>prediction_output</a:t>
            </a:r>
            <a:r>
              <a:rPr lang="en-US" sz="700" dirty="0">
                <a:solidFill>
                  <a:srgbClr val="000000"/>
                </a:solidFill>
                <a:latin typeface="CMSS8"/>
              </a:rPr>
              <a:t> = </a:t>
            </a:r>
            <a:r>
              <a:rPr lang="en-US" sz="700" dirty="0" err="1">
                <a:solidFill>
                  <a:srgbClr val="000000"/>
                </a:solidFill>
                <a:latin typeface="CMSS8"/>
              </a:rPr>
              <a:t>run_inference_on_image</a:t>
            </a:r>
            <a:r>
              <a:rPr lang="en-US" sz="700" dirty="0">
                <a:solidFill>
                  <a:srgbClr val="000000"/>
                </a:solidFill>
                <a:latin typeface="CMSS8"/>
              </a:rPr>
              <a:t>(picture) </a:t>
            </a:r>
          </a:p>
          <a:p>
            <a:pPr marL="0" indent="0">
              <a:spcAft>
                <a:spcPts val="0"/>
              </a:spcAft>
              <a:buFont typeface="+mj-lt"/>
              <a:buNone/>
            </a:pPr>
            <a:r>
              <a:rPr lang="en-US" sz="700" dirty="0">
                <a:solidFill>
                  <a:srgbClr val="000000"/>
                </a:solidFill>
                <a:latin typeface="CMSS8"/>
              </a:rPr>
              <a:t>    </a:t>
            </a:r>
            <a:r>
              <a:rPr lang="en-US" sz="700" b="1" dirty="0">
                <a:solidFill>
                  <a:srgbClr val="000000"/>
                </a:solidFill>
                <a:latin typeface="CMSS8"/>
              </a:rPr>
              <a:t>return </a:t>
            </a:r>
            <a:r>
              <a:rPr lang="en-US" sz="700" dirty="0" err="1">
                <a:solidFill>
                  <a:srgbClr val="000000"/>
                </a:solidFill>
                <a:latin typeface="CMSS8"/>
              </a:rPr>
              <a:t>prediction_output</a:t>
            </a:r>
            <a:r>
              <a:rPr lang="en-US" sz="700" dirty="0">
                <a:solidFill>
                  <a:srgbClr val="000000"/>
                </a:solidFill>
                <a:latin typeface="CMSS8"/>
              </a:rPr>
              <a:t> </a:t>
            </a:r>
            <a:endParaRPr lang="en-US" sz="700" dirty="0">
              <a:solidFill>
                <a:srgbClr val="FFFFFF"/>
              </a:solidFill>
              <a:latin typeface="CMSS8"/>
            </a:endParaRPr>
          </a:p>
        </p:txBody>
      </p:sp>
      <p:cxnSp>
        <p:nvCxnSpPr>
          <p:cNvPr id="7" name="Connector: Curved 6">
            <a:extLst>
              <a:ext uri="{FF2B5EF4-FFF2-40B4-BE49-F238E27FC236}">
                <a16:creationId xmlns:a16="http://schemas.microsoft.com/office/drawing/2014/main" id="{49E7C361-3DA3-F6BF-B263-6F6D364100E8}"/>
              </a:ext>
            </a:extLst>
          </p:cNvPr>
          <p:cNvCxnSpPr>
            <a:cxnSpLocks/>
            <a:stCxn id="6" idx="2"/>
            <a:endCxn id="83" idx="0"/>
          </p:cNvCxnSpPr>
          <p:nvPr/>
        </p:nvCxnSpPr>
        <p:spPr>
          <a:xfrm rot="5400000">
            <a:off x="6505746" y="2533354"/>
            <a:ext cx="1046097" cy="1409302"/>
          </a:xfrm>
          <a:prstGeom prst="curvedConnector3">
            <a:avLst>
              <a:gd name="adj1" fmla="val 68777"/>
            </a:avLst>
          </a:prstGeom>
          <a:ln>
            <a:tailEnd type="triangle"/>
          </a:ln>
          <a:effectLst/>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87775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xEl>
                                              <p:pRg st="1" end="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xEl>
                                              <p:pRg st="4" end="4"/>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xEl>
                                              <p:pRg st="5" end="5"/>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txEl>
                                              <p:pRg st="7" end="7"/>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
                                            <p:txEl>
                                              <p:pRg st="9" end="9"/>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
                                            <p:txEl>
                                              <p:pRg st="11" end="11"/>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17"/>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83" grpId="0" animBg="1"/>
      <p:bldP spid="97" grpId="0" animBg="1"/>
      <p:bldP spid="117" grpId="0" animBg="1"/>
      <p:bldP spid="6"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09CAB-BFFC-B5E5-9F28-A8135EB3F1A8}"/>
              </a:ext>
            </a:extLst>
          </p:cNvPr>
          <p:cNvSpPr>
            <a:spLocks noGrp="1"/>
          </p:cNvSpPr>
          <p:nvPr>
            <p:ph type="ctrTitle"/>
          </p:nvPr>
        </p:nvSpPr>
        <p:spPr/>
        <p:txBody>
          <a:bodyPr/>
          <a:lstStyle/>
          <a:p>
            <a:r>
              <a:rPr lang="en-US"/>
              <a:t>Evaluation</a:t>
            </a:r>
          </a:p>
        </p:txBody>
      </p:sp>
      <p:sp>
        <p:nvSpPr>
          <p:cNvPr id="3" name="Text Placeholder 2">
            <a:extLst>
              <a:ext uri="{FF2B5EF4-FFF2-40B4-BE49-F238E27FC236}">
                <a16:creationId xmlns:a16="http://schemas.microsoft.com/office/drawing/2014/main" id="{12DC5D46-1713-9D9F-D18B-1DDB6A95931A}"/>
              </a:ext>
            </a:extLst>
          </p:cNvPr>
          <p:cNvSpPr>
            <a:spLocks noGrp="1"/>
          </p:cNvSpPr>
          <p:nvPr>
            <p:ph type="body" sz="quarter" idx="10"/>
          </p:nvPr>
        </p:nvSpPr>
        <p:spPr/>
        <p:txBody>
          <a:bodyPr/>
          <a:lstStyle/>
          <a:p>
            <a:r>
              <a:rPr lang="en-US"/>
              <a:t>CH-RLU</a:t>
            </a:r>
          </a:p>
          <a:p>
            <a:endParaRPr lang="en-US"/>
          </a:p>
        </p:txBody>
      </p:sp>
      <p:sp>
        <p:nvSpPr>
          <p:cNvPr id="4" name="Content Placeholder 3">
            <a:extLst>
              <a:ext uri="{FF2B5EF4-FFF2-40B4-BE49-F238E27FC236}">
                <a16:creationId xmlns:a16="http://schemas.microsoft.com/office/drawing/2014/main" id="{4D81AC43-A9F4-45BF-3C43-9EC25C869198}"/>
              </a:ext>
            </a:extLst>
          </p:cNvPr>
          <p:cNvSpPr>
            <a:spLocks noGrp="1"/>
          </p:cNvSpPr>
          <p:nvPr>
            <p:ph idx="1"/>
          </p:nvPr>
        </p:nvSpPr>
        <p:spPr/>
        <p:txBody>
          <a:bodyPr vert="horz" lIns="91440" tIns="45720" rIns="91440" bIns="45720" rtlCol="0" anchor="t">
            <a:normAutofit fontScale="85000" lnSpcReduction="20000"/>
          </a:bodyPr>
          <a:lstStyle/>
          <a:p>
            <a:pPr>
              <a:spcAft>
                <a:spcPts val="900"/>
              </a:spcAft>
            </a:pPr>
            <a:r>
              <a:rPr lang="en-US" dirty="0"/>
              <a:t>Implemented our algorithm inside </a:t>
            </a:r>
            <a:r>
              <a:rPr lang="en-US" dirty="0" err="1"/>
              <a:t>OpenWhisk</a:t>
            </a:r>
            <a:endParaRPr lang="en-US" dirty="0"/>
          </a:p>
          <a:p>
            <a:pPr>
              <a:spcAft>
                <a:spcPts val="900"/>
              </a:spcAft>
            </a:pPr>
            <a:r>
              <a:rPr lang="en-US" dirty="0"/>
              <a:t>Workers’ load is propagated to load balancer via Redis cache</a:t>
            </a:r>
          </a:p>
          <a:p>
            <a:pPr>
              <a:spcAft>
                <a:spcPts val="900"/>
              </a:spcAft>
            </a:pPr>
            <a:r>
              <a:rPr lang="en-US" dirty="0"/>
              <a:t>Workload</a:t>
            </a:r>
          </a:p>
          <a:p>
            <a:pPr lvl="1">
              <a:spcAft>
                <a:spcPts val="900"/>
              </a:spcAft>
            </a:pPr>
            <a:r>
              <a:rPr lang="en-US" dirty="0"/>
              <a:t>Functions created with code from </a:t>
            </a:r>
            <a:r>
              <a:rPr lang="en-US" dirty="0" err="1"/>
              <a:t>FunctionBench</a:t>
            </a:r>
            <a:r>
              <a:rPr lang="en-US" dirty="0"/>
              <a:t> ported to </a:t>
            </a:r>
            <a:r>
              <a:rPr lang="en-US" dirty="0" err="1"/>
              <a:t>OpenWhisk</a:t>
            </a:r>
            <a:endParaRPr lang="en-US" dirty="0"/>
          </a:p>
          <a:p>
            <a:pPr lvl="1">
              <a:spcAft>
                <a:spcPts val="900"/>
              </a:spcAft>
            </a:pPr>
            <a:r>
              <a:rPr lang="en-US" dirty="0"/>
              <a:t>Function inter-arrival-times mimic Azure trace data</a:t>
            </a:r>
          </a:p>
          <a:p>
            <a:pPr>
              <a:spcAft>
                <a:spcPts val="900"/>
              </a:spcAft>
            </a:pPr>
            <a:endParaRPr lang="en-US"/>
          </a:p>
          <a:p>
            <a:pPr>
              <a:spcAft>
                <a:spcPts val="900"/>
              </a:spcAft>
            </a:pPr>
            <a:r>
              <a:rPr lang="en-US" dirty="0"/>
              <a:t>Our primary goal is to minimize global latency</a:t>
            </a:r>
          </a:p>
          <a:p>
            <a:pPr>
              <a:spcAft>
                <a:spcPts val="900"/>
              </a:spcAft>
            </a:pPr>
            <a:r>
              <a:rPr lang="en-US" dirty="0"/>
              <a:t>The “optimal” case is everything running warm</a:t>
            </a:r>
          </a:p>
          <a:p>
            <a:pPr>
              <a:spcAft>
                <a:spcPts val="900"/>
              </a:spcAft>
            </a:pPr>
            <a:r>
              <a:rPr lang="en-US" dirty="0"/>
              <a:t>And ensure no server is overloaded causing interference</a:t>
            </a:r>
          </a:p>
        </p:txBody>
      </p:sp>
      <p:sp>
        <p:nvSpPr>
          <p:cNvPr id="5" name="Slide Number Placeholder 4">
            <a:extLst>
              <a:ext uri="{FF2B5EF4-FFF2-40B4-BE49-F238E27FC236}">
                <a16:creationId xmlns:a16="http://schemas.microsoft.com/office/drawing/2014/main" id="{3444675D-C3D8-F91A-DC20-1423302069B5}"/>
              </a:ext>
            </a:extLst>
          </p:cNvPr>
          <p:cNvSpPr>
            <a:spLocks noGrp="1"/>
          </p:cNvSpPr>
          <p:nvPr>
            <p:ph type="sldNum" sz="quarter" idx="4"/>
          </p:nvPr>
        </p:nvSpPr>
        <p:spPr/>
        <p:txBody>
          <a:bodyPr/>
          <a:lstStyle/>
          <a:p>
            <a:fld id="{330EA680-D336-4FF7-8B7A-9848BB0A1C32}" type="slidenum">
              <a:rPr lang="en-US" smtClean="0"/>
              <a:t>80</a:t>
            </a:fld>
            <a:endParaRPr lang="en-US"/>
          </a:p>
        </p:txBody>
      </p:sp>
    </p:spTree>
    <p:extLst>
      <p:ext uri="{BB962C8B-B14F-4D97-AF65-F5344CB8AC3E}">
        <p14:creationId xmlns:p14="http://schemas.microsoft.com/office/powerpoint/2010/main" val="4049109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09CAB-BFFC-B5E5-9F28-A8135EB3F1A8}"/>
              </a:ext>
            </a:extLst>
          </p:cNvPr>
          <p:cNvSpPr>
            <a:spLocks noGrp="1"/>
          </p:cNvSpPr>
          <p:nvPr>
            <p:ph type="ctrTitle"/>
          </p:nvPr>
        </p:nvSpPr>
        <p:spPr/>
        <p:txBody>
          <a:bodyPr/>
          <a:lstStyle/>
          <a:p>
            <a:r>
              <a:rPr lang="en-US"/>
              <a:t>Global Latency Evaluation</a:t>
            </a:r>
          </a:p>
        </p:txBody>
      </p:sp>
      <p:sp>
        <p:nvSpPr>
          <p:cNvPr id="3" name="Text Placeholder 2">
            <a:extLst>
              <a:ext uri="{FF2B5EF4-FFF2-40B4-BE49-F238E27FC236}">
                <a16:creationId xmlns:a16="http://schemas.microsoft.com/office/drawing/2014/main" id="{12DC5D46-1713-9D9F-D18B-1DDB6A95931A}"/>
              </a:ext>
            </a:extLst>
          </p:cNvPr>
          <p:cNvSpPr>
            <a:spLocks noGrp="1"/>
          </p:cNvSpPr>
          <p:nvPr>
            <p:ph type="body" sz="quarter" idx="10"/>
          </p:nvPr>
        </p:nvSpPr>
        <p:spPr/>
        <p:txBody>
          <a:bodyPr/>
          <a:lstStyle/>
          <a:p>
            <a:r>
              <a:rPr lang="en-US"/>
              <a:t>CH-RLU</a:t>
            </a:r>
          </a:p>
          <a:p>
            <a:endParaRPr lang="en-US"/>
          </a:p>
        </p:txBody>
      </p:sp>
      <p:sp>
        <p:nvSpPr>
          <p:cNvPr id="4" name="Content Placeholder 3">
            <a:extLst>
              <a:ext uri="{FF2B5EF4-FFF2-40B4-BE49-F238E27FC236}">
                <a16:creationId xmlns:a16="http://schemas.microsoft.com/office/drawing/2014/main" id="{4D81AC43-A9F4-45BF-3C43-9EC25C869198}"/>
              </a:ext>
            </a:extLst>
          </p:cNvPr>
          <p:cNvSpPr>
            <a:spLocks noGrp="1"/>
          </p:cNvSpPr>
          <p:nvPr>
            <p:ph idx="1"/>
          </p:nvPr>
        </p:nvSpPr>
        <p:spPr>
          <a:xfrm>
            <a:off x="509398" y="1516698"/>
            <a:ext cx="4777662" cy="2876192"/>
          </a:xfrm>
        </p:spPr>
        <p:txBody>
          <a:bodyPr/>
          <a:lstStyle/>
          <a:p>
            <a:r>
              <a:rPr lang="en-US"/>
              <a:t>Place systems under heavy load</a:t>
            </a:r>
          </a:p>
          <a:p>
            <a:r>
              <a:rPr lang="en-US"/>
              <a:t>Enough to have ~1 outstanding request per CPU in the cluster</a:t>
            </a:r>
          </a:p>
          <a:p>
            <a:r>
              <a:rPr lang="en-US"/>
              <a:t>Least-loaded eschews locality entirely</a:t>
            </a:r>
          </a:p>
          <a:p>
            <a:r>
              <a:rPr lang="en-US"/>
              <a:t>CH - Bounded loads forwards poorly</a:t>
            </a:r>
          </a:p>
          <a:p>
            <a:r>
              <a:rPr lang="en-US" b="1">
                <a:solidFill>
                  <a:srgbClr val="FF0000"/>
                </a:solidFill>
              </a:rPr>
              <a:t>RLU outperforms all by at least 2x</a:t>
            </a:r>
          </a:p>
        </p:txBody>
      </p:sp>
      <p:pic>
        <p:nvPicPr>
          <p:cNvPr id="9" name="Picture 8">
            <a:extLst>
              <a:ext uri="{FF2B5EF4-FFF2-40B4-BE49-F238E27FC236}">
                <a16:creationId xmlns:a16="http://schemas.microsoft.com/office/drawing/2014/main" id="{1FBC2B8E-46AC-7BE4-B546-5C931EA3F8EB}"/>
              </a:ext>
            </a:extLst>
          </p:cNvPr>
          <p:cNvPicPr>
            <a:picLocks noChangeAspect="1"/>
          </p:cNvPicPr>
          <p:nvPr/>
        </p:nvPicPr>
        <p:blipFill>
          <a:blip r:embed="rId2"/>
          <a:stretch>
            <a:fillRect/>
          </a:stretch>
        </p:blipFill>
        <p:spPr>
          <a:xfrm>
            <a:off x="5198127" y="1602686"/>
            <a:ext cx="3945873" cy="3074706"/>
          </a:xfrm>
          <a:prstGeom prst="rect">
            <a:avLst/>
          </a:prstGeom>
        </p:spPr>
      </p:pic>
      <p:sp>
        <p:nvSpPr>
          <p:cNvPr id="6" name="Oval 5">
            <a:extLst>
              <a:ext uri="{FF2B5EF4-FFF2-40B4-BE49-F238E27FC236}">
                <a16:creationId xmlns:a16="http://schemas.microsoft.com/office/drawing/2014/main" id="{CD935D21-8612-A2DF-F29D-55ADF1E8EE19}"/>
              </a:ext>
            </a:extLst>
          </p:cNvPr>
          <p:cNvSpPr/>
          <p:nvPr/>
        </p:nvSpPr>
        <p:spPr>
          <a:xfrm>
            <a:off x="7349987" y="3575869"/>
            <a:ext cx="909431" cy="854496"/>
          </a:xfrm>
          <a:prstGeom prst="ellipse">
            <a:avLst/>
          </a:prstGeom>
          <a:noFill/>
          <a:ln w="57150">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7" name="Arrow: Down 6">
            <a:extLst>
              <a:ext uri="{FF2B5EF4-FFF2-40B4-BE49-F238E27FC236}">
                <a16:creationId xmlns:a16="http://schemas.microsoft.com/office/drawing/2014/main" id="{4838E8E2-2330-4157-60D6-E554BE06B5FD}"/>
              </a:ext>
            </a:extLst>
          </p:cNvPr>
          <p:cNvSpPr/>
          <p:nvPr/>
        </p:nvSpPr>
        <p:spPr>
          <a:xfrm rot="19257456">
            <a:off x="5691522" y="1654019"/>
            <a:ext cx="387626" cy="633619"/>
          </a:xfrm>
          <a:prstGeom prst="down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sz="1350"/>
          </a:p>
        </p:txBody>
      </p:sp>
      <p:sp>
        <p:nvSpPr>
          <p:cNvPr id="10" name="Arrow: Down 9">
            <a:extLst>
              <a:ext uri="{FF2B5EF4-FFF2-40B4-BE49-F238E27FC236}">
                <a16:creationId xmlns:a16="http://schemas.microsoft.com/office/drawing/2014/main" id="{2512FF0F-D3D7-89B8-F410-7DAEABB69772}"/>
              </a:ext>
            </a:extLst>
          </p:cNvPr>
          <p:cNvSpPr/>
          <p:nvPr/>
        </p:nvSpPr>
        <p:spPr>
          <a:xfrm>
            <a:off x="6890302" y="1492378"/>
            <a:ext cx="387626" cy="633619"/>
          </a:xfrm>
          <a:prstGeom prst="down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sz="1350"/>
          </a:p>
        </p:txBody>
      </p:sp>
      <p:sp>
        <p:nvSpPr>
          <p:cNvPr id="5" name="Slide Number Placeholder 4">
            <a:extLst>
              <a:ext uri="{FF2B5EF4-FFF2-40B4-BE49-F238E27FC236}">
                <a16:creationId xmlns:a16="http://schemas.microsoft.com/office/drawing/2014/main" id="{95EA6EF2-1E09-8AF5-CC71-A7741C6A42F1}"/>
              </a:ext>
            </a:extLst>
          </p:cNvPr>
          <p:cNvSpPr>
            <a:spLocks noGrp="1"/>
          </p:cNvSpPr>
          <p:nvPr>
            <p:ph type="sldNum" sz="quarter" idx="4"/>
          </p:nvPr>
        </p:nvSpPr>
        <p:spPr/>
        <p:txBody>
          <a:bodyPr/>
          <a:lstStyle/>
          <a:p>
            <a:fld id="{330EA680-D336-4FF7-8B7A-9848BB0A1C32}" type="slidenum">
              <a:rPr lang="en-US" smtClean="0"/>
              <a:t>81</a:t>
            </a:fld>
            <a:endParaRPr lang="en-US"/>
          </a:p>
        </p:txBody>
      </p:sp>
    </p:spTree>
    <p:extLst>
      <p:ext uri="{BB962C8B-B14F-4D97-AF65-F5344CB8AC3E}">
        <p14:creationId xmlns:p14="http://schemas.microsoft.com/office/powerpoint/2010/main" val="1779359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xit" presetSubtype="0" fill="hold" grpId="1"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7" grpId="1" animBg="1"/>
      <p:bldP spid="10" grpId="0" animBg="1"/>
      <p:bldP spid="10" grpId="1"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105D5-9BAC-F8C8-2DE3-6B32970FAC49}"/>
              </a:ext>
            </a:extLst>
          </p:cNvPr>
          <p:cNvSpPr>
            <a:spLocks noGrp="1"/>
          </p:cNvSpPr>
          <p:nvPr>
            <p:ph type="ctrTitle"/>
          </p:nvPr>
        </p:nvSpPr>
        <p:spPr/>
        <p:txBody>
          <a:bodyPr/>
          <a:lstStyle/>
          <a:p>
            <a:r>
              <a:rPr lang="en-US"/>
              <a:t>Load balancing</a:t>
            </a:r>
          </a:p>
        </p:txBody>
      </p:sp>
      <p:sp>
        <p:nvSpPr>
          <p:cNvPr id="3" name="Text Placeholder 2">
            <a:extLst>
              <a:ext uri="{FF2B5EF4-FFF2-40B4-BE49-F238E27FC236}">
                <a16:creationId xmlns:a16="http://schemas.microsoft.com/office/drawing/2014/main" id="{75D65A3E-F16C-76BA-6AEA-6F9EB177AC71}"/>
              </a:ext>
            </a:extLst>
          </p:cNvPr>
          <p:cNvSpPr>
            <a:spLocks noGrp="1"/>
          </p:cNvSpPr>
          <p:nvPr>
            <p:ph type="body" sz="quarter" idx="10"/>
          </p:nvPr>
        </p:nvSpPr>
        <p:spPr/>
        <p:txBody>
          <a:bodyPr/>
          <a:lstStyle/>
          <a:p>
            <a:r>
              <a:rPr lang="en-US"/>
              <a:t>CH-RLU</a:t>
            </a:r>
          </a:p>
          <a:p>
            <a:endParaRPr lang="en-US"/>
          </a:p>
        </p:txBody>
      </p:sp>
      <p:sp>
        <p:nvSpPr>
          <p:cNvPr id="4" name="Content Placeholder 3">
            <a:extLst>
              <a:ext uri="{FF2B5EF4-FFF2-40B4-BE49-F238E27FC236}">
                <a16:creationId xmlns:a16="http://schemas.microsoft.com/office/drawing/2014/main" id="{4CA4E314-CF3E-3565-CF7B-FD5FE9736069}"/>
              </a:ext>
            </a:extLst>
          </p:cNvPr>
          <p:cNvSpPr>
            <a:spLocks noGrp="1"/>
          </p:cNvSpPr>
          <p:nvPr>
            <p:ph idx="1"/>
          </p:nvPr>
        </p:nvSpPr>
        <p:spPr/>
        <p:txBody>
          <a:bodyPr>
            <a:normAutofit lnSpcReduction="10000"/>
          </a:bodyPr>
          <a:lstStyle/>
          <a:p>
            <a:r>
              <a:rPr lang="en-US"/>
              <a:t>Variance between loads on workers</a:t>
            </a:r>
          </a:p>
          <a:p>
            <a:r>
              <a:rPr lang="en-US" err="1"/>
              <a:t>OpenWhisk</a:t>
            </a:r>
            <a:r>
              <a:rPr lang="en-US"/>
              <a:t> prioritizes locality</a:t>
            </a:r>
          </a:p>
          <a:p>
            <a:r>
              <a:rPr lang="en-US"/>
              <a:t>This causes excessive load on workers</a:t>
            </a:r>
          </a:p>
          <a:p>
            <a:r>
              <a:rPr lang="en-US"/>
              <a:t>Creates additional latency for functions</a:t>
            </a:r>
          </a:p>
          <a:p>
            <a:r>
              <a:rPr lang="en-US"/>
              <a:t>RLU is on-par with least-loaded</a:t>
            </a:r>
          </a:p>
          <a:p>
            <a:r>
              <a:rPr lang="en-US"/>
              <a:t>Server load is kept low while preserving locality for low latency</a:t>
            </a:r>
          </a:p>
        </p:txBody>
      </p:sp>
      <p:pic>
        <p:nvPicPr>
          <p:cNvPr id="9" name="Picture 8">
            <a:extLst>
              <a:ext uri="{FF2B5EF4-FFF2-40B4-BE49-F238E27FC236}">
                <a16:creationId xmlns:a16="http://schemas.microsoft.com/office/drawing/2014/main" id="{D53A6E29-9E59-61A3-E3EC-A14584D72B33}"/>
              </a:ext>
            </a:extLst>
          </p:cNvPr>
          <p:cNvPicPr>
            <a:picLocks noChangeAspect="1"/>
          </p:cNvPicPr>
          <p:nvPr/>
        </p:nvPicPr>
        <p:blipFill>
          <a:blip r:embed="rId2"/>
          <a:stretch>
            <a:fillRect/>
          </a:stretch>
        </p:blipFill>
        <p:spPr>
          <a:xfrm>
            <a:off x="5015346" y="1180099"/>
            <a:ext cx="4128655" cy="2584349"/>
          </a:xfrm>
          <a:prstGeom prst="rect">
            <a:avLst/>
          </a:prstGeom>
        </p:spPr>
      </p:pic>
      <p:sp>
        <p:nvSpPr>
          <p:cNvPr id="6" name="Arrow: Down 5">
            <a:extLst>
              <a:ext uri="{FF2B5EF4-FFF2-40B4-BE49-F238E27FC236}">
                <a16:creationId xmlns:a16="http://schemas.microsoft.com/office/drawing/2014/main" id="{EA344B3C-4FD3-8DCD-0288-9EACFC9C2D4E}"/>
              </a:ext>
            </a:extLst>
          </p:cNvPr>
          <p:cNvSpPr/>
          <p:nvPr/>
        </p:nvSpPr>
        <p:spPr>
          <a:xfrm rot="19257456">
            <a:off x="7294207" y="1350188"/>
            <a:ext cx="387626" cy="633619"/>
          </a:xfrm>
          <a:prstGeom prst="down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sz="1350"/>
          </a:p>
        </p:txBody>
      </p:sp>
      <p:sp>
        <p:nvSpPr>
          <p:cNvPr id="7" name="Arrow: Down 6">
            <a:extLst>
              <a:ext uri="{FF2B5EF4-FFF2-40B4-BE49-F238E27FC236}">
                <a16:creationId xmlns:a16="http://schemas.microsoft.com/office/drawing/2014/main" id="{ADB535E7-2C02-1574-2AB7-AEEB75DC6F08}"/>
              </a:ext>
            </a:extLst>
          </p:cNvPr>
          <p:cNvSpPr/>
          <p:nvPr/>
        </p:nvSpPr>
        <p:spPr>
          <a:xfrm rot="12601812">
            <a:off x="7449370" y="3186669"/>
            <a:ext cx="387626" cy="633619"/>
          </a:xfrm>
          <a:prstGeom prst="down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sz="1350"/>
          </a:p>
        </p:txBody>
      </p:sp>
      <p:sp>
        <p:nvSpPr>
          <p:cNvPr id="5" name="Slide Number Placeholder 4">
            <a:extLst>
              <a:ext uri="{FF2B5EF4-FFF2-40B4-BE49-F238E27FC236}">
                <a16:creationId xmlns:a16="http://schemas.microsoft.com/office/drawing/2014/main" id="{1A7501A6-BE96-082B-2108-88F58BE6C296}"/>
              </a:ext>
            </a:extLst>
          </p:cNvPr>
          <p:cNvSpPr>
            <a:spLocks noGrp="1"/>
          </p:cNvSpPr>
          <p:nvPr>
            <p:ph type="sldNum" sz="quarter" idx="4"/>
          </p:nvPr>
        </p:nvSpPr>
        <p:spPr/>
        <p:txBody>
          <a:bodyPr/>
          <a:lstStyle/>
          <a:p>
            <a:fld id="{330EA680-D336-4FF7-8B7A-9848BB0A1C32}" type="slidenum">
              <a:rPr lang="en-US" smtClean="0"/>
              <a:t>82</a:t>
            </a:fld>
            <a:endParaRPr lang="en-US"/>
          </a:p>
        </p:txBody>
      </p:sp>
    </p:spTree>
    <p:extLst>
      <p:ext uri="{BB962C8B-B14F-4D97-AF65-F5344CB8AC3E}">
        <p14:creationId xmlns:p14="http://schemas.microsoft.com/office/powerpoint/2010/main" val="250971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xit" presetSubtype="0" fill="hold" grpId="1" nodeType="withEffect">
                                  <p:stCondLst>
                                    <p:cond delay="0"/>
                                  </p:stCondLst>
                                  <p:childTnLst>
                                    <p:set>
                                      <p:cBhvr>
                                        <p:cTn id="22"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D01F6-733A-4BFD-6F20-6574ED914DC7}"/>
              </a:ext>
            </a:extLst>
          </p:cNvPr>
          <p:cNvSpPr>
            <a:spLocks noGrp="1"/>
          </p:cNvSpPr>
          <p:nvPr>
            <p:ph type="ctrTitle"/>
          </p:nvPr>
        </p:nvSpPr>
        <p:spPr/>
        <p:txBody>
          <a:bodyPr/>
          <a:lstStyle/>
          <a:p>
            <a:r>
              <a:rPr lang="en-US" err="1"/>
              <a:t>Bursty</a:t>
            </a:r>
            <a:r>
              <a:rPr lang="en-US"/>
              <a:t> Workload Evaluation</a:t>
            </a:r>
          </a:p>
        </p:txBody>
      </p:sp>
      <p:sp>
        <p:nvSpPr>
          <p:cNvPr id="3" name="Text Placeholder 2">
            <a:extLst>
              <a:ext uri="{FF2B5EF4-FFF2-40B4-BE49-F238E27FC236}">
                <a16:creationId xmlns:a16="http://schemas.microsoft.com/office/drawing/2014/main" id="{D5C1EB69-9001-861D-7A88-4DF99DF35222}"/>
              </a:ext>
            </a:extLst>
          </p:cNvPr>
          <p:cNvSpPr>
            <a:spLocks noGrp="1"/>
          </p:cNvSpPr>
          <p:nvPr>
            <p:ph type="body" sz="quarter" idx="10"/>
          </p:nvPr>
        </p:nvSpPr>
        <p:spPr/>
        <p:txBody>
          <a:bodyPr/>
          <a:lstStyle/>
          <a:p>
            <a:r>
              <a:rPr lang="en-US"/>
              <a:t>CH-RLU</a:t>
            </a:r>
          </a:p>
          <a:p>
            <a:endParaRPr lang="en-US"/>
          </a:p>
        </p:txBody>
      </p:sp>
      <p:sp>
        <p:nvSpPr>
          <p:cNvPr id="4" name="Content Placeholder 3">
            <a:extLst>
              <a:ext uri="{FF2B5EF4-FFF2-40B4-BE49-F238E27FC236}">
                <a16:creationId xmlns:a16="http://schemas.microsoft.com/office/drawing/2014/main" id="{4D0A015A-8052-C819-7E0E-2F9076BFBA37}"/>
              </a:ext>
            </a:extLst>
          </p:cNvPr>
          <p:cNvSpPr>
            <a:spLocks noGrp="1"/>
          </p:cNvSpPr>
          <p:nvPr>
            <p:ph idx="1"/>
          </p:nvPr>
        </p:nvSpPr>
        <p:spPr>
          <a:xfrm>
            <a:off x="518824" y="1384079"/>
            <a:ext cx="8015594" cy="2810633"/>
          </a:xfrm>
        </p:spPr>
        <p:txBody>
          <a:bodyPr/>
          <a:lstStyle/>
          <a:p>
            <a:r>
              <a:rPr lang="en-US"/>
              <a:t>Change the frequency of functions routinely</a:t>
            </a:r>
          </a:p>
          <a:p>
            <a:r>
              <a:rPr lang="en-US"/>
              <a:t>Exercising the ability to detect changing popularities</a:t>
            </a:r>
          </a:p>
        </p:txBody>
      </p:sp>
      <p:pic>
        <p:nvPicPr>
          <p:cNvPr id="11" name="Picture 10">
            <a:extLst>
              <a:ext uri="{FF2B5EF4-FFF2-40B4-BE49-F238E27FC236}">
                <a16:creationId xmlns:a16="http://schemas.microsoft.com/office/drawing/2014/main" id="{6FA2E548-40F7-5667-94FF-FBEF1D9493B2}"/>
              </a:ext>
            </a:extLst>
          </p:cNvPr>
          <p:cNvPicPr>
            <a:picLocks noChangeAspect="1"/>
          </p:cNvPicPr>
          <p:nvPr/>
        </p:nvPicPr>
        <p:blipFill>
          <a:blip r:embed="rId2"/>
          <a:stretch>
            <a:fillRect/>
          </a:stretch>
        </p:blipFill>
        <p:spPr>
          <a:xfrm>
            <a:off x="2927557" y="2288410"/>
            <a:ext cx="3198128" cy="2421255"/>
          </a:xfrm>
          <a:prstGeom prst="rect">
            <a:avLst/>
          </a:prstGeom>
        </p:spPr>
      </p:pic>
      <p:sp>
        <p:nvSpPr>
          <p:cNvPr id="5" name="Slide Number Placeholder 4">
            <a:extLst>
              <a:ext uri="{FF2B5EF4-FFF2-40B4-BE49-F238E27FC236}">
                <a16:creationId xmlns:a16="http://schemas.microsoft.com/office/drawing/2014/main" id="{A984871B-C823-0A2C-BFB7-9483D66DAC50}"/>
              </a:ext>
            </a:extLst>
          </p:cNvPr>
          <p:cNvSpPr>
            <a:spLocks noGrp="1"/>
          </p:cNvSpPr>
          <p:nvPr>
            <p:ph type="sldNum" sz="quarter" idx="4"/>
          </p:nvPr>
        </p:nvSpPr>
        <p:spPr/>
        <p:txBody>
          <a:bodyPr/>
          <a:lstStyle/>
          <a:p>
            <a:fld id="{330EA680-D336-4FF7-8B7A-9848BB0A1C32}" type="slidenum">
              <a:rPr lang="en-US" smtClean="0"/>
              <a:t>83</a:t>
            </a:fld>
            <a:endParaRPr lang="en-US"/>
          </a:p>
        </p:txBody>
      </p:sp>
    </p:spTree>
    <p:extLst>
      <p:ext uri="{BB962C8B-B14F-4D97-AF65-F5344CB8AC3E}">
        <p14:creationId xmlns:p14="http://schemas.microsoft.com/office/powerpoint/2010/main" val="337426716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36C4D-80C2-565B-4702-3CC44CAE5E0D}"/>
              </a:ext>
            </a:extLst>
          </p:cNvPr>
          <p:cNvSpPr>
            <a:spLocks noGrp="1"/>
          </p:cNvSpPr>
          <p:nvPr>
            <p:ph type="title"/>
          </p:nvPr>
        </p:nvSpPr>
        <p:spPr/>
        <p:txBody>
          <a:bodyPr/>
          <a:lstStyle/>
          <a:p>
            <a:r>
              <a:rPr lang="en-US"/>
              <a:t>Related Research</a:t>
            </a:r>
          </a:p>
        </p:txBody>
      </p:sp>
      <p:sp>
        <p:nvSpPr>
          <p:cNvPr id="3" name="Text Placeholder 2">
            <a:extLst>
              <a:ext uri="{FF2B5EF4-FFF2-40B4-BE49-F238E27FC236}">
                <a16:creationId xmlns:a16="http://schemas.microsoft.com/office/drawing/2014/main" id="{3BDF1621-1127-7C3E-CC53-274F5903D38E}"/>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08164907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85C45F5B-7B5E-4FC2-3985-DBF67C7EEF42}"/>
              </a:ext>
            </a:extLst>
          </p:cNvPr>
          <p:cNvGrpSpPr/>
          <p:nvPr/>
        </p:nvGrpSpPr>
        <p:grpSpPr>
          <a:xfrm>
            <a:off x="823119" y="1385341"/>
            <a:ext cx="7497762" cy="1390650"/>
            <a:chOff x="833437" y="1543823"/>
            <a:chExt cx="7497762" cy="1390650"/>
          </a:xfrm>
        </p:grpSpPr>
        <p:pic>
          <p:nvPicPr>
            <p:cNvPr id="7" name="Picture 6">
              <a:extLst>
                <a:ext uri="{FF2B5EF4-FFF2-40B4-BE49-F238E27FC236}">
                  <a16:creationId xmlns:a16="http://schemas.microsoft.com/office/drawing/2014/main" id="{A42441CC-F4EA-1D3E-ADD2-FCD4BBCBEC5A}"/>
                </a:ext>
              </a:extLst>
            </p:cNvPr>
            <p:cNvPicPr>
              <a:picLocks noChangeAspect="1"/>
            </p:cNvPicPr>
            <p:nvPr/>
          </p:nvPicPr>
          <p:blipFill>
            <a:blip r:embed="rId2"/>
            <a:stretch>
              <a:fillRect/>
            </a:stretch>
          </p:blipFill>
          <p:spPr>
            <a:xfrm>
              <a:off x="833437" y="1543823"/>
              <a:ext cx="7477125" cy="1390650"/>
            </a:xfrm>
            <a:prstGeom prst="rect">
              <a:avLst/>
            </a:prstGeom>
          </p:spPr>
        </p:pic>
        <p:sp>
          <p:nvSpPr>
            <p:cNvPr id="12" name="TextBox 11">
              <a:extLst>
                <a:ext uri="{FF2B5EF4-FFF2-40B4-BE49-F238E27FC236}">
                  <a16:creationId xmlns:a16="http://schemas.microsoft.com/office/drawing/2014/main" id="{E8A01AF0-E56F-37F6-97AD-3F50B8019F04}"/>
                </a:ext>
              </a:extLst>
            </p:cNvPr>
            <p:cNvSpPr txBox="1"/>
            <p:nvPr/>
          </p:nvSpPr>
          <p:spPr>
            <a:xfrm>
              <a:off x="7159083" y="1557725"/>
              <a:ext cx="1172116" cy="646331"/>
            </a:xfrm>
            <a:prstGeom prst="rect">
              <a:avLst/>
            </a:prstGeom>
            <a:noFill/>
          </p:spPr>
          <p:txBody>
            <a:bodyPr wrap="none" rtlCol="0">
              <a:spAutoFit/>
            </a:bodyPr>
            <a:lstStyle/>
            <a:p>
              <a:r>
                <a:rPr lang="en-US"/>
                <a:t>[1]</a:t>
              </a:r>
            </a:p>
            <a:p>
              <a:r>
                <a:rPr lang="en-US"/>
                <a:t>Research</a:t>
              </a:r>
            </a:p>
          </p:txBody>
        </p:sp>
      </p:grpSp>
      <p:sp>
        <p:nvSpPr>
          <p:cNvPr id="2" name="Title 1">
            <a:extLst>
              <a:ext uri="{FF2B5EF4-FFF2-40B4-BE49-F238E27FC236}">
                <a16:creationId xmlns:a16="http://schemas.microsoft.com/office/drawing/2014/main" id="{3A50C78F-436E-175E-48A6-5B3B13CB8883}"/>
              </a:ext>
            </a:extLst>
          </p:cNvPr>
          <p:cNvSpPr>
            <a:spLocks noGrp="1"/>
          </p:cNvSpPr>
          <p:nvPr>
            <p:ph type="ctrTitle"/>
          </p:nvPr>
        </p:nvSpPr>
        <p:spPr/>
        <p:txBody>
          <a:bodyPr/>
          <a:lstStyle/>
          <a:p>
            <a:r>
              <a:rPr lang="en-US"/>
              <a:t>Popular Research &amp; Usage Areas</a:t>
            </a:r>
          </a:p>
        </p:txBody>
      </p:sp>
      <p:sp>
        <p:nvSpPr>
          <p:cNvPr id="3" name="Text Placeholder 2">
            <a:extLst>
              <a:ext uri="{FF2B5EF4-FFF2-40B4-BE49-F238E27FC236}">
                <a16:creationId xmlns:a16="http://schemas.microsoft.com/office/drawing/2014/main" id="{90224501-DF9F-66EB-8AE9-AED6976F8D36}"/>
              </a:ext>
            </a:extLst>
          </p:cNvPr>
          <p:cNvSpPr>
            <a:spLocks noGrp="1"/>
          </p:cNvSpPr>
          <p:nvPr>
            <p:ph type="body" sz="quarter" idx="10"/>
          </p:nvPr>
        </p:nvSpPr>
        <p:spPr/>
        <p:txBody>
          <a:bodyPr/>
          <a:lstStyle/>
          <a:p>
            <a:r>
              <a:rPr lang="en-US"/>
              <a:t>Serverless Research: Areas</a:t>
            </a:r>
          </a:p>
        </p:txBody>
      </p:sp>
      <p:sp>
        <p:nvSpPr>
          <p:cNvPr id="5" name="Slide Number Placeholder 4">
            <a:extLst>
              <a:ext uri="{FF2B5EF4-FFF2-40B4-BE49-F238E27FC236}">
                <a16:creationId xmlns:a16="http://schemas.microsoft.com/office/drawing/2014/main" id="{98826CEE-714A-0ACC-CC78-0D9002F7A283}"/>
              </a:ext>
            </a:extLst>
          </p:cNvPr>
          <p:cNvSpPr>
            <a:spLocks noGrp="1"/>
          </p:cNvSpPr>
          <p:nvPr>
            <p:ph type="sldNum" sz="quarter" idx="4"/>
          </p:nvPr>
        </p:nvSpPr>
        <p:spPr/>
        <p:txBody>
          <a:bodyPr/>
          <a:lstStyle/>
          <a:p>
            <a:pPr algn="l"/>
            <a:fld id="{DFAB4A35-254A-4129-B508-C0D4E219414D}" type="slidenum">
              <a:rPr lang="en-US" smtClean="0"/>
              <a:pPr algn="l"/>
              <a:t>85</a:t>
            </a:fld>
            <a:endParaRPr lang="en-US"/>
          </a:p>
        </p:txBody>
      </p:sp>
      <p:sp>
        <p:nvSpPr>
          <p:cNvPr id="8" name="TextBox 7">
            <a:extLst>
              <a:ext uri="{FF2B5EF4-FFF2-40B4-BE49-F238E27FC236}">
                <a16:creationId xmlns:a16="http://schemas.microsoft.com/office/drawing/2014/main" id="{C0D5137E-B3FF-D88C-5087-759AF970010D}"/>
              </a:ext>
            </a:extLst>
          </p:cNvPr>
          <p:cNvSpPr txBox="1"/>
          <p:nvPr/>
        </p:nvSpPr>
        <p:spPr>
          <a:xfrm>
            <a:off x="4449599" y="4666414"/>
            <a:ext cx="4932761" cy="577081"/>
          </a:xfrm>
          <a:prstGeom prst="rect">
            <a:avLst/>
          </a:prstGeom>
          <a:noFill/>
        </p:spPr>
        <p:txBody>
          <a:bodyPr wrap="none" rtlCol="0">
            <a:spAutoFit/>
          </a:bodyPr>
          <a:lstStyle/>
          <a:p>
            <a:r>
              <a:rPr lang="en-US" sz="1050">
                <a:solidFill>
                  <a:schemeClr val="bg1"/>
                </a:solidFill>
              </a:rPr>
              <a:t>[2] </a:t>
            </a:r>
            <a:r>
              <a:rPr lang="en-US" sz="1050" err="1">
                <a:solidFill>
                  <a:schemeClr val="bg1"/>
                </a:solidFill>
              </a:rPr>
              <a:t>Shafiei</a:t>
            </a:r>
            <a:r>
              <a:rPr lang="en-US" sz="1050">
                <a:solidFill>
                  <a:schemeClr val="bg1"/>
                </a:solidFill>
              </a:rPr>
              <a:t>, Hossein, Ahmad </a:t>
            </a:r>
            <a:r>
              <a:rPr lang="en-US" sz="1050" err="1">
                <a:solidFill>
                  <a:schemeClr val="bg1"/>
                </a:solidFill>
              </a:rPr>
              <a:t>Khonsari</a:t>
            </a:r>
            <a:r>
              <a:rPr lang="en-US" sz="1050">
                <a:solidFill>
                  <a:schemeClr val="bg1"/>
                </a:solidFill>
              </a:rPr>
              <a:t>, and Payam Mousavi. </a:t>
            </a:r>
          </a:p>
          <a:p>
            <a:r>
              <a:rPr lang="en-US" sz="1050">
                <a:solidFill>
                  <a:schemeClr val="bg1"/>
                </a:solidFill>
              </a:rPr>
              <a:t>"Serverless computing: a survey of opportunities, challenges, and applications.“</a:t>
            </a:r>
          </a:p>
          <a:p>
            <a:r>
              <a:rPr lang="en-US" sz="1050">
                <a:solidFill>
                  <a:schemeClr val="bg1"/>
                </a:solidFill>
              </a:rPr>
              <a:t> </a:t>
            </a:r>
            <a:r>
              <a:rPr lang="en-US" sz="1050" i="1">
                <a:solidFill>
                  <a:schemeClr val="bg1"/>
                </a:solidFill>
              </a:rPr>
              <a:t>ACM Computing Surveys</a:t>
            </a:r>
            <a:r>
              <a:rPr lang="en-US" sz="1050">
                <a:solidFill>
                  <a:schemeClr val="bg1"/>
                </a:solidFill>
              </a:rPr>
              <a:t> 54.11s (2022): 1-32.</a:t>
            </a:r>
          </a:p>
        </p:txBody>
      </p:sp>
      <p:sp>
        <p:nvSpPr>
          <p:cNvPr id="11" name="TextBox 10">
            <a:extLst>
              <a:ext uri="{FF2B5EF4-FFF2-40B4-BE49-F238E27FC236}">
                <a16:creationId xmlns:a16="http://schemas.microsoft.com/office/drawing/2014/main" id="{57B1E4AE-201B-703D-94B2-5BFDC82B3309}"/>
              </a:ext>
            </a:extLst>
          </p:cNvPr>
          <p:cNvSpPr txBox="1"/>
          <p:nvPr/>
        </p:nvSpPr>
        <p:spPr>
          <a:xfrm>
            <a:off x="4630416" y="2616002"/>
            <a:ext cx="4414991" cy="577081"/>
          </a:xfrm>
          <a:prstGeom prst="rect">
            <a:avLst/>
          </a:prstGeom>
          <a:noFill/>
        </p:spPr>
        <p:txBody>
          <a:bodyPr wrap="square" rtlCol="0">
            <a:spAutoFit/>
          </a:bodyPr>
          <a:lstStyle/>
          <a:p>
            <a:r>
              <a:rPr lang="en-US" sz="1050"/>
              <a:t>[1] Wen, </a:t>
            </a:r>
            <a:r>
              <a:rPr lang="en-US" sz="1050" err="1"/>
              <a:t>Jinfeng</a:t>
            </a:r>
            <a:r>
              <a:rPr lang="en-US" sz="1050"/>
              <a:t>, et al. "Rise of the planet of serverless computing: A systematic review." </a:t>
            </a:r>
          </a:p>
          <a:p>
            <a:r>
              <a:rPr lang="en-US" sz="1050" i="1"/>
              <a:t>ACM Transactions on Software Engineering and Methodology</a:t>
            </a:r>
            <a:r>
              <a:rPr lang="en-US" sz="1050"/>
              <a:t> (2023).</a:t>
            </a:r>
          </a:p>
        </p:txBody>
      </p:sp>
      <p:sp>
        <p:nvSpPr>
          <p:cNvPr id="6" name="Content Placeholder 3">
            <a:extLst>
              <a:ext uri="{FF2B5EF4-FFF2-40B4-BE49-F238E27FC236}">
                <a16:creationId xmlns:a16="http://schemas.microsoft.com/office/drawing/2014/main" id="{1ABDF964-668E-57EE-28BF-38B21B9FF82F}"/>
              </a:ext>
            </a:extLst>
          </p:cNvPr>
          <p:cNvSpPr>
            <a:spLocks noGrp="1"/>
          </p:cNvSpPr>
          <p:nvPr>
            <p:ph idx="1"/>
          </p:nvPr>
        </p:nvSpPr>
        <p:spPr>
          <a:xfrm>
            <a:off x="540785" y="3009006"/>
            <a:ext cx="4100589" cy="1668697"/>
          </a:xfrm>
        </p:spPr>
        <p:txBody>
          <a:bodyPr vert="horz" lIns="91440" tIns="45720" rIns="91440" bIns="45720" rtlCol="0" anchor="t">
            <a:normAutofit fontScale="92500" lnSpcReduction="20000"/>
          </a:bodyPr>
          <a:lstStyle/>
          <a:p>
            <a:pPr>
              <a:buFont typeface="Arial" panose="020B0604020202020204" pitchFamily="34" charset="0"/>
              <a:buChar char="•"/>
            </a:pPr>
            <a:r>
              <a:rPr lang="en-US"/>
              <a:t>Uses: taken from [2]</a:t>
            </a:r>
          </a:p>
          <a:p>
            <a:pPr>
              <a:buFont typeface="Arial" panose="020B0604020202020204" pitchFamily="34" charset="0"/>
              <a:buChar char="•"/>
            </a:pPr>
            <a:r>
              <a:rPr lang="en-US"/>
              <a:t>Real-time and on-demand systems</a:t>
            </a:r>
          </a:p>
          <a:p>
            <a:pPr>
              <a:buFont typeface="Arial" panose="020B0604020202020204" pitchFamily="34" charset="0"/>
              <a:buChar char="•"/>
            </a:pPr>
            <a:r>
              <a:rPr lang="en-US"/>
              <a:t>Massively parallel tasks</a:t>
            </a:r>
          </a:p>
          <a:p>
            <a:pPr>
              <a:buFont typeface="Arial" panose="020B0604020202020204" pitchFamily="34" charset="0"/>
              <a:buChar char="•"/>
            </a:pPr>
            <a:r>
              <a:rPr lang="en-US"/>
              <a:t>Scientific computing</a:t>
            </a:r>
          </a:p>
        </p:txBody>
      </p:sp>
      <p:sp>
        <p:nvSpPr>
          <p:cNvPr id="9" name="Content Placeholder 3">
            <a:extLst>
              <a:ext uri="{FF2B5EF4-FFF2-40B4-BE49-F238E27FC236}">
                <a16:creationId xmlns:a16="http://schemas.microsoft.com/office/drawing/2014/main" id="{064F2C31-6BAD-BC98-2453-654574C66B1C}"/>
              </a:ext>
            </a:extLst>
          </p:cNvPr>
          <p:cNvSpPr txBox="1">
            <a:spLocks/>
          </p:cNvSpPr>
          <p:nvPr/>
        </p:nvSpPr>
        <p:spPr>
          <a:xfrm>
            <a:off x="4425696" y="3436279"/>
            <a:ext cx="4100589" cy="1178560"/>
          </a:xfrm>
          <a:prstGeom prst="rect">
            <a:avLst/>
          </a:prstGeom>
        </p:spPr>
        <p:txBody>
          <a:bodyPr vert="horz" lIns="91440" tIns="45720" rIns="91440" bIns="45720" rtlCol="0" anchor="t">
            <a:normAutofit fontScale="92500" lnSpcReduction="20000"/>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Font typeface="Arial" panose="020B0604020202020204" pitchFamily="34" charset="0"/>
              <a:buChar char="•"/>
            </a:pPr>
            <a:r>
              <a:rPr lang="en-US"/>
              <a:t>Management systems</a:t>
            </a:r>
          </a:p>
          <a:p>
            <a:pPr>
              <a:buFont typeface="Arial" panose="020B0604020202020204" pitchFamily="34" charset="0"/>
              <a:buChar char="•"/>
            </a:pPr>
            <a:r>
              <a:rPr lang="en-US"/>
              <a:t>Internet of Things</a:t>
            </a:r>
          </a:p>
          <a:p>
            <a:pPr>
              <a:buFont typeface="Arial" panose="020B0604020202020204" pitchFamily="34" charset="0"/>
              <a:buChar char="•"/>
            </a:pPr>
            <a:r>
              <a:rPr lang="en-US"/>
              <a:t>Streaming &amp; video processing</a:t>
            </a:r>
          </a:p>
        </p:txBody>
      </p:sp>
    </p:spTree>
    <p:extLst>
      <p:ext uri="{BB962C8B-B14F-4D97-AF65-F5344CB8AC3E}">
        <p14:creationId xmlns:p14="http://schemas.microsoft.com/office/powerpoint/2010/main" val="2368936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6" grpId="0" uiExpand="1" build="p"/>
      <p:bldP spid="9"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68F1A-B51C-3BC6-5460-0F1812C9ED95}"/>
              </a:ext>
            </a:extLst>
          </p:cNvPr>
          <p:cNvSpPr>
            <a:spLocks noGrp="1"/>
          </p:cNvSpPr>
          <p:nvPr>
            <p:ph type="ctrTitle"/>
          </p:nvPr>
        </p:nvSpPr>
        <p:spPr/>
        <p:txBody>
          <a:bodyPr/>
          <a:lstStyle/>
          <a:p>
            <a:r>
              <a:rPr lang="en-US"/>
              <a:t>AI in Serverless</a:t>
            </a:r>
          </a:p>
        </p:txBody>
      </p:sp>
      <p:sp>
        <p:nvSpPr>
          <p:cNvPr id="3" name="Text Placeholder 2">
            <a:extLst>
              <a:ext uri="{FF2B5EF4-FFF2-40B4-BE49-F238E27FC236}">
                <a16:creationId xmlns:a16="http://schemas.microsoft.com/office/drawing/2014/main" id="{96B26935-87C5-1AFD-370D-3A1ED2DEBD59}"/>
              </a:ext>
            </a:extLst>
          </p:cNvPr>
          <p:cNvSpPr>
            <a:spLocks noGrp="1"/>
          </p:cNvSpPr>
          <p:nvPr>
            <p:ph type="body" sz="quarter" idx="10"/>
          </p:nvPr>
        </p:nvSpPr>
        <p:spPr/>
        <p:txBody>
          <a:bodyPr/>
          <a:lstStyle/>
          <a:p>
            <a:r>
              <a:rPr lang="en-US"/>
              <a:t>Serverless Research: AI</a:t>
            </a:r>
          </a:p>
        </p:txBody>
      </p:sp>
      <p:sp>
        <p:nvSpPr>
          <p:cNvPr id="4" name="Content Placeholder 3">
            <a:extLst>
              <a:ext uri="{FF2B5EF4-FFF2-40B4-BE49-F238E27FC236}">
                <a16:creationId xmlns:a16="http://schemas.microsoft.com/office/drawing/2014/main" id="{E99BB842-DA89-3B94-8CE7-909648695D28}"/>
              </a:ext>
            </a:extLst>
          </p:cNvPr>
          <p:cNvSpPr>
            <a:spLocks noGrp="1"/>
          </p:cNvSpPr>
          <p:nvPr>
            <p:ph idx="1"/>
          </p:nvPr>
        </p:nvSpPr>
        <p:spPr/>
        <p:txBody>
          <a:bodyPr vert="horz" lIns="91440" tIns="45720" rIns="91440" bIns="45720" rtlCol="0" anchor="t">
            <a:normAutofit fontScale="92500" lnSpcReduction="10000"/>
          </a:bodyPr>
          <a:lstStyle/>
          <a:p>
            <a:pPr>
              <a:spcAft>
                <a:spcPts val="600"/>
              </a:spcAft>
            </a:pPr>
            <a:r>
              <a:rPr lang="en-US" dirty="0">
                <a:solidFill>
                  <a:srgbClr val="252626"/>
                </a:solidFill>
              </a:rPr>
              <a:t>Distributed learning: </a:t>
            </a:r>
          </a:p>
          <a:p>
            <a:pPr lvl="1">
              <a:spcAft>
                <a:spcPts val="600"/>
              </a:spcAft>
            </a:pPr>
            <a:r>
              <a:rPr lang="el-GR" dirty="0">
                <a:solidFill>
                  <a:srgbClr val="252626"/>
                </a:solidFill>
              </a:rPr>
              <a:t>λ</a:t>
            </a:r>
            <a:r>
              <a:rPr lang="en-US" b="0" i="0" dirty="0" err="1">
                <a:solidFill>
                  <a:srgbClr val="252626"/>
                </a:solidFill>
                <a:effectLst/>
                <a:latin typeface="+mn-lt"/>
              </a:rPr>
              <a:t>dnn</a:t>
            </a:r>
            <a:r>
              <a:rPr lang="en-US" b="0" i="0" dirty="0">
                <a:solidFill>
                  <a:srgbClr val="252626"/>
                </a:solidFill>
                <a:effectLst/>
                <a:latin typeface="+mn-lt"/>
              </a:rPr>
              <a:t> – distributed DNN training</a:t>
            </a:r>
            <a:r>
              <a:rPr lang="en-US" dirty="0">
                <a:solidFill>
                  <a:srgbClr val="252626"/>
                </a:solidFill>
                <a:latin typeface="+mn-lt"/>
              </a:rPr>
              <a:t> </a:t>
            </a:r>
            <a:r>
              <a:rPr lang="en-US" sz="1300" dirty="0">
                <a:solidFill>
                  <a:srgbClr val="252626"/>
                </a:solidFill>
                <a:latin typeface="+mn-lt"/>
              </a:rPr>
              <a:t>(Xu</a:t>
            </a:r>
            <a:r>
              <a:rPr lang="en-US" sz="1300" dirty="0">
                <a:solidFill>
                  <a:schemeClr val="tx1"/>
                </a:solidFill>
              </a:rPr>
              <a:t> et al.</a:t>
            </a:r>
            <a:r>
              <a:rPr lang="en-US" sz="1300" dirty="0">
                <a:solidFill>
                  <a:srgbClr val="252626"/>
                </a:solidFill>
                <a:latin typeface="+mn-lt"/>
              </a:rPr>
              <a:t> </a:t>
            </a:r>
            <a:r>
              <a:rPr lang="en-US" sz="1300" b="0" i="1" dirty="0">
                <a:solidFill>
                  <a:srgbClr val="252626"/>
                </a:solidFill>
                <a:effectLst/>
                <a:latin typeface="+mn-lt"/>
              </a:rPr>
              <a:t>IEEE Transactions on Computers </a:t>
            </a:r>
            <a:r>
              <a:rPr lang="en-US" sz="1300" b="0" dirty="0">
                <a:solidFill>
                  <a:srgbClr val="252626"/>
                </a:solidFill>
                <a:effectLst/>
                <a:latin typeface="+mn-lt"/>
              </a:rPr>
              <a:t>‘21</a:t>
            </a:r>
            <a:r>
              <a:rPr lang="en-US" sz="1300" dirty="0">
                <a:solidFill>
                  <a:srgbClr val="252626"/>
                </a:solidFill>
                <a:latin typeface="+mn-lt"/>
              </a:rPr>
              <a:t>)</a:t>
            </a:r>
          </a:p>
          <a:p>
            <a:pPr lvl="1">
              <a:spcAft>
                <a:spcPts val="600"/>
              </a:spcAft>
            </a:pPr>
            <a:r>
              <a:rPr lang="en-US" dirty="0">
                <a:solidFill>
                  <a:srgbClr val="252626"/>
                </a:solidFill>
                <a:latin typeface="+mn-lt"/>
              </a:rPr>
              <a:t>Distributed RL training </a:t>
            </a:r>
            <a:r>
              <a:rPr lang="en-US" sz="1300" dirty="0">
                <a:solidFill>
                  <a:srgbClr val="252626"/>
                </a:solidFill>
                <a:latin typeface="+mn-lt"/>
              </a:rPr>
              <a:t>(Wang</a:t>
            </a:r>
            <a:r>
              <a:rPr lang="en-US" sz="1300" dirty="0">
                <a:solidFill>
                  <a:schemeClr val="tx1"/>
                </a:solidFill>
              </a:rPr>
              <a:t> et al.</a:t>
            </a:r>
            <a:r>
              <a:rPr lang="en-US" sz="1300" dirty="0">
                <a:solidFill>
                  <a:srgbClr val="252626"/>
                </a:solidFill>
                <a:latin typeface="+mn-lt"/>
              </a:rPr>
              <a:t> </a:t>
            </a:r>
            <a:r>
              <a:rPr lang="en-US" sz="1300" b="0" i="1" dirty="0">
                <a:solidFill>
                  <a:srgbClr val="252626"/>
                </a:solidFill>
                <a:effectLst/>
                <a:latin typeface="+mn-lt"/>
              </a:rPr>
              <a:t>IEEE INFOCOM</a:t>
            </a:r>
            <a:r>
              <a:rPr lang="en-US" sz="1300" dirty="0">
                <a:solidFill>
                  <a:srgbClr val="252626"/>
                </a:solidFill>
                <a:latin typeface="+mn-lt"/>
              </a:rPr>
              <a:t> ’19)</a:t>
            </a:r>
          </a:p>
          <a:p>
            <a:pPr>
              <a:spcAft>
                <a:spcPts val="600"/>
              </a:spcAft>
              <a:buClr>
                <a:srgbClr val="808080"/>
              </a:buClr>
            </a:pPr>
            <a:r>
              <a:rPr lang="en-US" dirty="0">
                <a:solidFill>
                  <a:srgbClr val="252626"/>
                </a:solidFill>
              </a:rPr>
              <a:t>Inference</a:t>
            </a:r>
          </a:p>
          <a:p>
            <a:pPr lvl="1">
              <a:spcAft>
                <a:spcPts val="600"/>
              </a:spcAft>
              <a:buClr>
                <a:srgbClr val="808080"/>
              </a:buClr>
            </a:pPr>
            <a:r>
              <a:rPr lang="en-US" dirty="0">
                <a:solidFill>
                  <a:srgbClr val="252626"/>
                </a:solidFill>
              </a:rPr>
              <a:t>Multi-Buffer Serving: buffer scheme in front of control plane </a:t>
            </a:r>
            <a:r>
              <a:rPr lang="en-US" sz="1300" dirty="0">
                <a:solidFill>
                  <a:srgbClr val="252626"/>
                </a:solidFill>
              </a:rPr>
              <a:t>(Ahsan</a:t>
            </a:r>
            <a:r>
              <a:rPr lang="en-US" sz="1300" dirty="0">
                <a:solidFill>
                  <a:schemeClr val="tx1"/>
                </a:solidFill>
              </a:rPr>
              <a:t> et al.</a:t>
            </a:r>
            <a:r>
              <a:rPr lang="en-US" sz="1300" dirty="0">
                <a:solidFill>
                  <a:srgbClr val="252626"/>
                </a:solidFill>
              </a:rPr>
              <a:t> </a:t>
            </a:r>
            <a:r>
              <a:rPr lang="en-US" sz="1300" i="1" dirty="0">
                <a:solidFill>
                  <a:srgbClr val="252626"/>
                </a:solidFill>
              </a:rPr>
              <a:t>VLDB</a:t>
            </a:r>
            <a:r>
              <a:rPr lang="en-US" sz="1300" dirty="0">
                <a:solidFill>
                  <a:srgbClr val="252626"/>
                </a:solidFill>
              </a:rPr>
              <a:t> ‘22)</a:t>
            </a:r>
          </a:p>
          <a:p>
            <a:pPr lvl="1">
              <a:spcAft>
                <a:spcPts val="600"/>
              </a:spcAft>
            </a:pPr>
            <a:r>
              <a:rPr lang="en-US" dirty="0" err="1">
                <a:solidFill>
                  <a:srgbClr val="252626"/>
                </a:solidFill>
              </a:rPr>
              <a:t>Infless</a:t>
            </a:r>
            <a:r>
              <a:rPr lang="en-US" dirty="0">
                <a:solidFill>
                  <a:srgbClr val="252626"/>
                </a:solidFill>
              </a:rPr>
              <a:t>: inference focused control plane </a:t>
            </a:r>
            <a:r>
              <a:rPr lang="en-US" sz="1300" dirty="0">
                <a:solidFill>
                  <a:srgbClr val="252626"/>
                </a:solidFill>
              </a:rPr>
              <a:t>(</a:t>
            </a:r>
            <a:r>
              <a:rPr lang="en-US" sz="1300" dirty="0" err="1">
                <a:solidFill>
                  <a:srgbClr val="252626"/>
                </a:solidFill>
              </a:rPr>
              <a:t>Yanan</a:t>
            </a:r>
            <a:r>
              <a:rPr lang="en-US" sz="1300" dirty="0">
                <a:solidFill>
                  <a:schemeClr val="tx1"/>
                </a:solidFill>
              </a:rPr>
              <a:t> et al.</a:t>
            </a:r>
            <a:r>
              <a:rPr lang="en-US" sz="1300" dirty="0">
                <a:solidFill>
                  <a:srgbClr val="252626"/>
                </a:solidFill>
              </a:rPr>
              <a:t> </a:t>
            </a:r>
            <a:r>
              <a:rPr lang="en-US" sz="1300" i="1" dirty="0">
                <a:solidFill>
                  <a:srgbClr val="252626"/>
                </a:solidFill>
              </a:rPr>
              <a:t>ASPLOS</a:t>
            </a:r>
            <a:r>
              <a:rPr lang="en-US" sz="1300" dirty="0">
                <a:solidFill>
                  <a:srgbClr val="252626"/>
                </a:solidFill>
              </a:rPr>
              <a:t> ‘22)</a:t>
            </a:r>
            <a:endParaRPr lang="en-US" dirty="0">
              <a:solidFill>
                <a:srgbClr val="252626"/>
              </a:solidFill>
            </a:endParaRPr>
          </a:p>
          <a:p>
            <a:pPr>
              <a:spcAft>
                <a:spcPts val="600"/>
              </a:spcAft>
              <a:buClr>
                <a:srgbClr val="808080"/>
              </a:buClr>
            </a:pPr>
            <a:r>
              <a:rPr lang="en-US" dirty="0">
                <a:solidFill>
                  <a:srgbClr val="252626"/>
                </a:solidFill>
              </a:rPr>
              <a:t>Resource Management</a:t>
            </a:r>
          </a:p>
          <a:p>
            <a:pPr lvl="1">
              <a:spcAft>
                <a:spcPts val="600"/>
              </a:spcAft>
            </a:pPr>
            <a:r>
              <a:rPr lang="en-US" dirty="0">
                <a:solidFill>
                  <a:srgbClr val="252626"/>
                </a:solidFill>
              </a:rPr>
              <a:t>Fireplace: placement of sandboxes </a:t>
            </a:r>
            <a:r>
              <a:rPr lang="en-US" sz="1300" dirty="0">
                <a:solidFill>
                  <a:srgbClr val="252626"/>
                </a:solidFill>
              </a:rPr>
              <a:t>(</a:t>
            </a:r>
            <a:r>
              <a:rPr lang="en-US" sz="1300" dirty="0" err="1">
                <a:solidFill>
                  <a:srgbClr val="252626"/>
                </a:solidFill>
              </a:rPr>
              <a:t>Bharathan</a:t>
            </a:r>
            <a:r>
              <a:rPr lang="en-US" sz="1300" dirty="0">
                <a:solidFill>
                  <a:schemeClr val="tx1"/>
                </a:solidFill>
              </a:rPr>
              <a:t> et al.</a:t>
            </a:r>
            <a:r>
              <a:rPr lang="en-US" sz="1300" dirty="0">
                <a:solidFill>
                  <a:srgbClr val="252626"/>
                </a:solidFill>
              </a:rPr>
              <a:t> </a:t>
            </a:r>
            <a:r>
              <a:rPr lang="en-US" sz="1300" i="1" dirty="0" err="1">
                <a:solidFill>
                  <a:srgbClr val="252626"/>
                </a:solidFill>
              </a:rPr>
              <a:t>MLSys</a:t>
            </a:r>
            <a:r>
              <a:rPr lang="en-US" sz="1300" dirty="0">
                <a:solidFill>
                  <a:srgbClr val="252626"/>
                </a:solidFill>
              </a:rPr>
              <a:t> ‘21)</a:t>
            </a:r>
          </a:p>
          <a:p>
            <a:pPr lvl="1">
              <a:spcAft>
                <a:spcPts val="600"/>
              </a:spcAft>
            </a:pPr>
            <a:r>
              <a:rPr lang="en-US" dirty="0" err="1">
                <a:solidFill>
                  <a:srgbClr val="252626"/>
                </a:solidFill>
              </a:rPr>
              <a:t>Sizeless</a:t>
            </a:r>
            <a:r>
              <a:rPr lang="en-US" dirty="0">
                <a:solidFill>
                  <a:srgbClr val="252626"/>
                </a:solidFill>
              </a:rPr>
              <a:t>: resource allocation of sandboxes </a:t>
            </a:r>
            <a:r>
              <a:rPr lang="en-US" sz="1300" dirty="0">
                <a:solidFill>
                  <a:srgbClr val="252626"/>
                </a:solidFill>
              </a:rPr>
              <a:t>(Simon</a:t>
            </a:r>
            <a:r>
              <a:rPr lang="en-US" sz="1300" dirty="0">
                <a:solidFill>
                  <a:schemeClr val="tx1"/>
                </a:solidFill>
              </a:rPr>
              <a:t> et al.</a:t>
            </a:r>
            <a:r>
              <a:rPr lang="en-US" sz="1300" dirty="0">
                <a:solidFill>
                  <a:srgbClr val="252626"/>
                </a:solidFill>
              </a:rPr>
              <a:t> </a:t>
            </a:r>
            <a:r>
              <a:rPr lang="en-US" sz="1300" i="1" dirty="0">
                <a:solidFill>
                  <a:srgbClr val="252626"/>
                </a:solidFill>
              </a:rPr>
              <a:t>Middleware</a:t>
            </a:r>
            <a:r>
              <a:rPr lang="en-US" sz="1300" dirty="0">
                <a:solidFill>
                  <a:srgbClr val="252626"/>
                </a:solidFill>
              </a:rPr>
              <a:t> ’21)</a:t>
            </a:r>
            <a:endParaRPr lang="en-US" dirty="0">
              <a:solidFill>
                <a:srgbClr val="252626"/>
              </a:solidFill>
            </a:endParaRPr>
          </a:p>
        </p:txBody>
      </p:sp>
      <p:sp>
        <p:nvSpPr>
          <p:cNvPr id="5" name="Slide Number Placeholder 4">
            <a:extLst>
              <a:ext uri="{FF2B5EF4-FFF2-40B4-BE49-F238E27FC236}">
                <a16:creationId xmlns:a16="http://schemas.microsoft.com/office/drawing/2014/main" id="{1D02EBC2-5D8E-9A39-F088-96FA423D07CB}"/>
              </a:ext>
            </a:extLst>
          </p:cNvPr>
          <p:cNvSpPr>
            <a:spLocks noGrp="1"/>
          </p:cNvSpPr>
          <p:nvPr>
            <p:ph type="sldNum" sz="quarter" idx="4"/>
          </p:nvPr>
        </p:nvSpPr>
        <p:spPr/>
        <p:txBody>
          <a:bodyPr/>
          <a:lstStyle/>
          <a:p>
            <a:pPr algn="l"/>
            <a:fld id="{DFAB4A35-254A-4129-B508-C0D4E219414D}" type="slidenum">
              <a:rPr lang="en-US" smtClean="0"/>
              <a:pPr algn="l"/>
              <a:t>86</a:t>
            </a:fld>
            <a:endParaRPr lang="en-US"/>
          </a:p>
        </p:txBody>
      </p:sp>
    </p:spTree>
    <p:extLst>
      <p:ext uri="{BB962C8B-B14F-4D97-AF65-F5344CB8AC3E}">
        <p14:creationId xmlns:p14="http://schemas.microsoft.com/office/powerpoint/2010/main" val="112431886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0C78F-436E-175E-48A6-5B3B13CB8883}"/>
              </a:ext>
            </a:extLst>
          </p:cNvPr>
          <p:cNvSpPr>
            <a:spLocks noGrp="1"/>
          </p:cNvSpPr>
          <p:nvPr>
            <p:ph type="ctrTitle"/>
          </p:nvPr>
        </p:nvSpPr>
        <p:spPr/>
        <p:txBody>
          <a:bodyPr/>
          <a:lstStyle/>
          <a:p>
            <a:r>
              <a:rPr lang="en-US"/>
              <a:t>Popular Research &amp; Usage Areas</a:t>
            </a:r>
          </a:p>
        </p:txBody>
      </p:sp>
      <p:sp>
        <p:nvSpPr>
          <p:cNvPr id="3" name="Text Placeholder 2">
            <a:extLst>
              <a:ext uri="{FF2B5EF4-FFF2-40B4-BE49-F238E27FC236}">
                <a16:creationId xmlns:a16="http://schemas.microsoft.com/office/drawing/2014/main" id="{90224501-DF9F-66EB-8AE9-AED6976F8D36}"/>
              </a:ext>
            </a:extLst>
          </p:cNvPr>
          <p:cNvSpPr>
            <a:spLocks noGrp="1"/>
          </p:cNvSpPr>
          <p:nvPr>
            <p:ph type="body" sz="quarter" idx="10"/>
          </p:nvPr>
        </p:nvSpPr>
        <p:spPr/>
        <p:txBody>
          <a:bodyPr/>
          <a:lstStyle/>
          <a:p>
            <a:r>
              <a:rPr lang="en-US"/>
              <a:t>Related Research: Areas</a:t>
            </a:r>
          </a:p>
        </p:txBody>
      </p:sp>
      <p:sp>
        <p:nvSpPr>
          <p:cNvPr id="5" name="Slide Number Placeholder 4">
            <a:extLst>
              <a:ext uri="{FF2B5EF4-FFF2-40B4-BE49-F238E27FC236}">
                <a16:creationId xmlns:a16="http://schemas.microsoft.com/office/drawing/2014/main" id="{98826CEE-714A-0ACC-CC78-0D9002F7A283}"/>
              </a:ext>
            </a:extLst>
          </p:cNvPr>
          <p:cNvSpPr>
            <a:spLocks noGrp="1"/>
          </p:cNvSpPr>
          <p:nvPr>
            <p:ph type="sldNum" sz="quarter" idx="4"/>
          </p:nvPr>
        </p:nvSpPr>
        <p:spPr/>
        <p:txBody>
          <a:bodyPr/>
          <a:lstStyle/>
          <a:p>
            <a:pPr algn="l"/>
            <a:fld id="{DFAB4A35-254A-4129-B508-C0D4E219414D}" type="slidenum">
              <a:rPr lang="en-US" smtClean="0"/>
              <a:pPr algn="l"/>
              <a:t>87</a:t>
            </a:fld>
            <a:endParaRPr lang="en-US"/>
          </a:p>
        </p:txBody>
      </p:sp>
      <p:sp>
        <p:nvSpPr>
          <p:cNvPr id="8" name="TextBox 7">
            <a:extLst>
              <a:ext uri="{FF2B5EF4-FFF2-40B4-BE49-F238E27FC236}">
                <a16:creationId xmlns:a16="http://schemas.microsoft.com/office/drawing/2014/main" id="{C0D5137E-B3FF-D88C-5087-759AF970010D}"/>
              </a:ext>
            </a:extLst>
          </p:cNvPr>
          <p:cNvSpPr txBox="1"/>
          <p:nvPr/>
        </p:nvSpPr>
        <p:spPr>
          <a:xfrm>
            <a:off x="4833956" y="4178144"/>
            <a:ext cx="4414991" cy="577081"/>
          </a:xfrm>
          <a:prstGeom prst="rect">
            <a:avLst/>
          </a:prstGeom>
          <a:noFill/>
        </p:spPr>
        <p:txBody>
          <a:bodyPr wrap="none" rtlCol="0">
            <a:spAutoFit/>
          </a:bodyPr>
          <a:lstStyle/>
          <a:p>
            <a:r>
              <a:rPr lang="en-US" sz="1050"/>
              <a:t>[2] </a:t>
            </a:r>
            <a:r>
              <a:rPr lang="en-US" sz="1050" err="1"/>
              <a:t>Eismann</a:t>
            </a:r>
            <a:r>
              <a:rPr lang="en-US" sz="1050"/>
              <a:t>, Simon, et al. "The state of serverless applications: </a:t>
            </a:r>
          </a:p>
          <a:p>
            <a:r>
              <a:rPr lang="en-US" sz="1050"/>
              <a:t>Collection, characterization, and community consensus.“</a:t>
            </a:r>
          </a:p>
          <a:p>
            <a:r>
              <a:rPr lang="en-US" sz="1050"/>
              <a:t> </a:t>
            </a:r>
            <a:r>
              <a:rPr lang="en-US" sz="1050" i="1"/>
              <a:t>IEEE Transactions on Software Engineering</a:t>
            </a:r>
            <a:r>
              <a:rPr lang="en-US" sz="1050"/>
              <a:t> 48.10 (2021): 4152-4166.</a:t>
            </a:r>
          </a:p>
        </p:txBody>
      </p:sp>
      <p:sp>
        <p:nvSpPr>
          <p:cNvPr id="11" name="TextBox 10">
            <a:extLst>
              <a:ext uri="{FF2B5EF4-FFF2-40B4-BE49-F238E27FC236}">
                <a16:creationId xmlns:a16="http://schemas.microsoft.com/office/drawing/2014/main" id="{57B1E4AE-201B-703D-94B2-5BFDC82B3309}"/>
              </a:ext>
            </a:extLst>
          </p:cNvPr>
          <p:cNvSpPr txBox="1"/>
          <p:nvPr/>
        </p:nvSpPr>
        <p:spPr>
          <a:xfrm>
            <a:off x="0" y="4155995"/>
            <a:ext cx="4414991" cy="577081"/>
          </a:xfrm>
          <a:prstGeom prst="rect">
            <a:avLst/>
          </a:prstGeom>
          <a:noFill/>
        </p:spPr>
        <p:txBody>
          <a:bodyPr wrap="square" rtlCol="0">
            <a:spAutoFit/>
          </a:bodyPr>
          <a:lstStyle/>
          <a:p>
            <a:r>
              <a:rPr lang="en-US" sz="1050"/>
              <a:t>[1] Wen, </a:t>
            </a:r>
            <a:r>
              <a:rPr lang="en-US" sz="1050" err="1"/>
              <a:t>Jinfeng</a:t>
            </a:r>
            <a:r>
              <a:rPr lang="en-US" sz="1050"/>
              <a:t>, et al. "Rise of the planet of serverless computing: A systematic review." </a:t>
            </a:r>
          </a:p>
          <a:p>
            <a:r>
              <a:rPr lang="en-US" sz="1050" i="1"/>
              <a:t>ACM Transactions on Software Engineering and Methodology</a:t>
            </a:r>
            <a:r>
              <a:rPr lang="en-US" sz="1050"/>
              <a:t> (2023).</a:t>
            </a:r>
          </a:p>
        </p:txBody>
      </p:sp>
      <p:grpSp>
        <p:nvGrpSpPr>
          <p:cNvPr id="14" name="Group 13">
            <a:extLst>
              <a:ext uri="{FF2B5EF4-FFF2-40B4-BE49-F238E27FC236}">
                <a16:creationId xmlns:a16="http://schemas.microsoft.com/office/drawing/2014/main" id="{85C45F5B-7B5E-4FC2-3985-DBF67C7EEF42}"/>
              </a:ext>
            </a:extLst>
          </p:cNvPr>
          <p:cNvGrpSpPr/>
          <p:nvPr/>
        </p:nvGrpSpPr>
        <p:grpSpPr>
          <a:xfrm>
            <a:off x="833437" y="1543823"/>
            <a:ext cx="7497762" cy="1390650"/>
            <a:chOff x="833437" y="1543823"/>
            <a:chExt cx="7497762" cy="1390650"/>
          </a:xfrm>
        </p:grpSpPr>
        <p:pic>
          <p:nvPicPr>
            <p:cNvPr id="7" name="Picture 6">
              <a:extLst>
                <a:ext uri="{FF2B5EF4-FFF2-40B4-BE49-F238E27FC236}">
                  <a16:creationId xmlns:a16="http://schemas.microsoft.com/office/drawing/2014/main" id="{A42441CC-F4EA-1D3E-ADD2-FCD4BBCBEC5A}"/>
                </a:ext>
              </a:extLst>
            </p:cNvPr>
            <p:cNvPicPr>
              <a:picLocks noChangeAspect="1"/>
            </p:cNvPicPr>
            <p:nvPr/>
          </p:nvPicPr>
          <p:blipFill>
            <a:blip r:embed="rId2"/>
            <a:stretch>
              <a:fillRect/>
            </a:stretch>
          </p:blipFill>
          <p:spPr>
            <a:xfrm>
              <a:off x="833437" y="1543823"/>
              <a:ext cx="7477125" cy="1390650"/>
            </a:xfrm>
            <a:prstGeom prst="rect">
              <a:avLst/>
            </a:prstGeom>
          </p:spPr>
        </p:pic>
        <p:sp>
          <p:nvSpPr>
            <p:cNvPr id="12" name="TextBox 11">
              <a:extLst>
                <a:ext uri="{FF2B5EF4-FFF2-40B4-BE49-F238E27FC236}">
                  <a16:creationId xmlns:a16="http://schemas.microsoft.com/office/drawing/2014/main" id="{E8A01AF0-E56F-37F6-97AD-3F50B8019F04}"/>
                </a:ext>
              </a:extLst>
            </p:cNvPr>
            <p:cNvSpPr txBox="1"/>
            <p:nvPr/>
          </p:nvSpPr>
          <p:spPr>
            <a:xfrm>
              <a:off x="7159083" y="1557725"/>
              <a:ext cx="1172116" cy="646331"/>
            </a:xfrm>
            <a:prstGeom prst="rect">
              <a:avLst/>
            </a:prstGeom>
            <a:noFill/>
          </p:spPr>
          <p:txBody>
            <a:bodyPr wrap="none" rtlCol="0">
              <a:spAutoFit/>
            </a:bodyPr>
            <a:lstStyle/>
            <a:p>
              <a:r>
                <a:rPr lang="en-US"/>
                <a:t>[1]</a:t>
              </a:r>
            </a:p>
            <a:p>
              <a:r>
                <a:rPr lang="en-US"/>
                <a:t>Research</a:t>
              </a:r>
            </a:p>
          </p:txBody>
        </p:sp>
      </p:grpSp>
      <p:grpSp>
        <p:nvGrpSpPr>
          <p:cNvPr id="15" name="Group 14">
            <a:extLst>
              <a:ext uri="{FF2B5EF4-FFF2-40B4-BE49-F238E27FC236}">
                <a16:creationId xmlns:a16="http://schemas.microsoft.com/office/drawing/2014/main" id="{977605CF-6C13-E1D5-D421-9CD1CB922B25}"/>
              </a:ext>
            </a:extLst>
          </p:cNvPr>
          <p:cNvGrpSpPr/>
          <p:nvPr/>
        </p:nvGrpSpPr>
        <p:grpSpPr>
          <a:xfrm>
            <a:off x="1564570" y="2881606"/>
            <a:ext cx="7168838" cy="1305107"/>
            <a:chOff x="1564570" y="2881606"/>
            <a:chExt cx="7168838" cy="1305107"/>
          </a:xfrm>
        </p:grpSpPr>
        <p:pic>
          <p:nvPicPr>
            <p:cNvPr id="10" name="Picture 9">
              <a:extLst>
                <a:ext uri="{FF2B5EF4-FFF2-40B4-BE49-F238E27FC236}">
                  <a16:creationId xmlns:a16="http://schemas.microsoft.com/office/drawing/2014/main" id="{D8A8E247-CD67-7753-F4FE-0295A0446F54}"/>
                </a:ext>
              </a:extLst>
            </p:cNvPr>
            <p:cNvPicPr>
              <a:picLocks noChangeAspect="1"/>
            </p:cNvPicPr>
            <p:nvPr/>
          </p:nvPicPr>
          <p:blipFill>
            <a:blip r:embed="rId3"/>
            <a:stretch>
              <a:fillRect/>
            </a:stretch>
          </p:blipFill>
          <p:spPr>
            <a:xfrm>
              <a:off x="1564570" y="2881606"/>
              <a:ext cx="5934903" cy="1305107"/>
            </a:xfrm>
            <a:prstGeom prst="rect">
              <a:avLst/>
            </a:prstGeom>
          </p:spPr>
        </p:pic>
        <p:sp>
          <p:nvSpPr>
            <p:cNvPr id="13" name="TextBox 12">
              <a:extLst>
                <a:ext uri="{FF2B5EF4-FFF2-40B4-BE49-F238E27FC236}">
                  <a16:creationId xmlns:a16="http://schemas.microsoft.com/office/drawing/2014/main" id="{13B49180-63CF-D81C-CE5B-1920E6728519}"/>
                </a:ext>
              </a:extLst>
            </p:cNvPr>
            <p:cNvSpPr txBox="1"/>
            <p:nvPr/>
          </p:nvSpPr>
          <p:spPr>
            <a:xfrm>
              <a:off x="7420228" y="3034063"/>
              <a:ext cx="1313180" cy="923330"/>
            </a:xfrm>
            <a:prstGeom prst="rect">
              <a:avLst/>
            </a:prstGeom>
            <a:noFill/>
          </p:spPr>
          <p:txBody>
            <a:bodyPr wrap="none" rtlCol="0">
              <a:spAutoFit/>
            </a:bodyPr>
            <a:lstStyle/>
            <a:p>
              <a:r>
                <a:rPr lang="en-US"/>
                <a:t>[2]</a:t>
              </a:r>
            </a:p>
            <a:p>
              <a:r>
                <a:rPr lang="en-US"/>
                <a:t>Application</a:t>
              </a:r>
            </a:p>
            <a:p>
              <a:r>
                <a:rPr lang="en-US"/>
                <a:t>Types</a:t>
              </a:r>
            </a:p>
          </p:txBody>
        </p:sp>
      </p:grpSp>
    </p:spTree>
    <p:extLst>
      <p:ext uri="{BB962C8B-B14F-4D97-AF65-F5344CB8AC3E}">
        <p14:creationId xmlns:p14="http://schemas.microsoft.com/office/powerpoint/2010/main" val="317515233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Applications: Laptop to Lambda</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Related Work: Applications</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a:xfrm>
            <a:off x="518824" y="1629405"/>
            <a:ext cx="8015594" cy="2417156"/>
          </a:xfrm>
        </p:spPr>
        <p:txBody>
          <a:bodyPr>
            <a:normAutofit/>
          </a:bodyPr>
          <a:lstStyle/>
          <a:p>
            <a:pPr>
              <a:spcAft>
                <a:spcPts val="1200"/>
              </a:spcAft>
            </a:pPr>
            <a:r>
              <a:rPr lang="en-US"/>
              <a:t>Current architecture is perfect for massively parallel computation – mostly</a:t>
            </a:r>
          </a:p>
          <a:p>
            <a:pPr>
              <a:spcAft>
                <a:spcPts val="1200"/>
              </a:spcAft>
            </a:pPr>
            <a:r>
              <a:rPr lang="en-US"/>
              <a:t>Orchestration system to manage invocations</a:t>
            </a:r>
          </a:p>
          <a:p>
            <a:pPr lvl="1">
              <a:spcAft>
                <a:spcPts val="1200"/>
              </a:spcAft>
            </a:pPr>
            <a:r>
              <a:rPr lang="en-US"/>
              <a:t>Think </a:t>
            </a:r>
            <a:r>
              <a:rPr lang="en-US" i="1"/>
              <a:t>make</a:t>
            </a:r>
          </a:p>
          <a:p>
            <a:pPr>
              <a:spcAft>
                <a:spcPts val="1200"/>
              </a:spcAft>
            </a:pPr>
            <a:r>
              <a:rPr lang="en-US"/>
              <a:t>Each stage’s input are taken from S3</a:t>
            </a:r>
          </a:p>
          <a:p>
            <a:pPr lvl="1">
              <a:spcAft>
                <a:spcPts val="1200"/>
              </a:spcAft>
            </a:pPr>
            <a:r>
              <a:rPr lang="en-US"/>
              <a:t>Pre-populated by setup or previous function</a:t>
            </a:r>
          </a:p>
        </p:txBody>
      </p:sp>
      <p:sp>
        <p:nvSpPr>
          <p:cNvPr id="5" name="Slide Number Placeholder 4">
            <a:extLst>
              <a:ext uri="{FF2B5EF4-FFF2-40B4-BE49-F238E27FC236}">
                <a16:creationId xmlns:a16="http://schemas.microsoft.com/office/drawing/2014/main" id="{C2C48B15-8ECE-4D65-860B-0DCF8F142D1F}"/>
              </a:ext>
            </a:extLst>
          </p:cNvPr>
          <p:cNvSpPr>
            <a:spLocks noGrp="1"/>
          </p:cNvSpPr>
          <p:nvPr>
            <p:ph type="sldNum" sz="quarter" idx="4"/>
          </p:nvPr>
        </p:nvSpPr>
        <p:spPr/>
        <p:txBody>
          <a:bodyPr/>
          <a:lstStyle/>
          <a:p>
            <a:pPr algn="l"/>
            <a:fld id="{DFAB4A35-254A-4129-B508-C0D4E219414D}" type="slidenum">
              <a:rPr lang="en-US" smtClean="0"/>
              <a:pPr algn="l"/>
              <a:t>88</a:t>
            </a:fld>
            <a:endParaRPr lang="en-US"/>
          </a:p>
        </p:txBody>
      </p:sp>
      <p:sp>
        <p:nvSpPr>
          <p:cNvPr id="6" name="TextBox 5">
            <a:extLst>
              <a:ext uri="{FF2B5EF4-FFF2-40B4-BE49-F238E27FC236}">
                <a16:creationId xmlns:a16="http://schemas.microsoft.com/office/drawing/2014/main" id="{B6BA380F-B486-48A8-A718-1F6269FA6307}"/>
              </a:ext>
            </a:extLst>
          </p:cNvPr>
          <p:cNvSpPr txBox="1"/>
          <p:nvPr/>
        </p:nvSpPr>
        <p:spPr>
          <a:xfrm>
            <a:off x="5250521" y="4685236"/>
            <a:ext cx="4041491" cy="507831"/>
          </a:xfrm>
          <a:prstGeom prst="rect">
            <a:avLst/>
          </a:prstGeom>
          <a:noFill/>
        </p:spPr>
        <p:txBody>
          <a:bodyPr wrap="none" rtlCol="0">
            <a:spAutoFit/>
          </a:bodyPr>
          <a:lstStyle/>
          <a:p>
            <a:r>
              <a:rPr lang="en-US" sz="900" err="1">
                <a:solidFill>
                  <a:schemeClr val="bg1"/>
                </a:solidFill>
              </a:rPr>
              <a:t>Fouladi</a:t>
            </a:r>
            <a:r>
              <a:rPr lang="en-US" sz="900">
                <a:solidFill>
                  <a:schemeClr val="bg1"/>
                </a:solidFill>
              </a:rPr>
              <a:t>, </a:t>
            </a:r>
            <a:r>
              <a:rPr lang="en-US" sz="900" err="1">
                <a:solidFill>
                  <a:schemeClr val="bg1"/>
                </a:solidFill>
              </a:rPr>
              <a:t>Sadjad</a:t>
            </a:r>
            <a:r>
              <a:rPr lang="en-US" sz="900">
                <a:solidFill>
                  <a:schemeClr val="bg1"/>
                </a:solidFill>
              </a:rPr>
              <a:t>, et al. "From laptop to lambda: </a:t>
            </a:r>
          </a:p>
          <a:p>
            <a:r>
              <a:rPr lang="en-US" sz="900">
                <a:solidFill>
                  <a:schemeClr val="bg1"/>
                </a:solidFill>
              </a:rPr>
              <a:t>Outsourcing everyday jobs to thousands of transient functional containers." </a:t>
            </a:r>
          </a:p>
          <a:p>
            <a:r>
              <a:rPr lang="en-US" sz="900" i="1">
                <a:solidFill>
                  <a:schemeClr val="bg1"/>
                </a:solidFill>
              </a:rPr>
              <a:t>2019 USENIX Annual Technical Conference (USENIX ATC 19)</a:t>
            </a:r>
            <a:r>
              <a:rPr lang="en-US" sz="900">
                <a:solidFill>
                  <a:schemeClr val="bg1"/>
                </a:solidFill>
              </a:rPr>
              <a:t>. 2019.</a:t>
            </a:r>
          </a:p>
        </p:txBody>
      </p:sp>
      <p:pic>
        <p:nvPicPr>
          <p:cNvPr id="11" name="Picture 10">
            <a:extLst>
              <a:ext uri="{FF2B5EF4-FFF2-40B4-BE49-F238E27FC236}">
                <a16:creationId xmlns:a16="http://schemas.microsoft.com/office/drawing/2014/main" id="{A0B6568A-6155-413C-A9DD-FB835C289329}"/>
              </a:ext>
            </a:extLst>
          </p:cNvPr>
          <p:cNvPicPr>
            <a:picLocks noChangeAspect="1"/>
          </p:cNvPicPr>
          <p:nvPr/>
        </p:nvPicPr>
        <p:blipFill>
          <a:blip r:embed="rId3"/>
          <a:stretch>
            <a:fillRect/>
          </a:stretch>
        </p:blipFill>
        <p:spPr>
          <a:xfrm>
            <a:off x="5555547" y="1981578"/>
            <a:ext cx="3280862" cy="2642169"/>
          </a:xfrm>
          <a:prstGeom prst="rect">
            <a:avLst/>
          </a:prstGeom>
        </p:spPr>
      </p:pic>
    </p:spTree>
    <p:extLst>
      <p:ext uri="{BB962C8B-B14F-4D97-AF65-F5344CB8AC3E}">
        <p14:creationId xmlns:p14="http://schemas.microsoft.com/office/powerpoint/2010/main" val="1764556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Applications: </a:t>
            </a:r>
            <a:r>
              <a:rPr lang="en-US" err="1"/>
              <a:t>FaasKeeper</a:t>
            </a:r>
            <a:endParaRPr lang="en-US"/>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Related Work: Applications</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a:xfrm>
            <a:off x="285144" y="1630883"/>
            <a:ext cx="5079258" cy="2921656"/>
          </a:xfrm>
        </p:spPr>
        <p:txBody>
          <a:bodyPr>
            <a:normAutofit lnSpcReduction="10000"/>
          </a:bodyPr>
          <a:lstStyle/>
          <a:p>
            <a:pPr>
              <a:spcAft>
                <a:spcPts val="1200"/>
              </a:spcAft>
            </a:pPr>
            <a:r>
              <a:rPr lang="en-US" err="1"/>
              <a:t>FaaS</a:t>
            </a:r>
            <a:r>
              <a:rPr lang="en-US"/>
              <a:t> implementation of </a:t>
            </a:r>
            <a:r>
              <a:rPr lang="en-US" err="1"/>
              <a:t>ZooKeeper</a:t>
            </a:r>
            <a:r>
              <a:rPr lang="en-US"/>
              <a:t> </a:t>
            </a:r>
            <a:r>
              <a:rPr lang="en-US" sz="1200"/>
              <a:t>[2]</a:t>
            </a:r>
            <a:endParaRPr lang="en-US"/>
          </a:p>
          <a:p>
            <a:pPr lvl="1">
              <a:spcAft>
                <a:spcPts val="1200"/>
              </a:spcAft>
            </a:pPr>
            <a:r>
              <a:rPr lang="en-US"/>
              <a:t>Distributed system for coordination &amp; data persistence</a:t>
            </a:r>
          </a:p>
          <a:p>
            <a:pPr lvl="1">
              <a:spcAft>
                <a:spcPts val="1200"/>
              </a:spcAft>
            </a:pPr>
            <a:r>
              <a:rPr lang="en-US"/>
              <a:t>Atomic &amp; linearizable writes</a:t>
            </a:r>
          </a:p>
          <a:p>
            <a:pPr lvl="1">
              <a:spcAft>
                <a:spcPts val="1200"/>
              </a:spcAft>
            </a:pPr>
            <a:r>
              <a:rPr lang="en-US"/>
              <a:t>Single image with notifications</a:t>
            </a:r>
          </a:p>
          <a:p>
            <a:pPr>
              <a:spcAft>
                <a:spcPts val="1200"/>
              </a:spcAft>
            </a:pPr>
            <a:r>
              <a:rPr lang="en-US"/>
              <a:t>Nearly all pieces are implemented in </a:t>
            </a:r>
            <a:r>
              <a:rPr lang="en-US" err="1"/>
              <a:t>FaaS</a:t>
            </a:r>
            <a:endParaRPr lang="en-US"/>
          </a:p>
          <a:p>
            <a:pPr lvl="1">
              <a:spcAft>
                <a:spcPts val="1200"/>
              </a:spcAft>
            </a:pPr>
            <a:r>
              <a:rPr lang="en-US"/>
              <a:t>Stateless nature requires remote storage</a:t>
            </a:r>
          </a:p>
          <a:p>
            <a:pPr lvl="1">
              <a:spcAft>
                <a:spcPts val="1200"/>
              </a:spcAft>
            </a:pPr>
            <a:r>
              <a:rPr lang="en-US"/>
              <a:t>Atomicity done via 3</a:t>
            </a:r>
            <a:r>
              <a:rPr lang="en-US" baseline="30000"/>
              <a:t>rd</a:t>
            </a:r>
            <a:r>
              <a:rPr lang="en-US"/>
              <a:t> party services</a:t>
            </a:r>
          </a:p>
        </p:txBody>
      </p:sp>
      <p:sp>
        <p:nvSpPr>
          <p:cNvPr id="5" name="Slide Number Placeholder 4">
            <a:extLst>
              <a:ext uri="{FF2B5EF4-FFF2-40B4-BE49-F238E27FC236}">
                <a16:creationId xmlns:a16="http://schemas.microsoft.com/office/drawing/2014/main" id="{79C68AE3-B0F3-41A3-9830-2A95F5D7080F}"/>
              </a:ext>
            </a:extLst>
          </p:cNvPr>
          <p:cNvSpPr>
            <a:spLocks noGrp="1"/>
          </p:cNvSpPr>
          <p:nvPr>
            <p:ph type="sldNum" sz="quarter" idx="4"/>
          </p:nvPr>
        </p:nvSpPr>
        <p:spPr/>
        <p:txBody>
          <a:bodyPr/>
          <a:lstStyle/>
          <a:p>
            <a:pPr algn="l"/>
            <a:fld id="{DFAB4A35-254A-4129-B508-C0D4E219414D}" type="slidenum">
              <a:rPr lang="en-US" smtClean="0"/>
              <a:pPr algn="l"/>
              <a:t>89</a:t>
            </a:fld>
            <a:endParaRPr lang="en-US"/>
          </a:p>
        </p:txBody>
      </p:sp>
      <p:sp>
        <p:nvSpPr>
          <p:cNvPr id="6" name="TextBox 5">
            <a:extLst>
              <a:ext uri="{FF2B5EF4-FFF2-40B4-BE49-F238E27FC236}">
                <a16:creationId xmlns:a16="http://schemas.microsoft.com/office/drawing/2014/main" id="{577EC61E-8F62-4AF4-9394-EE19810F739C}"/>
              </a:ext>
            </a:extLst>
          </p:cNvPr>
          <p:cNvSpPr txBox="1"/>
          <p:nvPr/>
        </p:nvSpPr>
        <p:spPr>
          <a:xfrm>
            <a:off x="3505883" y="4725288"/>
            <a:ext cx="5408853" cy="461665"/>
          </a:xfrm>
          <a:prstGeom prst="rect">
            <a:avLst/>
          </a:prstGeom>
          <a:noFill/>
        </p:spPr>
        <p:txBody>
          <a:bodyPr wrap="none" rtlCol="0">
            <a:spAutoFit/>
          </a:bodyPr>
          <a:lstStyle/>
          <a:p>
            <a:r>
              <a:rPr lang="en-US" sz="800">
                <a:solidFill>
                  <a:schemeClr val="bg1"/>
                </a:solidFill>
              </a:rPr>
              <a:t>[1] </a:t>
            </a:r>
            <a:r>
              <a:rPr lang="en-US" sz="800" err="1">
                <a:solidFill>
                  <a:schemeClr val="bg1"/>
                </a:solidFill>
              </a:rPr>
              <a:t>Copik</a:t>
            </a:r>
            <a:r>
              <a:rPr lang="en-US" sz="800">
                <a:solidFill>
                  <a:schemeClr val="bg1"/>
                </a:solidFill>
              </a:rPr>
              <a:t>, Marcin, et al. "</a:t>
            </a:r>
            <a:r>
              <a:rPr lang="en-US" sz="800" err="1">
                <a:solidFill>
                  <a:schemeClr val="bg1"/>
                </a:solidFill>
              </a:rPr>
              <a:t>FaasKeeper</a:t>
            </a:r>
            <a:r>
              <a:rPr lang="en-US" sz="800">
                <a:solidFill>
                  <a:schemeClr val="bg1"/>
                </a:solidFill>
              </a:rPr>
              <a:t>: a Blueprint for Serverless Services." </a:t>
            </a:r>
            <a:r>
              <a:rPr lang="en-US" sz="800" i="1" err="1">
                <a:solidFill>
                  <a:schemeClr val="bg1"/>
                </a:solidFill>
              </a:rPr>
              <a:t>arXiv</a:t>
            </a:r>
            <a:r>
              <a:rPr lang="en-US" sz="800" i="1">
                <a:solidFill>
                  <a:schemeClr val="bg1"/>
                </a:solidFill>
              </a:rPr>
              <a:t> preprint arXiv:2203.14859</a:t>
            </a:r>
            <a:r>
              <a:rPr lang="en-US" sz="800">
                <a:solidFill>
                  <a:schemeClr val="bg1"/>
                </a:solidFill>
              </a:rPr>
              <a:t> (2022).</a:t>
            </a:r>
          </a:p>
          <a:p>
            <a:r>
              <a:rPr lang="en-US" sz="800">
                <a:solidFill>
                  <a:schemeClr val="bg1"/>
                </a:solidFill>
              </a:rPr>
              <a:t>[2] Hunt, Patrick, et al. "</a:t>
            </a:r>
            <a:r>
              <a:rPr lang="en-US" sz="800" err="1">
                <a:solidFill>
                  <a:schemeClr val="bg1"/>
                </a:solidFill>
              </a:rPr>
              <a:t>ZooKeeper</a:t>
            </a:r>
            <a:r>
              <a:rPr lang="en-US" sz="800">
                <a:solidFill>
                  <a:schemeClr val="bg1"/>
                </a:solidFill>
              </a:rPr>
              <a:t>: Wait-free Coordination for Internet-scale Systems." </a:t>
            </a:r>
          </a:p>
          <a:p>
            <a:r>
              <a:rPr lang="en-US" sz="800" i="1">
                <a:solidFill>
                  <a:schemeClr val="bg1"/>
                </a:solidFill>
              </a:rPr>
              <a:t>2010 USENIX Annual Technical Conference (USENIX ATC 10)</a:t>
            </a:r>
            <a:r>
              <a:rPr lang="en-US" sz="800">
                <a:solidFill>
                  <a:schemeClr val="bg1"/>
                </a:solidFill>
              </a:rPr>
              <a:t>. 2010.</a:t>
            </a:r>
          </a:p>
        </p:txBody>
      </p:sp>
      <p:grpSp>
        <p:nvGrpSpPr>
          <p:cNvPr id="9" name="Group 8">
            <a:extLst>
              <a:ext uri="{FF2B5EF4-FFF2-40B4-BE49-F238E27FC236}">
                <a16:creationId xmlns:a16="http://schemas.microsoft.com/office/drawing/2014/main" id="{273CC0BD-B145-40A8-BBC1-B495D2271196}"/>
              </a:ext>
            </a:extLst>
          </p:cNvPr>
          <p:cNvGrpSpPr/>
          <p:nvPr/>
        </p:nvGrpSpPr>
        <p:grpSpPr>
          <a:xfrm>
            <a:off x="4963239" y="1412080"/>
            <a:ext cx="4054175" cy="1234299"/>
            <a:chOff x="4930669" y="882488"/>
            <a:chExt cx="4054175" cy="1234299"/>
          </a:xfrm>
        </p:grpSpPr>
        <p:pic>
          <p:nvPicPr>
            <p:cNvPr id="8" name="Picture 7">
              <a:extLst>
                <a:ext uri="{FF2B5EF4-FFF2-40B4-BE49-F238E27FC236}">
                  <a16:creationId xmlns:a16="http://schemas.microsoft.com/office/drawing/2014/main" id="{EFCB6486-3257-4FB1-8470-123E4C8D14D2}"/>
                </a:ext>
              </a:extLst>
            </p:cNvPr>
            <p:cNvPicPr>
              <a:picLocks noChangeAspect="1"/>
            </p:cNvPicPr>
            <p:nvPr/>
          </p:nvPicPr>
          <p:blipFill>
            <a:blip r:embed="rId3"/>
            <a:stretch>
              <a:fillRect/>
            </a:stretch>
          </p:blipFill>
          <p:spPr>
            <a:xfrm>
              <a:off x="4930669" y="882488"/>
              <a:ext cx="4054175" cy="1214644"/>
            </a:xfrm>
            <a:prstGeom prst="rect">
              <a:avLst/>
            </a:prstGeom>
          </p:spPr>
        </p:pic>
        <p:sp>
          <p:nvSpPr>
            <p:cNvPr id="7" name="TextBox 6">
              <a:extLst>
                <a:ext uri="{FF2B5EF4-FFF2-40B4-BE49-F238E27FC236}">
                  <a16:creationId xmlns:a16="http://schemas.microsoft.com/office/drawing/2014/main" id="{D20F4D81-5684-4467-9034-92B64932D5EF}"/>
                </a:ext>
              </a:extLst>
            </p:cNvPr>
            <p:cNvSpPr txBox="1"/>
            <p:nvPr/>
          </p:nvSpPr>
          <p:spPr>
            <a:xfrm>
              <a:off x="8525426" y="1855177"/>
              <a:ext cx="340158" cy="261610"/>
            </a:xfrm>
            <a:prstGeom prst="rect">
              <a:avLst/>
            </a:prstGeom>
            <a:noFill/>
          </p:spPr>
          <p:txBody>
            <a:bodyPr wrap="none" rtlCol="0">
              <a:spAutoFit/>
            </a:bodyPr>
            <a:lstStyle/>
            <a:p>
              <a:r>
                <a:rPr lang="en-US" sz="1100"/>
                <a:t>[1]</a:t>
              </a:r>
            </a:p>
          </p:txBody>
        </p:sp>
      </p:grpSp>
      <p:grpSp>
        <p:nvGrpSpPr>
          <p:cNvPr id="12" name="Group 11">
            <a:extLst>
              <a:ext uri="{FF2B5EF4-FFF2-40B4-BE49-F238E27FC236}">
                <a16:creationId xmlns:a16="http://schemas.microsoft.com/office/drawing/2014/main" id="{B5D14355-B72B-4A55-958C-A46CD4E85E01}"/>
              </a:ext>
            </a:extLst>
          </p:cNvPr>
          <p:cNvGrpSpPr/>
          <p:nvPr/>
        </p:nvGrpSpPr>
        <p:grpSpPr>
          <a:xfrm>
            <a:off x="5334361" y="2732014"/>
            <a:ext cx="3683053" cy="1981454"/>
            <a:chOff x="5334361" y="2732014"/>
            <a:chExt cx="3683053" cy="1981454"/>
          </a:xfrm>
        </p:grpSpPr>
        <p:pic>
          <p:nvPicPr>
            <p:cNvPr id="10" name="Picture 9">
              <a:extLst>
                <a:ext uri="{FF2B5EF4-FFF2-40B4-BE49-F238E27FC236}">
                  <a16:creationId xmlns:a16="http://schemas.microsoft.com/office/drawing/2014/main" id="{B568FA26-DDA5-4A45-8FA3-644BB2F3820D}"/>
                </a:ext>
              </a:extLst>
            </p:cNvPr>
            <p:cNvPicPr>
              <a:picLocks noChangeAspect="1"/>
            </p:cNvPicPr>
            <p:nvPr/>
          </p:nvPicPr>
          <p:blipFill>
            <a:blip r:embed="rId4"/>
            <a:stretch>
              <a:fillRect/>
            </a:stretch>
          </p:blipFill>
          <p:spPr>
            <a:xfrm>
              <a:off x="5334361" y="2732014"/>
              <a:ext cx="3580375" cy="1879292"/>
            </a:xfrm>
            <a:prstGeom prst="rect">
              <a:avLst/>
            </a:prstGeom>
          </p:spPr>
        </p:pic>
        <p:sp>
          <p:nvSpPr>
            <p:cNvPr id="11" name="TextBox 10">
              <a:extLst>
                <a:ext uri="{FF2B5EF4-FFF2-40B4-BE49-F238E27FC236}">
                  <a16:creationId xmlns:a16="http://schemas.microsoft.com/office/drawing/2014/main" id="{D07682F1-C7BD-4A14-8F1F-5232C6F0B39F}"/>
                </a:ext>
              </a:extLst>
            </p:cNvPr>
            <p:cNvSpPr txBox="1"/>
            <p:nvPr/>
          </p:nvSpPr>
          <p:spPr>
            <a:xfrm>
              <a:off x="8677256" y="4451858"/>
              <a:ext cx="340158" cy="261610"/>
            </a:xfrm>
            <a:prstGeom prst="rect">
              <a:avLst/>
            </a:prstGeom>
            <a:noFill/>
          </p:spPr>
          <p:txBody>
            <a:bodyPr wrap="none" rtlCol="0">
              <a:spAutoFit/>
            </a:bodyPr>
            <a:lstStyle/>
            <a:p>
              <a:r>
                <a:rPr lang="en-US" sz="1100"/>
                <a:t>[1]</a:t>
              </a:r>
            </a:p>
          </p:txBody>
        </p:sp>
      </p:grpSp>
    </p:spTree>
    <p:extLst>
      <p:ext uri="{BB962C8B-B14F-4D97-AF65-F5344CB8AC3E}">
        <p14:creationId xmlns:p14="http://schemas.microsoft.com/office/powerpoint/2010/main" val="539744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dirty="0"/>
              <a:t>Workload Imbalance</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Serverless Challenges</a:t>
            </a:r>
          </a:p>
          <a:p>
            <a:endParaRPr lang="en-US"/>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a:xfrm>
            <a:off x="468746" y="1247370"/>
            <a:ext cx="8015594" cy="953131"/>
          </a:xfrm>
        </p:spPr>
        <p:txBody>
          <a:bodyPr>
            <a:normAutofit/>
          </a:bodyPr>
          <a:lstStyle/>
          <a:p>
            <a:pPr>
              <a:spcAft>
                <a:spcPts val="1200"/>
              </a:spcAft>
            </a:pPr>
            <a:r>
              <a:rPr lang="en-US" dirty="0">
                <a:solidFill>
                  <a:schemeClr val="tx1"/>
                </a:solidFill>
              </a:rPr>
              <a:t>Large datasets have been released of serverless usage</a:t>
            </a:r>
          </a:p>
          <a:p>
            <a:pPr>
              <a:spcAft>
                <a:spcPts val="1200"/>
              </a:spcAft>
            </a:pPr>
            <a:r>
              <a:rPr lang="en-US" dirty="0">
                <a:solidFill>
                  <a:schemeClr val="tx1"/>
                </a:solidFill>
              </a:rPr>
              <a:t>Control plane must </a:t>
            </a:r>
            <a:r>
              <a:rPr lang="en-US">
                <a:solidFill>
                  <a:schemeClr val="tx1"/>
                </a:solidFill>
              </a:rPr>
              <a:t>handle this large </a:t>
            </a:r>
            <a:r>
              <a:rPr lang="en-US" dirty="0">
                <a:solidFill>
                  <a:schemeClr val="tx1"/>
                </a:solidFill>
              </a:rPr>
              <a:t>and heterogeneous workload</a:t>
            </a:r>
          </a:p>
        </p:txBody>
      </p:sp>
      <p:sp>
        <p:nvSpPr>
          <p:cNvPr id="5" name="Slide Number Placeholder 4">
            <a:extLst>
              <a:ext uri="{FF2B5EF4-FFF2-40B4-BE49-F238E27FC236}">
                <a16:creationId xmlns:a16="http://schemas.microsoft.com/office/drawing/2014/main" id="{E4882444-3234-48D1-AAB5-5AA6267189F9}"/>
              </a:ext>
            </a:extLst>
          </p:cNvPr>
          <p:cNvSpPr>
            <a:spLocks noGrp="1"/>
          </p:cNvSpPr>
          <p:nvPr>
            <p:ph type="sldNum" sz="quarter" idx="4"/>
          </p:nvPr>
        </p:nvSpPr>
        <p:spPr/>
        <p:txBody>
          <a:bodyPr/>
          <a:lstStyle/>
          <a:p>
            <a:pPr algn="l"/>
            <a:fld id="{DFAB4A35-254A-4129-B508-C0D4E219414D}" type="slidenum">
              <a:rPr lang="en-US" smtClean="0"/>
              <a:pPr algn="l"/>
              <a:t>9</a:t>
            </a:fld>
            <a:endParaRPr lang="en-US"/>
          </a:p>
        </p:txBody>
      </p:sp>
      <p:sp>
        <p:nvSpPr>
          <p:cNvPr id="6" name="TextBox 5">
            <a:extLst>
              <a:ext uri="{FF2B5EF4-FFF2-40B4-BE49-F238E27FC236}">
                <a16:creationId xmlns:a16="http://schemas.microsoft.com/office/drawing/2014/main" id="{2BCE59E9-2071-49F1-869D-828C658FFC2D}"/>
              </a:ext>
            </a:extLst>
          </p:cNvPr>
          <p:cNvSpPr txBox="1"/>
          <p:nvPr/>
        </p:nvSpPr>
        <p:spPr>
          <a:xfrm>
            <a:off x="5105770" y="4727190"/>
            <a:ext cx="3884397" cy="461665"/>
          </a:xfrm>
          <a:prstGeom prst="rect">
            <a:avLst/>
          </a:prstGeom>
          <a:noFill/>
        </p:spPr>
        <p:txBody>
          <a:bodyPr wrap="none" rtlCol="0">
            <a:spAutoFit/>
          </a:bodyPr>
          <a:lstStyle/>
          <a:p>
            <a:r>
              <a:rPr lang="en-US" sz="800" err="1">
                <a:solidFill>
                  <a:schemeClr val="bg1"/>
                </a:solidFill>
              </a:rPr>
              <a:t>Shahrad</a:t>
            </a:r>
            <a:r>
              <a:rPr lang="en-US" sz="800">
                <a:solidFill>
                  <a:schemeClr val="bg1"/>
                </a:solidFill>
              </a:rPr>
              <a:t>, Mohammad, et al. "Serverless in the wild: </a:t>
            </a:r>
          </a:p>
          <a:p>
            <a:r>
              <a:rPr lang="en-US" sz="800">
                <a:solidFill>
                  <a:schemeClr val="bg1"/>
                </a:solidFill>
              </a:rPr>
              <a:t>Characterizing and optimizing the serverless workload at a large cloud provider." </a:t>
            </a:r>
          </a:p>
          <a:p>
            <a:r>
              <a:rPr lang="en-US" sz="800" i="1">
                <a:solidFill>
                  <a:schemeClr val="bg1"/>
                </a:solidFill>
              </a:rPr>
              <a:t>2020 USENIX Annual Technical Conference (USENIX ATC 20)</a:t>
            </a:r>
            <a:r>
              <a:rPr lang="en-US" sz="800">
                <a:solidFill>
                  <a:schemeClr val="bg1"/>
                </a:solidFill>
              </a:rPr>
              <a:t>. 2020.</a:t>
            </a:r>
          </a:p>
        </p:txBody>
      </p:sp>
      <p:pic>
        <p:nvPicPr>
          <p:cNvPr id="9" name="Picture 8" descr="A graph showing the average interval between invoices&#10;&#10;Description automatically generated">
            <a:extLst>
              <a:ext uri="{FF2B5EF4-FFF2-40B4-BE49-F238E27FC236}">
                <a16:creationId xmlns:a16="http://schemas.microsoft.com/office/drawing/2014/main" id="{B4FF1209-EE96-3FF7-5C69-EE293CB81D12}"/>
              </a:ext>
            </a:extLst>
          </p:cNvPr>
          <p:cNvPicPr>
            <a:picLocks noChangeAspect="1"/>
          </p:cNvPicPr>
          <p:nvPr/>
        </p:nvPicPr>
        <p:blipFill>
          <a:blip r:embed="rId2"/>
          <a:stretch>
            <a:fillRect/>
          </a:stretch>
        </p:blipFill>
        <p:spPr>
          <a:xfrm>
            <a:off x="175722" y="2204119"/>
            <a:ext cx="4359108" cy="2133180"/>
          </a:xfrm>
          <a:prstGeom prst="rect">
            <a:avLst/>
          </a:prstGeom>
        </p:spPr>
      </p:pic>
      <p:pic>
        <p:nvPicPr>
          <p:cNvPr id="14" name="Picture 13">
            <a:extLst>
              <a:ext uri="{FF2B5EF4-FFF2-40B4-BE49-F238E27FC236}">
                <a16:creationId xmlns:a16="http://schemas.microsoft.com/office/drawing/2014/main" id="{EBB5EAA2-1257-075D-01E1-6517F7D99008}"/>
              </a:ext>
            </a:extLst>
          </p:cNvPr>
          <p:cNvPicPr>
            <a:picLocks noChangeAspect="1"/>
          </p:cNvPicPr>
          <p:nvPr/>
        </p:nvPicPr>
        <p:blipFill>
          <a:blip r:embed="rId3"/>
          <a:stretch>
            <a:fillRect/>
          </a:stretch>
        </p:blipFill>
        <p:spPr>
          <a:xfrm>
            <a:off x="4910604" y="2384204"/>
            <a:ext cx="3866760" cy="1857502"/>
          </a:xfrm>
          <a:prstGeom prst="rect">
            <a:avLst/>
          </a:prstGeom>
        </p:spPr>
      </p:pic>
      <p:sp>
        <p:nvSpPr>
          <p:cNvPr id="15" name="TextBox 14">
            <a:extLst>
              <a:ext uri="{FF2B5EF4-FFF2-40B4-BE49-F238E27FC236}">
                <a16:creationId xmlns:a16="http://schemas.microsoft.com/office/drawing/2014/main" id="{DDF2E630-0785-EA7A-D7CD-BDECE3D651AF}"/>
              </a:ext>
            </a:extLst>
          </p:cNvPr>
          <p:cNvSpPr txBox="1"/>
          <p:nvPr/>
        </p:nvSpPr>
        <p:spPr>
          <a:xfrm>
            <a:off x="5013404" y="4204933"/>
            <a:ext cx="3586238" cy="338554"/>
          </a:xfrm>
          <a:prstGeom prst="rect">
            <a:avLst/>
          </a:prstGeom>
          <a:noFill/>
        </p:spPr>
        <p:txBody>
          <a:bodyPr wrap="none" rtlCol="0">
            <a:spAutoFit/>
          </a:bodyPr>
          <a:lstStyle/>
          <a:p>
            <a:r>
              <a:rPr lang="en-US" sz="1600" dirty="0"/>
              <a:t>Functions are short, but may run long</a:t>
            </a:r>
          </a:p>
        </p:txBody>
      </p:sp>
      <p:sp>
        <p:nvSpPr>
          <p:cNvPr id="16" name="TextBox 15">
            <a:extLst>
              <a:ext uri="{FF2B5EF4-FFF2-40B4-BE49-F238E27FC236}">
                <a16:creationId xmlns:a16="http://schemas.microsoft.com/office/drawing/2014/main" id="{DFC41305-D240-D41C-A4C3-DFB8E3268BF5}"/>
              </a:ext>
            </a:extLst>
          </p:cNvPr>
          <p:cNvSpPr txBox="1"/>
          <p:nvPr/>
        </p:nvSpPr>
        <p:spPr>
          <a:xfrm>
            <a:off x="518824" y="4216549"/>
            <a:ext cx="3998210" cy="338554"/>
          </a:xfrm>
          <a:prstGeom prst="rect">
            <a:avLst/>
          </a:prstGeom>
          <a:noFill/>
        </p:spPr>
        <p:txBody>
          <a:bodyPr wrap="none" rtlCol="0">
            <a:spAutoFit/>
          </a:bodyPr>
          <a:lstStyle/>
          <a:p>
            <a:r>
              <a:rPr lang="en-US" sz="1600"/>
              <a:t>19% of functions (red) are 99% of invokes</a:t>
            </a:r>
          </a:p>
        </p:txBody>
      </p:sp>
    </p:spTree>
    <p:extLst>
      <p:ext uri="{BB962C8B-B14F-4D97-AF65-F5344CB8AC3E}">
        <p14:creationId xmlns:p14="http://schemas.microsoft.com/office/powerpoint/2010/main" val="165439353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68F1A-B51C-3BC6-5460-0F1812C9ED95}"/>
              </a:ext>
            </a:extLst>
          </p:cNvPr>
          <p:cNvSpPr>
            <a:spLocks noGrp="1"/>
          </p:cNvSpPr>
          <p:nvPr>
            <p:ph type="ctrTitle"/>
          </p:nvPr>
        </p:nvSpPr>
        <p:spPr/>
        <p:txBody>
          <a:bodyPr/>
          <a:lstStyle/>
          <a:p>
            <a:r>
              <a:rPr lang="en-US"/>
              <a:t>AI in Serverless</a:t>
            </a:r>
          </a:p>
        </p:txBody>
      </p:sp>
      <p:sp>
        <p:nvSpPr>
          <p:cNvPr id="3" name="Text Placeholder 2">
            <a:extLst>
              <a:ext uri="{FF2B5EF4-FFF2-40B4-BE49-F238E27FC236}">
                <a16:creationId xmlns:a16="http://schemas.microsoft.com/office/drawing/2014/main" id="{96B26935-87C5-1AFD-370D-3A1ED2DEBD59}"/>
              </a:ext>
            </a:extLst>
          </p:cNvPr>
          <p:cNvSpPr>
            <a:spLocks noGrp="1"/>
          </p:cNvSpPr>
          <p:nvPr>
            <p:ph type="body" sz="quarter" idx="10"/>
          </p:nvPr>
        </p:nvSpPr>
        <p:spPr/>
        <p:txBody>
          <a:bodyPr/>
          <a:lstStyle/>
          <a:p>
            <a:r>
              <a:rPr lang="en-US"/>
              <a:t>Related Work: Applications</a:t>
            </a:r>
          </a:p>
        </p:txBody>
      </p:sp>
      <p:sp>
        <p:nvSpPr>
          <p:cNvPr id="4" name="Content Placeholder 3">
            <a:extLst>
              <a:ext uri="{FF2B5EF4-FFF2-40B4-BE49-F238E27FC236}">
                <a16:creationId xmlns:a16="http://schemas.microsoft.com/office/drawing/2014/main" id="{E99BB842-DA89-3B94-8CE7-909648695D28}"/>
              </a:ext>
            </a:extLst>
          </p:cNvPr>
          <p:cNvSpPr>
            <a:spLocks noGrp="1"/>
          </p:cNvSpPr>
          <p:nvPr>
            <p:ph idx="1"/>
          </p:nvPr>
        </p:nvSpPr>
        <p:spPr/>
        <p:txBody>
          <a:bodyPr vert="horz" lIns="91440" tIns="45720" rIns="91440" bIns="45720" rtlCol="0" anchor="t">
            <a:normAutofit fontScale="85000" lnSpcReduction="20000"/>
          </a:bodyPr>
          <a:lstStyle/>
          <a:p>
            <a:r>
              <a:rPr lang="en-US"/>
              <a:t>Distributed learning: </a:t>
            </a:r>
            <a:r>
              <a:rPr lang="en-US" b="1"/>
              <a:t>SIREN</a:t>
            </a:r>
          </a:p>
          <a:p>
            <a:pPr>
              <a:buClr>
                <a:srgbClr val="808080"/>
              </a:buClr>
            </a:pPr>
            <a:r>
              <a:rPr lang="en-US"/>
              <a:t>Inference</a:t>
            </a:r>
          </a:p>
          <a:p>
            <a:pPr lvl="1"/>
            <a:r>
              <a:rPr lang="en-US" b="1" err="1"/>
              <a:t>Infless</a:t>
            </a:r>
            <a:endParaRPr lang="en-US" b="1"/>
          </a:p>
          <a:p>
            <a:pPr lvl="1"/>
            <a:r>
              <a:rPr lang="en-US"/>
              <a:t>MBS: Multi-Buffer Serving</a:t>
            </a:r>
          </a:p>
          <a:p>
            <a:pPr>
              <a:buClr>
                <a:srgbClr val="808080"/>
              </a:buClr>
            </a:pPr>
            <a:r>
              <a:rPr lang="en-US"/>
              <a:t>Resource Management</a:t>
            </a:r>
          </a:p>
          <a:p>
            <a:pPr lvl="1"/>
            <a:r>
              <a:rPr lang="en-US" b="1"/>
              <a:t>Fireplace</a:t>
            </a:r>
            <a:r>
              <a:rPr lang="en-US"/>
              <a:t>: placement of sandboxes</a:t>
            </a:r>
          </a:p>
          <a:p>
            <a:pPr lvl="1"/>
            <a:r>
              <a:rPr lang="en-US" b="1" err="1"/>
              <a:t>Sizeless</a:t>
            </a:r>
            <a:r>
              <a:rPr lang="en-US"/>
              <a:t>: resource allocation of sandboxes</a:t>
            </a:r>
          </a:p>
        </p:txBody>
      </p:sp>
      <p:sp>
        <p:nvSpPr>
          <p:cNvPr id="5" name="Slide Number Placeholder 4">
            <a:extLst>
              <a:ext uri="{FF2B5EF4-FFF2-40B4-BE49-F238E27FC236}">
                <a16:creationId xmlns:a16="http://schemas.microsoft.com/office/drawing/2014/main" id="{1D02EBC2-5D8E-9A39-F088-96FA423D07CB}"/>
              </a:ext>
            </a:extLst>
          </p:cNvPr>
          <p:cNvSpPr>
            <a:spLocks noGrp="1"/>
          </p:cNvSpPr>
          <p:nvPr>
            <p:ph type="sldNum" sz="quarter" idx="4"/>
          </p:nvPr>
        </p:nvSpPr>
        <p:spPr/>
        <p:txBody>
          <a:bodyPr/>
          <a:lstStyle/>
          <a:p>
            <a:pPr algn="l"/>
            <a:fld id="{DFAB4A35-254A-4129-B508-C0D4E219414D}" type="slidenum">
              <a:rPr lang="en-US" smtClean="0"/>
              <a:pPr algn="l"/>
              <a:t>90</a:t>
            </a:fld>
            <a:endParaRPr lang="en-US"/>
          </a:p>
        </p:txBody>
      </p:sp>
    </p:spTree>
    <p:extLst>
      <p:ext uri="{BB962C8B-B14F-4D97-AF65-F5344CB8AC3E}">
        <p14:creationId xmlns:p14="http://schemas.microsoft.com/office/powerpoint/2010/main" val="195609390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FA810-4ED7-2A4B-365B-95031E562D90}"/>
              </a:ext>
            </a:extLst>
          </p:cNvPr>
          <p:cNvSpPr>
            <a:spLocks noGrp="1"/>
          </p:cNvSpPr>
          <p:nvPr>
            <p:ph type="ctrTitle"/>
          </p:nvPr>
        </p:nvSpPr>
        <p:spPr/>
        <p:txBody>
          <a:bodyPr/>
          <a:lstStyle/>
          <a:p>
            <a:r>
              <a:rPr lang="en-US"/>
              <a:t>Control Planes</a:t>
            </a:r>
          </a:p>
        </p:txBody>
      </p:sp>
      <p:sp>
        <p:nvSpPr>
          <p:cNvPr id="3" name="Text Placeholder 2">
            <a:extLst>
              <a:ext uri="{FF2B5EF4-FFF2-40B4-BE49-F238E27FC236}">
                <a16:creationId xmlns:a16="http://schemas.microsoft.com/office/drawing/2014/main" id="{D03D728B-3492-6A20-9EC4-33FEDD42166A}"/>
              </a:ext>
            </a:extLst>
          </p:cNvPr>
          <p:cNvSpPr>
            <a:spLocks noGrp="1"/>
          </p:cNvSpPr>
          <p:nvPr>
            <p:ph type="body" sz="quarter" idx="10"/>
          </p:nvPr>
        </p:nvSpPr>
        <p:spPr/>
        <p:txBody>
          <a:bodyPr/>
          <a:lstStyle/>
          <a:p>
            <a:r>
              <a:rPr lang="en-US"/>
              <a:t>Related Work: Control Planes</a:t>
            </a:r>
          </a:p>
        </p:txBody>
      </p:sp>
      <p:sp>
        <p:nvSpPr>
          <p:cNvPr id="4" name="Content Placeholder 3">
            <a:extLst>
              <a:ext uri="{FF2B5EF4-FFF2-40B4-BE49-F238E27FC236}">
                <a16:creationId xmlns:a16="http://schemas.microsoft.com/office/drawing/2014/main" id="{09FF155A-59A9-9109-935D-CC30F73E1142}"/>
              </a:ext>
            </a:extLst>
          </p:cNvPr>
          <p:cNvSpPr>
            <a:spLocks noGrp="1"/>
          </p:cNvSpPr>
          <p:nvPr>
            <p:ph idx="1"/>
          </p:nvPr>
        </p:nvSpPr>
        <p:spPr/>
        <p:txBody>
          <a:bodyPr>
            <a:normAutofit lnSpcReduction="10000"/>
          </a:bodyPr>
          <a:lstStyle/>
          <a:p>
            <a:pPr>
              <a:spcAft>
                <a:spcPts val="1200"/>
              </a:spcAft>
            </a:pPr>
            <a:r>
              <a:rPr lang="en-US" err="1"/>
              <a:t>OpenWhisk</a:t>
            </a:r>
            <a:endParaRPr lang="en-US"/>
          </a:p>
          <a:p>
            <a:pPr lvl="1">
              <a:spcAft>
                <a:spcPts val="1200"/>
              </a:spcAft>
            </a:pPr>
            <a:r>
              <a:rPr lang="en-US"/>
              <a:t>Highly popular open-source system</a:t>
            </a:r>
          </a:p>
          <a:p>
            <a:pPr lvl="1">
              <a:spcAft>
                <a:spcPts val="1200"/>
              </a:spcAft>
            </a:pPr>
            <a:r>
              <a:rPr lang="en-US"/>
              <a:t>Production </a:t>
            </a:r>
            <a:r>
              <a:rPr lang="en-US" err="1"/>
              <a:t>FaaS</a:t>
            </a:r>
            <a:r>
              <a:rPr lang="en-US"/>
              <a:t> offering of IBM</a:t>
            </a:r>
          </a:p>
          <a:p>
            <a:pPr lvl="1">
              <a:spcAft>
                <a:spcPts val="1200"/>
              </a:spcAft>
            </a:pPr>
            <a:r>
              <a:rPr lang="en-US"/>
              <a:t>Most popular with research papers as control plane</a:t>
            </a:r>
          </a:p>
          <a:p>
            <a:pPr>
              <a:spcAft>
                <a:spcPts val="1200"/>
              </a:spcAft>
            </a:pPr>
            <a:r>
              <a:rPr lang="en-US" err="1"/>
              <a:t>FuncX</a:t>
            </a:r>
            <a:endParaRPr lang="en-US"/>
          </a:p>
          <a:p>
            <a:pPr>
              <a:spcAft>
                <a:spcPts val="1200"/>
              </a:spcAft>
            </a:pPr>
            <a:r>
              <a:rPr lang="en-US" err="1"/>
              <a:t>Nightcore</a:t>
            </a:r>
            <a:endParaRPr lang="en-US"/>
          </a:p>
          <a:p>
            <a:pPr>
              <a:spcAft>
                <a:spcPts val="1200"/>
              </a:spcAft>
            </a:pPr>
            <a:r>
              <a:rPr lang="en-US" err="1"/>
              <a:t>OpenFaas</a:t>
            </a:r>
            <a:r>
              <a:rPr lang="en-US"/>
              <a:t>, </a:t>
            </a:r>
            <a:r>
              <a:rPr lang="en-US" err="1"/>
              <a:t>kNative</a:t>
            </a:r>
            <a:r>
              <a:rPr lang="en-US"/>
              <a:t>, </a:t>
            </a:r>
            <a:r>
              <a:rPr lang="en-US" err="1"/>
              <a:t>Nuclio</a:t>
            </a:r>
            <a:endParaRPr lang="en-US"/>
          </a:p>
        </p:txBody>
      </p:sp>
      <p:sp>
        <p:nvSpPr>
          <p:cNvPr id="5" name="Slide Number Placeholder 4">
            <a:extLst>
              <a:ext uri="{FF2B5EF4-FFF2-40B4-BE49-F238E27FC236}">
                <a16:creationId xmlns:a16="http://schemas.microsoft.com/office/drawing/2014/main" id="{58E8ACA5-AAFB-9929-1BDD-7CF3DC2E351F}"/>
              </a:ext>
            </a:extLst>
          </p:cNvPr>
          <p:cNvSpPr>
            <a:spLocks noGrp="1"/>
          </p:cNvSpPr>
          <p:nvPr>
            <p:ph type="sldNum" sz="quarter" idx="4"/>
          </p:nvPr>
        </p:nvSpPr>
        <p:spPr/>
        <p:txBody>
          <a:bodyPr/>
          <a:lstStyle/>
          <a:p>
            <a:pPr algn="l"/>
            <a:fld id="{DFAB4A35-254A-4129-B508-C0D4E219414D}" type="slidenum">
              <a:rPr lang="en-US" smtClean="0"/>
              <a:pPr algn="l"/>
              <a:t>91</a:t>
            </a:fld>
            <a:endParaRPr lang="en-US"/>
          </a:p>
        </p:txBody>
      </p:sp>
    </p:spTree>
    <p:extLst>
      <p:ext uri="{BB962C8B-B14F-4D97-AF65-F5344CB8AC3E}">
        <p14:creationId xmlns:p14="http://schemas.microsoft.com/office/powerpoint/2010/main" val="41682720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Load Balancing</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Related Work: Control Planes</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p:txBody>
          <a:bodyPr>
            <a:normAutofit/>
          </a:bodyPr>
          <a:lstStyle/>
          <a:p>
            <a:pPr>
              <a:spcAft>
                <a:spcPts val="1200"/>
              </a:spcAft>
            </a:pPr>
            <a:r>
              <a:rPr lang="en-US">
                <a:latin typeface="+mn-lt"/>
              </a:rPr>
              <a:t>Running function on same worker avoids cold-starts</a:t>
            </a:r>
          </a:p>
          <a:p>
            <a:pPr>
              <a:spcAft>
                <a:spcPts val="1200"/>
              </a:spcAft>
            </a:pPr>
            <a:r>
              <a:rPr lang="en-US">
                <a:latin typeface="+mn-lt"/>
              </a:rPr>
              <a:t>Locality important – (</a:t>
            </a:r>
            <a:r>
              <a:rPr lang="en-US" sz="1800" b="0" i="0" err="1">
                <a:solidFill>
                  <a:srgbClr val="000000"/>
                </a:solidFill>
                <a:effectLst/>
                <a:latin typeface="+mn-lt"/>
              </a:rPr>
              <a:t>Aumala</a:t>
            </a:r>
            <a:r>
              <a:rPr lang="en-US">
                <a:latin typeface="+mn-lt"/>
              </a:rPr>
              <a:t> CCGRID ’19)</a:t>
            </a:r>
          </a:p>
          <a:p>
            <a:pPr>
              <a:spcAft>
                <a:spcPts val="1200"/>
              </a:spcAft>
            </a:pPr>
            <a:r>
              <a:rPr lang="en-US">
                <a:latin typeface="+mn-lt"/>
              </a:rPr>
              <a:t>Containers are like VMs – try ML bin packing (</a:t>
            </a:r>
            <a:r>
              <a:rPr lang="en-US" sz="1800" b="0" i="0">
                <a:solidFill>
                  <a:srgbClr val="000000"/>
                </a:solidFill>
                <a:effectLst/>
                <a:latin typeface="+mn-lt"/>
              </a:rPr>
              <a:t>Balaji MLSYS</a:t>
            </a:r>
            <a:r>
              <a:rPr lang="en-US">
                <a:latin typeface="+mn-lt"/>
              </a:rPr>
              <a:t> ’21)</a:t>
            </a:r>
          </a:p>
          <a:p>
            <a:pPr>
              <a:spcAft>
                <a:spcPts val="1200"/>
              </a:spcAft>
            </a:pPr>
            <a:r>
              <a:rPr lang="en-US">
                <a:latin typeface="+mn-lt"/>
              </a:rPr>
              <a:t>Larger applications should be scheduled as a DAG</a:t>
            </a:r>
          </a:p>
        </p:txBody>
      </p:sp>
      <p:sp>
        <p:nvSpPr>
          <p:cNvPr id="5" name="Slide Number Placeholder 4">
            <a:extLst>
              <a:ext uri="{FF2B5EF4-FFF2-40B4-BE49-F238E27FC236}">
                <a16:creationId xmlns:a16="http://schemas.microsoft.com/office/drawing/2014/main" id="{E4882444-3234-48D1-AAB5-5AA6267189F9}"/>
              </a:ext>
            </a:extLst>
          </p:cNvPr>
          <p:cNvSpPr>
            <a:spLocks noGrp="1"/>
          </p:cNvSpPr>
          <p:nvPr>
            <p:ph type="sldNum" sz="quarter" idx="4"/>
          </p:nvPr>
        </p:nvSpPr>
        <p:spPr/>
        <p:txBody>
          <a:bodyPr/>
          <a:lstStyle/>
          <a:p>
            <a:pPr algn="l"/>
            <a:fld id="{DFAB4A35-254A-4129-B508-C0D4E219414D}" type="slidenum">
              <a:rPr lang="en-US" smtClean="0"/>
              <a:pPr algn="l"/>
              <a:t>92</a:t>
            </a:fld>
            <a:endParaRPr lang="en-US"/>
          </a:p>
        </p:txBody>
      </p:sp>
    </p:spTree>
    <p:extLst>
      <p:ext uri="{BB962C8B-B14F-4D97-AF65-F5344CB8AC3E}">
        <p14:creationId xmlns:p14="http://schemas.microsoft.com/office/powerpoint/2010/main" val="185927517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Serverless in the Wild</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Related Work: Control Planes</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p:txBody>
          <a:bodyPr>
            <a:normAutofit/>
          </a:bodyPr>
          <a:lstStyle/>
          <a:p>
            <a:pPr>
              <a:spcAft>
                <a:spcPts val="1200"/>
              </a:spcAft>
            </a:pPr>
            <a:r>
              <a:rPr lang="en-US"/>
              <a:t>If we can predict invocations, we can have their sandbox ready</a:t>
            </a:r>
          </a:p>
          <a:p>
            <a:pPr>
              <a:spcAft>
                <a:spcPts val="1200"/>
              </a:spcAft>
            </a:pPr>
            <a:r>
              <a:rPr lang="en-US"/>
              <a:t>Reducing the need to optimize startup times</a:t>
            </a:r>
          </a:p>
          <a:p>
            <a:pPr>
              <a:spcAft>
                <a:spcPts val="1200"/>
              </a:spcAft>
            </a:pPr>
            <a:r>
              <a:rPr lang="en-US"/>
              <a:t>Remove when we don’t expect to need it</a:t>
            </a:r>
          </a:p>
        </p:txBody>
      </p:sp>
      <p:sp>
        <p:nvSpPr>
          <p:cNvPr id="5" name="Slide Number Placeholder 4">
            <a:extLst>
              <a:ext uri="{FF2B5EF4-FFF2-40B4-BE49-F238E27FC236}">
                <a16:creationId xmlns:a16="http://schemas.microsoft.com/office/drawing/2014/main" id="{E4882444-3234-48D1-AAB5-5AA6267189F9}"/>
              </a:ext>
            </a:extLst>
          </p:cNvPr>
          <p:cNvSpPr>
            <a:spLocks noGrp="1"/>
          </p:cNvSpPr>
          <p:nvPr>
            <p:ph type="sldNum" sz="quarter" idx="4"/>
          </p:nvPr>
        </p:nvSpPr>
        <p:spPr/>
        <p:txBody>
          <a:bodyPr/>
          <a:lstStyle/>
          <a:p>
            <a:pPr algn="l"/>
            <a:fld id="{DFAB4A35-254A-4129-B508-C0D4E219414D}" type="slidenum">
              <a:rPr lang="en-US" smtClean="0"/>
              <a:pPr algn="l"/>
              <a:t>93</a:t>
            </a:fld>
            <a:endParaRPr lang="en-US"/>
          </a:p>
        </p:txBody>
      </p:sp>
      <p:sp>
        <p:nvSpPr>
          <p:cNvPr id="9" name="TextBox 8">
            <a:extLst>
              <a:ext uri="{FF2B5EF4-FFF2-40B4-BE49-F238E27FC236}">
                <a16:creationId xmlns:a16="http://schemas.microsoft.com/office/drawing/2014/main" id="{6D30C5CB-D294-4725-929A-CBE0AC856818}"/>
              </a:ext>
            </a:extLst>
          </p:cNvPr>
          <p:cNvSpPr txBox="1"/>
          <p:nvPr/>
        </p:nvSpPr>
        <p:spPr>
          <a:xfrm>
            <a:off x="5105770" y="4727190"/>
            <a:ext cx="3884397" cy="461665"/>
          </a:xfrm>
          <a:prstGeom prst="rect">
            <a:avLst/>
          </a:prstGeom>
          <a:noFill/>
        </p:spPr>
        <p:txBody>
          <a:bodyPr wrap="none" rtlCol="0">
            <a:spAutoFit/>
          </a:bodyPr>
          <a:lstStyle/>
          <a:p>
            <a:r>
              <a:rPr lang="en-US" sz="800" err="1">
                <a:solidFill>
                  <a:schemeClr val="bg1"/>
                </a:solidFill>
              </a:rPr>
              <a:t>Shahrad</a:t>
            </a:r>
            <a:r>
              <a:rPr lang="en-US" sz="800">
                <a:solidFill>
                  <a:schemeClr val="bg1"/>
                </a:solidFill>
              </a:rPr>
              <a:t>, Mohammad, et al. "Serverless in the wild: </a:t>
            </a:r>
          </a:p>
          <a:p>
            <a:r>
              <a:rPr lang="en-US" sz="800">
                <a:solidFill>
                  <a:schemeClr val="bg1"/>
                </a:solidFill>
              </a:rPr>
              <a:t>Characterizing and optimizing the serverless workload at a large cloud provider." </a:t>
            </a:r>
          </a:p>
          <a:p>
            <a:r>
              <a:rPr lang="en-US" sz="800" i="1">
                <a:solidFill>
                  <a:schemeClr val="bg1"/>
                </a:solidFill>
              </a:rPr>
              <a:t>2020 USENIX Annual Technical Conference (USENIX ATC 20)</a:t>
            </a:r>
            <a:r>
              <a:rPr lang="en-US" sz="800">
                <a:solidFill>
                  <a:schemeClr val="bg1"/>
                </a:solidFill>
              </a:rPr>
              <a:t>. 2020.</a:t>
            </a:r>
          </a:p>
        </p:txBody>
      </p:sp>
      <p:pic>
        <p:nvPicPr>
          <p:cNvPr id="7" name="Picture 6">
            <a:extLst>
              <a:ext uri="{FF2B5EF4-FFF2-40B4-BE49-F238E27FC236}">
                <a16:creationId xmlns:a16="http://schemas.microsoft.com/office/drawing/2014/main" id="{965F4A46-8CB9-4FF2-90E0-23F7999DBCE0}"/>
              </a:ext>
            </a:extLst>
          </p:cNvPr>
          <p:cNvPicPr>
            <a:picLocks noChangeAspect="1"/>
          </p:cNvPicPr>
          <p:nvPr/>
        </p:nvPicPr>
        <p:blipFill>
          <a:blip r:embed="rId2"/>
          <a:stretch>
            <a:fillRect/>
          </a:stretch>
        </p:blipFill>
        <p:spPr>
          <a:xfrm>
            <a:off x="2913321" y="2804936"/>
            <a:ext cx="2920408" cy="607681"/>
          </a:xfrm>
          <a:prstGeom prst="rect">
            <a:avLst/>
          </a:prstGeom>
        </p:spPr>
      </p:pic>
      <p:pic>
        <p:nvPicPr>
          <p:cNvPr id="11" name="Picture 10">
            <a:extLst>
              <a:ext uri="{FF2B5EF4-FFF2-40B4-BE49-F238E27FC236}">
                <a16:creationId xmlns:a16="http://schemas.microsoft.com/office/drawing/2014/main" id="{F6573DF0-2F65-4494-A99C-4C3E1729FBDE}"/>
              </a:ext>
            </a:extLst>
          </p:cNvPr>
          <p:cNvPicPr>
            <a:picLocks noChangeAspect="1"/>
          </p:cNvPicPr>
          <p:nvPr/>
        </p:nvPicPr>
        <p:blipFill>
          <a:blip r:embed="rId3"/>
          <a:stretch>
            <a:fillRect/>
          </a:stretch>
        </p:blipFill>
        <p:spPr>
          <a:xfrm>
            <a:off x="2913321" y="3404899"/>
            <a:ext cx="2920408" cy="585822"/>
          </a:xfrm>
          <a:prstGeom prst="rect">
            <a:avLst/>
          </a:prstGeom>
        </p:spPr>
      </p:pic>
      <p:pic>
        <p:nvPicPr>
          <p:cNvPr id="13" name="Picture 12">
            <a:extLst>
              <a:ext uri="{FF2B5EF4-FFF2-40B4-BE49-F238E27FC236}">
                <a16:creationId xmlns:a16="http://schemas.microsoft.com/office/drawing/2014/main" id="{C74C3420-7178-473E-859B-EE944E02717A}"/>
              </a:ext>
            </a:extLst>
          </p:cNvPr>
          <p:cNvPicPr>
            <a:picLocks noChangeAspect="1"/>
          </p:cNvPicPr>
          <p:nvPr/>
        </p:nvPicPr>
        <p:blipFill>
          <a:blip r:embed="rId4"/>
          <a:stretch>
            <a:fillRect/>
          </a:stretch>
        </p:blipFill>
        <p:spPr>
          <a:xfrm>
            <a:off x="2913321" y="3961862"/>
            <a:ext cx="2920408" cy="650934"/>
          </a:xfrm>
          <a:prstGeom prst="rect">
            <a:avLst/>
          </a:prstGeom>
        </p:spPr>
      </p:pic>
    </p:spTree>
    <p:extLst>
      <p:ext uri="{BB962C8B-B14F-4D97-AF65-F5344CB8AC3E}">
        <p14:creationId xmlns:p14="http://schemas.microsoft.com/office/powerpoint/2010/main" val="203109927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Opportunistic </a:t>
            </a:r>
            <a:r>
              <a:rPr lang="en-US" err="1"/>
              <a:t>FaaS</a:t>
            </a:r>
            <a:r>
              <a:rPr lang="en-US"/>
              <a:t> Cache</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Related Work: Control Planes</a:t>
            </a:r>
          </a:p>
        </p:txBody>
      </p:sp>
      <p:sp>
        <p:nvSpPr>
          <p:cNvPr id="5" name="Slide Number Placeholder 4">
            <a:extLst>
              <a:ext uri="{FF2B5EF4-FFF2-40B4-BE49-F238E27FC236}">
                <a16:creationId xmlns:a16="http://schemas.microsoft.com/office/drawing/2014/main" id="{61DC6198-3DE7-457E-AC7E-D4B45EA3731B}"/>
              </a:ext>
            </a:extLst>
          </p:cNvPr>
          <p:cNvSpPr>
            <a:spLocks noGrp="1"/>
          </p:cNvSpPr>
          <p:nvPr>
            <p:ph type="sldNum" sz="quarter" idx="4"/>
          </p:nvPr>
        </p:nvSpPr>
        <p:spPr/>
        <p:txBody>
          <a:bodyPr/>
          <a:lstStyle/>
          <a:p>
            <a:pPr algn="l"/>
            <a:fld id="{DFAB4A35-254A-4129-B508-C0D4E219414D}" type="slidenum">
              <a:rPr lang="en-US" smtClean="0"/>
              <a:pPr algn="l"/>
              <a:t>94</a:t>
            </a:fld>
            <a:endParaRPr lang="en-US"/>
          </a:p>
        </p:txBody>
      </p:sp>
      <p:sp>
        <p:nvSpPr>
          <p:cNvPr id="6" name="TextBox 5">
            <a:extLst>
              <a:ext uri="{FF2B5EF4-FFF2-40B4-BE49-F238E27FC236}">
                <a16:creationId xmlns:a16="http://schemas.microsoft.com/office/drawing/2014/main" id="{C06DE61A-758F-4310-BB1E-1C70A6F1A942}"/>
              </a:ext>
            </a:extLst>
          </p:cNvPr>
          <p:cNvSpPr txBox="1"/>
          <p:nvPr/>
        </p:nvSpPr>
        <p:spPr>
          <a:xfrm>
            <a:off x="5219791" y="4767269"/>
            <a:ext cx="3913251" cy="338554"/>
          </a:xfrm>
          <a:prstGeom prst="rect">
            <a:avLst/>
          </a:prstGeom>
          <a:noFill/>
        </p:spPr>
        <p:txBody>
          <a:bodyPr wrap="none" rtlCol="0">
            <a:spAutoFit/>
          </a:bodyPr>
          <a:lstStyle/>
          <a:p>
            <a:r>
              <a:rPr lang="en-US" sz="800" err="1">
                <a:solidFill>
                  <a:schemeClr val="bg1"/>
                </a:solidFill>
              </a:rPr>
              <a:t>Mvondo</a:t>
            </a:r>
            <a:r>
              <a:rPr lang="en-US" sz="800">
                <a:solidFill>
                  <a:schemeClr val="bg1"/>
                </a:solidFill>
              </a:rPr>
              <a:t>, </a:t>
            </a:r>
            <a:r>
              <a:rPr lang="en-US" sz="800" err="1">
                <a:solidFill>
                  <a:schemeClr val="bg1"/>
                </a:solidFill>
              </a:rPr>
              <a:t>Djob</a:t>
            </a:r>
            <a:r>
              <a:rPr lang="en-US" sz="800">
                <a:solidFill>
                  <a:schemeClr val="bg1"/>
                </a:solidFill>
              </a:rPr>
              <a:t>, et al. "OFC: an opportunistic caching system for </a:t>
            </a:r>
            <a:r>
              <a:rPr lang="en-US" sz="800" err="1">
                <a:solidFill>
                  <a:schemeClr val="bg1"/>
                </a:solidFill>
              </a:rPr>
              <a:t>FaaS</a:t>
            </a:r>
            <a:r>
              <a:rPr lang="en-US" sz="800">
                <a:solidFill>
                  <a:schemeClr val="bg1"/>
                </a:solidFill>
              </a:rPr>
              <a:t> platforms." </a:t>
            </a:r>
          </a:p>
          <a:p>
            <a:r>
              <a:rPr lang="en-US" sz="800">
                <a:solidFill>
                  <a:schemeClr val="bg1"/>
                </a:solidFill>
              </a:rPr>
              <a:t>Proceedings of the Sixteenth European Conference on Computer Systems. 2021.</a:t>
            </a:r>
          </a:p>
        </p:txBody>
      </p:sp>
      <p:sp>
        <p:nvSpPr>
          <p:cNvPr id="7" name="Cloud 6">
            <a:extLst>
              <a:ext uri="{FF2B5EF4-FFF2-40B4-BE49-F238E27FC236}">
                <a16:creationId xmlns:a16="http://schemas.microsoft.com/office/drawing/2014/main" id="{EF911F11-A797-4CA9-A380-799DBB9F9468}"/>
              </a:ext>
            </a:extLst>
          </p:cNvPr>
          <p:cNvSpPr/>
          <p:nvPr/>
        </p:nvSpPr>
        <p:spPr>
          <a:xfrm>
            <a:off x="6689515" y="2913651"/>
            <a:ext cx="1717770" cy="1188777"/>
          </a:xfrm>
          <a:prstGeom prst="clou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Cloud Storage</a:t>
            </a:r>
          </a:p>
        </p:txBody>
      </p:sp>
      <p:sp>
        <p:nvSpPr>
          <p:cNvPr id="8" name="TextBox 7">
            <a:extLst>
              <a:ext uri="{FF2B5EF4-FFF2-40B4-BE49-F238E27FC236}">
                <a16:creationId xmlns:a16="http://schemas.microsoft.com/office/drawing/2014/main" id="{EA2DE031-9934-46DD-9849-B23075C9C0DB}"/>
              </a:ext>
            </a:extLst>
          </p:cNvPr>
          <p:cNvSpPr txBox="1"/>
          <p:nvPr/>
        </p:nvSpPr>
        <p:spPr>
          <a:xfrm>
            <a:off x="747371" y="3682217"/>
            <a:ext cx="338554" cy="461665"/>
          </a:xfrm>
          <a:prstGeom prst="rect">
            <a:avLst/>
          </a:prstGeom>
          <a:noFill/>
        </p:spPr>
        <p:txBody>
          <a:bodyPr wrap="none" rtlCol="0">
            <a:spAutoFit/>
          </a:bodyPr>
          <a:lstStyle/>
          <a:p>
            <a:r>
              <a:rPr lang="el-GR" sz="2400"/>
              <a:t>λ</a:t>
            </a:r>
            <a:endParaRPr lang="en-US" sz="2400"/>
          </a:p>
        </p:txBody>
      </p:sp>
      <p:sp>
        <p:nvSpPr>
          <p:cNvPr id="9" name="Oval 8">
            <a:extLst>
              <a:ext uri="{FF2B5EF4-FFF2-40B4-BE49-F238E27FC236}">
                <a16:creationId xmlns:a16="http://schemas.microsoft.com/office/drawing/2014/main" id="{3A813FB4-4D25-4B9D-AAFB-F41DBE6184B1}"/>
              </a:ext>
            </a:extLst>
          </p:cNvPr>
          <p:cNvSpPr/>
          <p:nvPr/>
        </p:nvSpPr>
        <p:spPr>
          <a:xfrm>
            <a:off x="3106670" y="3768751"/>
            <a:ext cx="1562100" cy="615679"/>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OFC</a:t>
            </a:r>
          </a:p>
        </p:txBody>
      </p:sp>
      <p:cxnSp>
        <p:nvCxnSpPr>
          <p:cNvPr id="11" name="Connector: Curved 10">
            <a:extLst>
              <a:ext uri="{FF2B5EF4-FFF2-40B4-BE49-F238E27FC236}">
                <a16:creationId xmlns:a16="http://schemas.microsoft.com/office/drawing/2014/main" id="{2C77A708-54D6-43B0-8E7E-8BAF9F37B012}"/>
              </a:ext>
            </a:extLst>
          </p:cNvPr>
          <p:cNvCxnSpPr>
            <a:stCxn id="8" idx="3"/>
            <a:endCxn id="7" idx="2"/>
          </p:cNvCxnSpPr>
          <p:nvPr/>
        </p:nvCxnSpPr>
        <p:spPr>
          <a:xfrm flipV="1">
            <a:off x="1085925" y="3508040"/>
            <a:ext cx="5608918" cy="405010"/>
          </a:xfrm>
          <a:prstGeom prst="curvedConnector3">
            <a:avLst>
              <a:gd name="adj1" fmla="val 27924"/>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Connector: Curved 12">
            <a:extLst>
              <a:ext uri="{FF2B5EF4-FFF2-40B4-BE49-F238E27FC236}">
                <a16:creationId xmlns:a16="http://schemas.microsoft.com/office/drawing/2014/main" id="{E1A1DB9A-6A02-4C7C-9B31-7745BE75A155}"/>
              </a:ext>
            </a:extLst>
          </p:cNvPr>
          <p:cNvCxnSpPr>
            <a:cxnSpLocks/>
            <a:stCxn id="8" idx="3"/>
            <a:endCxn id="9" idx="2"/>
          </p:cNvCxnSpPr>
          <p:nvPr/>
        </p:nvCxnSpPr>
        <p:spPr>
          <a:xfrm>
            <a:off x="1085925" y="3913050"/>
            <a:ext cx="2020745" cy="163541"/>
          </a:xfrm>
          <a:prstGeom prst="curved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20" name="Content Placeholder 3">
            <a:extLst>
              <a:ext uri="{FF2B5EF4-FFF2-40B4-BE49-F238E27FC236}">
                <a16:creationId xmlns:a16="http://schemas.microsoft.com/office/drawing/2014/main" id="{571FB07E-F200-40AD-A7A3-81E39FA7D211}"/>
              </a:ext>
            </a:extLst>
          </p:cNvPr>
          <p:cNvSpPr txBox="1">
            <a:spLocks/>
          </p:cNvSpPr>
          <p:nvPr/>
        </p:nvSpPr>
        <p:spPr>
          <a:xfrm>
            <a:off x="540785" y="1544078"/>
            <a:ext cx="8015594" cy="1896670"/>
          </a:xfrm>
          <a:prstGeom prst="rect">
            <a:avLst/>
          </a:prstGeom>
        </p:spPr>
        <p:txBody>
          <a:bodyPr vert="horz" lIns="91440" tIns="45720" rIns="91440" bIns="45720" rtlCol="0">
            <a:normAutofit fontScale="92500" lnSpcReduction="10000"/>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kern="1200">
                <a:solidFill>
                  <a:srgbClr val="40404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600" kern="1200">
                <a:solidFill>
                  <a:srgbClr val="40404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1200"/>
              </a:spcAft>
            </a:pPr>
            <a:r>
              <a:rPr lang="en-US" err="1"/>
              <a:t>FaaS</a:t>
            </a:r>
            <a:r>
              <a:rPr lang="en-US"/>
              <a:t> has a data-movement problem</a:t>
            </a:r>
          </a:p>
          <a:p>
            <a:pPr>
              <a:spcAft>
                <a:spcPts val="1200"/>
              </a:spcAft>
            </a:pPr>
            <a:r>
              <a:rPr lang="en-US"/>
              <a:t>A simple cache layer between storage</a:t>
            </a:r>
          </a:p>
          <a:p>
            <a:pPr>
              <a:spcAft>
                <a:spcPts val="1200"/>
              </a:spcAft>
            </a:pPr>
            <a:r>
              <a:rPr lang="en-US"/>
              <a:t>Per-worker cache for local functions</a:t>
            </a:r>
          </a:p>
          <a:p>
            <a:pPr lvl="1">
              <a:spcAft>
                <a:spcPts val="1200"/>
              </a:spcAft>
            </a:pPr>
            <a:r>
              <a:rPr lang="en-US"/>
              <a:t>Target locality of both function and data</a:t>
            </a:r>
          </a:p>
          <a:p>
            <a:pPr>
              <a:spcAft>
                <a:spcPts val="1200"/>
              </a:spcAft>
            </a:pPr>
            <a:r>
              <a:rPr lang="en-US"/>
              <a:t>Lower latency on object re-use</a:t>
            </a:r>
          </a:p>
        </p:txBody>
      </p:sp>
      <p:cxnSp>
        <p:nvCxnSpPr>
          <p:cNvPr id="14" name="Connector: Curved 13">
            <a:extLst>
              <a:ext uri="{FF2B5EF4-FFF2-40B4-BE49-F238E27FC236}">
                <a16:creationId xmlns:a16="http://schemas.microsoft.com/office/drawing/2014/main" id="{96F220F3-7C3D-43FB-AED1-B79B2F76B4BE}"/>
              </a:ext>
            </a:extLst>
          </p:cNvPr>
          <p:cNvCxnSpPr>
            <a:cxnSpLocks/>
            <a:endCxn id="9" idx="6"/>
          </p:cNvCxnSpPr>
          <p:nvPr/>
        </p:nvCxnSpPr>
        <p:spPr>
          <a:xfrm rot="10800000" flipV="1">
            <a:off x="4668770" y="3508039"/>
            <a:ext cx="1958858" cy="568551"/>
          </a:xfrm>
          <a:prstGeom prst="curved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57772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xit" presetSubtype="0" fill="hold" nodeType="withEffect">
                                  <p:stCondLst>
                                    <p:cond delay="0"/>
                                  </p:stCondLst>
                                  <p:childTnLst>
                                    <p:animEffect transition="out" filter="fade">
                                      <p:cBhvr>
                                        <p:cTn id="28" dur="500"/>
                                        <p:tgtEl>
                                          <p:spTgt spid="11"/>
                                        </p:tgtEl>
                                      </p:cBhvr>
                                    </p:animEffect>
                                    <p:set>
                                      <p:cBhvr>
                                        <p:cTn id="29" dur="1" fill="hold">
                                          <p:stCondLst>
                                            <p:cond delay="499"/>
                                          </p:stCondLst>
                                        </p:cTn>
                                        <p:tgtEl>
                                          <p:spTgt spid="11"/>
                                        </p:tgtEl>
                                        <p:attrNameLst>
                                          <p:attrName>style.visibility</p:attrName>
                                        </p:attrNameLst>
                                      </p:cBhvr>
                                      <p:to>
                                        <p:strVal val="hidden"/>
                                      </p:to>
                                    </p:set>
                                  </p:childTnLst>
                                </p:cTn>
                              </p:par>
                              <p:par>
                                <p:cTn id="30" presetID="1" presetClass="entr" presetSubtype="0" fill="hold" nodeType="withEffect">
                                  <p:stCondLst>
                                    <p:cond delay="0"/>
                                  </p:stCondLst>
                                  <p:childTnLst>
                                    <p:set>
                                      <p:cBhvr>
                                        <p:cTn id="31"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9"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Speedy Startup: Snapshots</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Related Work: Isolation</a:t>
            </a:r>
          </a:p>
        </p:txBody>
      </p:sp>
      <p:sp>
        <p:nvSpPr>
          <p:cNvPr id="5" name="Slide Number Placeholder 4">
            <a:extLst>
              <a:ext uri="{FF2B5EF4-FFF2-40B4-BE49-F238E27FC236}">
                <a16:creationId xmlns:a16="http://schemas.microsoft.com/office/drawing/2014/main" id="{1464E387-5BFC-4EDA-A3B2-465BF626D5C1}"/>
              </a:ext>
            </a:extLst>
          </p:cNvPr>
          <p:cNvSpPr>
            <a:spLocks noGrp="1"/>
          </p:cNvSpPr>
          <p:nvPr>
            <p:ph type="sldNum" sz="quarter" idx="4"/>
          </p:nvPr>
        </p:nvSpPr>
        <p:spPr/>
        <p:txBody>
          <a:bodyPr/>
          <a:lstStyle/>
          <a:p>
            <a:pPr algn="l"/>
            <a:fld id="{DFAB4A35-254A-4129-B508-C0D4E219414D}" type="slidenum">
              <a:rPr lang="en-US" smtClean="0"/>
              <a:pPr algn="l"/>
              <a:t>95</a:t>
            </a:fld>
            <a:endParaRPr lang="en-US"/>
          </a:p>
        </p:txBody>
      </p:sp>
      <p:sp>
        <p:nvSpPr>
          <p:cNvPr id="6" name="TextBox 5">
            <a:extLst>
              <a:ext uri="{FF2B5EF4-FFF2-40B4-BE49-F238E27FC236}">
                <a16:creationId xmlns:a16="http://schemas.microsoft.com/office/drawing/2014/main" id="{145F3524-57C7-4900-B838-8A0928BA7492}"/>
              </a:ext>
            </a:extLst>
          </p:cNvPr>
          <p:cNvSpPr txBox="1"/>
          <p:nvPr/>
        </p:nvSpPr>
        <p:spPr>
          <a:xfrm>
            <a:off x="4284241" y="4715150"/>
            <a:ext cx="4951997" cy="461665"/>
          </a:xfrm>
          <a:prstGeom prst="rect">
            <a:avLst/>
          </a:prstGeom>
          <a:noFill/>
        </p:spPr>
        <p:txBody>
          <a:bodyPr wrap="none" rtlCol="0">
            <a:spAutoFit/>
          </a:bodyPr>
          <a:lstStyle/>
          <a:p>
            <a:r>
              <a:rPr lang="en-US" sz="800">
                <a:solidFill>
                  <a:schemeClr val="bg1"/>
                </a:solidFill>
              </a:rPr>
              <a:t>Idea first appeared in: Du, Dong, et al. "Catalyzer: Sub-millisecond startup for serverless computing with </a:t>
            </a:r>
          </a:p>
          <a:p>
            <a:r>
              <a:rPr lang="en-US" sz="800">
                <a:solidFill>
                  <a:schemeClr val="bg1"/>
                </a:solidFill>
              </a:rPr>
              <a:t>initialization-less booting."  </a:t>
            </a:r>
            <a:r>
              <a:rPr lang="en-US" sz="800" i="1">
                <a:solidFill>
                  <a:schemeClr val="bg1"/>
                </a:solidFill>
              </a:rPr>
              <a:t>Proceedings of the Twenty-Fifth International Conference on </a:t>
            </a:r>
          </a:p>
          <a:p>
            <a:r>
              <a:rPr lang="en-US" sz="800" i="1">
                <a:solidFill>
                  <a:schemeClr val="bg1"/>
                </a:solidFill>
              </a:rPr>
              <a:t>Architectural Support for Programming Languages and Operating Systems</a:t>
            </a:r>
            <a:r>
              <a:rPr lang="en-US" sz="800">
                <a:solidFill>
                  <a:schemeClr val="bg1"/>
                </a:solidFill>
              </a:rPr>
              <a:t>. 2020</a:t>
            </a:r>
            <a:endParaRPr lang="en-US" sz="600">
              <a:solidFill>
                <a:schemeClr val="bg1"/>
              </a:solidFill>
            </a:endParaRPr>
          </a:p>
        </p:txBody>
      </p:sp>
      <p:grpSp>
        <p:nvGrpSpPr>
          <p:cNvPr id="14" name="Group 13">
            <a:extLst>
              <a:ext uri="{FF2B5EF4-FFF2-40B4-BE49-F238E27FC236}">
                <a16:creationId xmlns:a16="http://schemas.microsoft.com/office/drawing/2014/main" id="{43CA7D27-5C00-4344-B407-4951001E4D3A}"/>
              </a:ext>
            </a:extLst>
          </p:cNvPr>
          <p:cNvGrpSpPr/>
          <p:nvPr/>
        </p:nvGrpSpPr>
        <p:grpSpPr>
          <a:xfrm>
            <a:off x="529827" y="1424331"/>
            <a:ext cx="2468071" cy="2394088"/>
            <a:chOff x="6400800" y="2045949"/>
            <a:chExt cx="2468071" cy="2394088"/>
          </a:xfrm>
        </p:grpSpPr>
        <p:sp>
          <p:nvSpPr>
            <p:cNvPr id="7" name="Rectangle 6">
              <a:extLst>
                <a:ext uri="{FF2B5EF4-FFF2-40B4-BE49-F238E27FC236}">
                  <a16:creationId xmlns:a16="http://schemas.microsoft.com/office/drawing/2014/main" id="{DBCAD475-1BA1-4807-9B30-FAAE6826B446}"/>
                </a:ext>
              </a:extLst>
            </p:cNvPr>
            <p:cNvSpPr/>
            <p:nvPr/>
          </p:nvSpPr>
          <p:spPr>
            <a:xfrm>
              <a:off x="6400800" y="2045949"/>
              <a:ext cx="2468071" cy="2394088"/>
            </a:xfrm>
            <a:prstGeom prst="rect">
              <a:avLst/>
            </a:prstGeom>
            <a:noFill/>
            <a:ln w="28575">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t"/>
            <a:lstStyle/>
            <a:p>
              <a:r>
                <a:rPr lang="en-US">
                  <a:solidFill>
                    <a:schemeClr val="tx1"/>
                  </a:solidFill>
                </a:rPr>
                <a:t>Docker Container</a:t>
              </a:r>
            </a:p>
          </p:txBody>
        </p:sp>
        <p:sp>
          <p:nvSpPr>
            <p:cNvPr id="9" name="Rectangle 8">
              <a:extLst>
                <a:ext uri="{FF2B5EF4-FFF2-40B4-BE49-F238E27FC236}">
                  <a16:creationId xmlns:a16="http://schemas.microsoft.com/office/drawing/2014/main" id="{BE55E3D1-3F33-4F37-8659-A05DBC300DD6}"/>
                </a:ext>
              </a:extLst>
            </p:cNvPr>
            <p:cNvSpPr/>
            <p:nvPr/>
          </p:nvSpPr>
          <p:spPr>
            <a:xfrm>
              <a:off x="6473628" y="4021742"/>
              <a:ext cx="2306230" cy="36268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Language Runtime</a:t>
              </a:r>
            </a:p>
          </p:txBody>
        </p:sp>
        <p:sp>
          <p:nvSpPr>
            <p:cNvPr id="11" name="Rectangle 10">
              <a:extLst>
                <a:ext uri="{FF2B5EF4-FFF2-40B4-BE49-F238E27FC236}">
                  <a16:creationId xmlns:a16="http://schemas.microsoft.com/office/drawing/2014/main" id="{2841D86A-017B-498C-AB28-635815543A95}"/>
                </a:ext>
              </a:extLst>
            </p:cNvPr>
            <p:cNvSpPr/>
            <p:nvPr/>
          </p:nvSpPr>
          <p:spPr>
            <a:xfrm>
              <a:off x="6473628" y="3624291"/>
              <a:ext cx="2306230" cy="36268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Application</a:t>
              </a:r>
            </a:p>
          </p:txBody>
        </p:sp>
        <p:sp>
          <p:nvSpPr>
            <p:cNvPr id="12" name="Rectangle 11">
              <a:extLst>
                <a:ext uri="{FF2B5EF4-FFF2-40B4-BE49-F238E27FC236}">
                  <a16:creationId xmlns:a16="http://schemas.microsoft.com/office/drawing/2014/main" id="{D86DA567-AB0E-4679-A492-F06F18E6371A}"/>
                </a:ext>
              </a:extLst>
            </p:cNvPr>
            <p:cNvSpPr/>
            <p:nvPr/>
          </p:nvSpPr>
          <p:spPr>
            <a:xfrm>
              <a:off x="6562641" y="3010733"/>
              <a:ext cx="1157161" cy="36268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Heap</a:t>
              </a:r>
            </a:p>
          </p:txBody>
        </p:sp>
        <p:sp>
          <p:nvSpPr>
            <p:cNvPr id="13" name="Rectangle 12">
              <a:extLst>
                <a:ext uri="{FF2B5EF4-FFF2-40B4-BE49-F238E27FC236}">
                  <a16:creationId xmlns:a16="http://schemas.microsoft.com/office/drawing/2014/main" id="{AF620890-A3AA-44E2-9D42-3C5DEFE0CFE0}"/>
                </a:ext>
              </a:extLst>
            </p:cNvPr>
            <p:cNvSpPr/>
            <p:nvPr/>
          </p:nvSpPr>
          <p:spPr>
            <a:xfrm>
              <a:off x="7293621" y="2472432"/>
              <a:ext cx="1157161" cy="36268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Heap</a:t>
              </a:r>
            </a:p>
          </p:txBody>
        </p:sp>
      </p:grpSp>
      <p:sp>
        <p:nvSpPr>
          <p:cNvPr id="15" name="Cylinder 14">
            <a:extLst>
              <a:ext uri="{FF2B5EF4-FFF2-40B4-BE49-F238E27FC236}">
                <a16:creationId xmlns:a16="http://schemas.microsoft.com/office/drawing/2014/main" id="{60D1B8E8-B4C6-4672-B7DD-C5C27B60D1E3}"/>
              </a:ext>
            </a:extLst>
          </p:cNvPr>
          <p:cNvSpPr/>
          <p:nvPr/>
        </p:nvSpPr>
        <p:spPr>
          <a:xfrm>
            <a:off x="4062202" y="3365361"/>
            <a:ext cx="873940" cy="453058"/>
          </a:xfrm>
          <a:prstGeom prst="can">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t>Disk</a:t>
            </a:r>
          </a:p>
        </p:txBody>
      </p:sp>
      <p:cxnSp>
        <p:nvCxnSpPr>
          <p:cNvPr id="17" name="Straight Arrow Connector 16">
            <a:extLst>
              <a:ext uri="{FF2B5EF4-FFF2-40B4-BE49-F238E27FC236}">
                <a16:creationId xmlns:a16="http://schemas.microsoft.com/office/drawing/2014/main" id="{454ED3B3-7B75-4AB6-91A9-04AA4C1D38B9}"/>
              </a:ext>
            </a:extLst>
          </p:cNvPr>
          <p:cNvCxnSpPr>
            <a:stCxn id="7" idx="3"/>
            <a:endCxn id="15" idx="2"/>
          </p:cNvCxnSpPr>
          <p:nvPr/>
        </p:nvCxnSpPr>
        <p:spPr>
          <a:xfrm>
            <a:off x="2997898" y="2621375"/>
            <a:ext cx="1064304" cy="970515"/>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pSp>
        <p:nvGrpSpPr>
          <p:cNvPr id="18" name="Group 17">
            <a:extLst>
              <a:ext uri="{FF2B5EF4-FFF2-40B4-BE49-F238E27FC236}">
                <a16:creationId xmlns:a16="http://schemas.microsoft.com/office/drawing/2014/main" id="{8A36DAFF-45A5-4121-BD91-3520D304D36A}"/>
              </a:ext>
            </a:extLst>
          </p:cNvPr>
          <p:cNvGrpSpPr/>
          <p:nvPr/>
        </p:nvGrpSpPr>
        <p:grpSpPr>
          <a:xfrm>
            <a:off x="6354743" y="1417575"/>
            <a:ext cx="2468071" cy="2394088"/>
            <a:chOff x="6400800" y="2045949"/>
            <a:chExt cx="2468071" cy="2394088"/>
          </a:xfrm>
        </p:grpSpPr>
        <p:sp>
          <p:nvSpPr>
            <p:cNvPr id="19" name="Rectangle 18">
              <a:extLst>
                <a:ext uri="{FF2B5EF4-FFF2-40B4-BE49-F238E27FC236}">
                  <a16:creationId xmlns:a16="http://schemas.microsoft.com/office/drawing/2014/main" id="{8A10E8DB-42AA-49C2-8C5A-ABCC6040B62B}"/>
                </a:ext>
              </a:extLst>
            </p:cNvPr>
            <p:cNvSpPr/>
            <p:nvPr/>
          </p:nvSpPr>
          <p:spPr>
            <a:xfrm>
              <a:off x="6400800" y="2045949"/>
              <a:ext cx="2468071" cy="2394088"/>
            </a:xfrm>
            <a:prstGeom prst="rect">
              <a:avLst/>
            </a:prstGeom>
            <a:noFill/>
            <a:ln w="28575">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t"/>
            <a:lstStyle/>
            <a:p>
              <a:r>
                <a:rPr lang="en-US">
                  <a:solidFill>
                    <a:schemeClr val="tx1"/>
                  </a:solidFill>
                </a:rPr>
                <a:t>Docker Container</a:t>
              </a:r>
            </a:p>
          </p:txBody>
        </p:sp>
        <p:sp>
          <p:nvSpPr>
            <p:cNvPr id="20" name="Rectangle 19">
              <a:extLst>
                <a:ext uri="{FF2B5EF4-FFF2-40B4-BE49-F238E27FC236}">
                  <a16:creationId xmlns:a16="http://schemas.microsoft.com/office/drawing/2014/main" id="{B1321E9D-0D34-471D-9E32-1DAE4AA5ACFB}"/>
                </a:ext>
              </a:extLst>
            </p:cNvPr>
            <p:cNvSpPr/>
            <p:nvPr/>
          </p:nvSpPr>
          <p:spPr>
            <a:xfrm>
              <a:off x="6473628" y="4021742"/>
              <a:ext cx="2306230" cy="36268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Language Runtime</a:t>
              </a:r>
            </a:p>
          </p:txBody>
        </p:sp>
        <p:sp>
          <p:nvSpPr>
            <p:cNvPr id="21" name="Rectangle 20">
              <a:extLst>
                <a:ext uri="{FF2B5EF4-FFF2-40B4-BE49-F238E27FC236}">
                  <a16:creationId xmlns:a16="http://schemas.microsoft.com/office/drawing/2014/main" id="{9F531914-7C6B-4834-8738-0BCC479B9453}"/>
                </a:ext>
              </a:extLst>
            </p:cNvPr>
            <p:cNvSpPr/>
            <p:nvPr/>
          </p:nvSpPr>
          <p:spPr>
            <a:xfrm>
              <a:off x="6473628" y="3624291"/>
              <a:ext cx="2306230" cy="36268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Application</a:t>
              </a:r>
            </a:p>
          </p:txBody>
        </p:sp>
        <p:sp>
          <p:nvSpPr>
            <p:cNvPr id="22" name="Rectangle 21">
              <a:extLst>
                <a:ext uri="{FF2B5EF4-FFF2-40B4-BE49-F238E27FC236}">
                  <a16:creationId xmlns:a16="http://schemas.microsoft.com/office/drawing/2014/main" id="{806272D3-D6D0-4B68-8DB8-1A07419D7C62}"/>
                </a:ext>
              </a:extLst>
            </p:cNvPr>
            <p:cNvSpPr/>
            <p:nvPr/>
          </p:nvSpPr>
          <p:spPr>
            <a:xfrm>
              <a:off x="6562641" y="3010733"/>
              <a:ext cx="1157161" cy="36268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Heap</a:t>
              </a:r>
            </a:p>
          </p:txBody>
        </p:sp>
        <p:sp>
          <p:nvSpPr>
            <p:cNvPr id="23" name="Rectangle 22">
              <a:extLst>
                <a:ext uri="{FF2B5EF4-FFF2-40B4-BE49-F238E27FC236}">
                  <a16:creationId xmlns:a16="http://schemas.microsoft.com/office/drawing/2014/main" id="{70E717E5-C9EA-491F-A20D-BC2BE8F9AA10}"/>
                </a:ext>
              </a:extLst>
            </p:cNvPr>
            <p:cNvSpPr/>
            <p:nvPr/>
          </p:nvSpPr>
          <p:spPr>
            <a:xfrm>
              <a:off x="7293621" y="2472432"/>
              <a:ext cx="1157161" cy="36268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Heap</a:t>
              </a:r>
            </a:p>
          </p:txBody>
        </p:sp>
      </p:grpSp>
      <p:cxnSp>
        <p:nvCxnSpPr>
          <p:cNvPr id="24" name="Straight Arrow Connector 23">
            <a:extLst>
              <a:ext uri="{FF2B5EF4-FFF2-40B4-BE49-F238E27FC236}">
                <a16:creationId xmlns:a16="http://schemas.microsoft.com/office/drawing/2014/main" id="{C941438B-D041-4FA5-9C68-FD7A3A90CE98}"/>
              </a:ext>
            </a:extLst>
          </p:cNvPr>
          <p:cNvCxnSpPr>
            <a:cxnSpLocks/>
            <a:stCxn id="15" idx="4"/>
            <a:endCxn id="19" idx="1"/>
          </p:cNvCxnSpPr>
          <p:nvPr/>
        </p:nvCxnSpPr>
        <p:spPr>
          <a:xfrm flipV="1">
            <a:off x="4936142" y="2614619"/>
            <a:ext cx="1418601" cy="977271"/>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28" name="TextBox 27">
            <a:extLst>
              <a:ext uri="{FF2B5EF4-FFF2-40B4-BE49-F238E27FC236}">
                <a16:creationId xmlns:a16="http://schemas.microsoft.com/office/drawing/2014/main" id="{AA25386D-781A-4DFD-93CF-1533CE534C96}"/>
              </a:ext>
            </a:extLst>
          </p:cNvPr>
          <p:cNvSpPr txBox="1"/>
          <p:nvPr/>
        </p:nvSpPr>
        <p:spPr>
          <a:xfrm>
            <a:off x="368376" y="3889267"/>
            <a:ext cx="3506088" cy="369332"/>
          </a:xfrm>
          <a:prstGeom prst="rect">
            <a:avLst/>
          </a:prstGeom>
          <a:noFill/>
        </p:spPr>
        <p:txBody>
          <a:bodyPr wrap="none" rtlCol="0">
            <a:spAutoFit/>
          </a:bodyPr>
          <a:lstStyle/>
          <a:p>
            <a:r>
              <a:rPr lang="en-US"/>
              <a:t>Save to disk after first invocation</a:t>
            </a:r>
          </a:p>
        </p:txBody>
      </p:sp>
      <p:sp>
        <p:nvSpPr>
          <p:cNvPr id="29" name="TextBox 28">
            <a:extLst>
              <a:ext uri="{FF2B5EF4-FFF2-40B4-BE49-F238E27FC236}">
                <a16:creationId xmlns:a16="http://schemas.microsoft.com/office/drawing/2014/main" id="{7CD46A6E-3753-45DF-BA8F-BD6A26656BBE}"/>
              </a:ext>
            </a:extLst>
          </p:cNvPr>
          <p:cNvSpPr txBox="1"/>
          <p:nvPr/>
        </p:nvSpPr>
        <p:spPr>
          <a:xfrm>
            <a:off x="4763540" y="3883083"/>
            <a:ext cx="3980577" cy="646331"/>
          </a:xfrm>
          <a:prstGeom prst="rect">
            <a:avLst/>
          </a:prstGeom>
          <a:noFill/>
        </p:spPr>
        <p:txBody>
          <a:bodyPr wrap="none" rtlCol="0">
            <a:spAutoFit/>
          </a:bodyPr>
          <a:lstStyle/>
          <a:p>
            <a:r>
              <a:rPr lang="en-US"/>
              <a:t>Read back on subsequent cold starts</a:t>
            </a:r>
          </a:p>
          <a:p>
            <a:r>
              <a:rPr lang="en-US"/>
              <a:t>1-2 seconds </a:t>
            </a:r>
            <a:r>
              <a:rPr lang="en-US">
                <a:sym typeface="Wingdings" panose="05000000000000000000" pitchFamily="2" charset="2"/>
              </a:rPr>
              <a:t> ~250 </a:t>
            </a:r>
            <a:r>
              <a:rPr lang="en-US" err="1">
                <a:sym typeface="Wingdings" panose="05000000000000000000" pitchFamily="2" charset="2"/>
              </a:rPr>
              <a:t>ms</a:t>
            </a:r>
            <a:endParaRPr lang="en-US"/>
          </a:p>
        </p:txBody>
      </p:sp>
    </p:spTree>
    <p:extLst>
      <p:ext uri="{BB962C8B-B14F-4D97-AF65-F5344CB8AC3E}">
        <p14:creationId xmlns:p14="http://schemas.microsoft.com/office/powerpoint/2010/main" val="338638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17"/>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14"/>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left)">
                                      <p:cBhvr>
                                        <p:cTn id="21" dur="500"/>
                                        <p:tgtEl>
                                          <p:spTgt spid="29"/>
                                        </p:tgtEl>
                                      </p:cBhvr>
                                    </p:animEffect>
                                  </p:childTnLst>
                                </p:cTn>
                              </p:par>
                              <p:par>
                                <p:cTn id="22" presetID="22" presetClass="entr" presetSubtype="8" fill="hold" nodeType="with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wipe(left)">
                                      <p:cBhvr>
                                        <p:cTn id="24" dur="500"/>
                                        <p:tgtEl>
                                          <p:spTgt spid="24"/>
                                        </p:tgtEl>
                                      </p:cBhvr>
                                    </p:animEffect>
                                  </p:childTnLst>
                                </p:cTn>
                              </p:par>
                              <p:par>
                                <p:cTn id="25" presetID="22" presetClass="entr" presetSubtype="8"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left)">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8" grpId="0"/>
      <p:bldP spid="29"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C412A-B0DC-4D5C-856B-0D0CD3CB300D}"/>
              </a:ext>
            </a:extLst>
          </p:cNvPr>
          <p:cNvSpPr>
            <a:spLocks noGrp="1"/>
          </p:cNvSpPr>
          <p:nvPr>
            <p:ph type="ctrTitle"/>
          </p:nvPr>
        </p:nvSpPr>
        <p:spPr/>
        <p:txBody>
          <a:bodyPr/>
          <a:lstStyle/>
          <a:p>
            <a:r>
              <a:rPr lang="en-US"/>
              <a:t>FAASM</a:t>
            </a:r>
          </a:p>
        </p:txBody>
      </p:sp>
      <p:sp>
        <p:nvSpPr>
          <p:cNvPr id="3" name="Text Placeholder 2">
            <a:extLst>
              <a:ext uri="{FF2B5EF4-FFF2-40B4-BE49-F238E27FC236}">
                <a16:creationId xmlns:a16="http://schemas.microsoft.com/office/drawing/2014/main" id="{3D7F2405-CC3A-4745-BBA6-2B87325E93B6}"/>
              </a:ext>
            </a:extLst>
          </p:cNvPr>
          <p:cNvSpPr>
            <a:spLocks noGrp="1"/>
          </p:cNvSpPr>
          <p:nvPr>
            <p:ph type="body" sz="quarter" idx="10"/>
          </p:nvPr>
        </p:nvSpPr>
        <p:spPr/>
        <p:txBody>
          <a:bodyPr/>
          <a:lstStyle/>
          <a:p>
            <a:r>
              <a:rPr lang="en-US"/>
              <a:t>Related Work: Isolation</a:t>
            </a:r>
          </a:p>
        </p:txBody>
      </p:sp>
      <p:sp>
        <p:nvSpPr>
          <p:cNvPr id="4" name="Content Placeholder 3">
            <a:extLst>
              <a:ext uri="{FF2B5EF4-FFF2-40B4-BE49-F238E27FC236}">
                <a16:creationId xmlns:a16="http://schemas.microsoft.com/office/drawing/2014/main" id="{3C886CE5-8263-4DA9-B41E-076BE6830C32}"/>
              </a:ext>
            </a:extLst>
          </p:cNvPr>
          <p:cNvSpPr>
            <a:spLocks noGrp="1"/>
          </p:cNvSpPr>
          <p:nvPr>
            <p:ph idx="1"/>
          </p:nvPr>
        </p:nvSpPr>
        <p:spPr/>
        <p:txBody>
          <a:bodyPr>
            <a:normAutofit lnSpcReduction="10000"/>
          </a:bodyPr>
          <a:lstStyle/>
          <a:p>
            <a:pPr>
              <a:spcAft>
                <a:spcPts val="1200"/>
              </a:spcAft>
            </a:pPr>
            <a:r>
              <a:rPr lang="en-US"/>
              <a:t>If we minimize sandboxing, can we speed up startup?</a:t>
            </a:r>
          </a:p>
          <a:p>
            <a:pPr lvl="1">
              <a:spcAft>
                <a:spcPts val="1200"/>
              </a:spcAft>
            </a:pPr>
            <a:r>
              <a:rPr lang="en-US"/>
              <a:t>Networking namespaces, filesystem views, images, etc.</a:t>
            </a:r>
          </a:p>
          <a:p>
            <a:pPr>
              <a:spcAft>
                <a:spcPts val="1200"/>
              </a:spcAft>
            </a:pPr>
            <a:r>
              <a:rPr lang="en-US"/>
              <a:t>Run everything inside a WASM process</a:t>
            </a:r>
          </a:p>
          <a:p>
            <a:pPr lvl="1">
              <a:spcAft>
                <a:spcPts val="1200"/>
              </a:spcAft>
            </a:pPr>
            <a:r>
              <a:rPr lang="en-US"/>
              <a:t>Run each function as a </a:t>
            </a:r>
            <a:r>
              <a:rPr lang="en-US" i="1"/>
              <a:t>thread</a:t>
            </a:r>
            <a:r>
              <a:rPr lang="en-US"/>
              <a:t> inside a parent process</a:t>
            </a:r>
          </a:p>
          <a:p>
            <a:pPr lvl="1">
              <a:spcAft>
                <a:spcPts val="1200"/>
              </a:spcAft>
            </a:pPr>
            <a:r>
              <a:rPr lang="en-US"/>
              <a:t>Strictly </a:t>
            </a:r>
            <a:r>
              <a:rPr lang="en-US" err="1"/>
              <a:t>cgroups</a:t>
            </a:r>
            <a:r>
              <a:rPr lang="en-US"/>
              <a:t>, virtual memory, and software fault isolation</a:t>
            </a:r>
          </a:p>
          <a:p>
            <a:pPr>
              <a:spcAft>
                <a:spcPts val="1200"/>
              </a:spcAft>
            </a:pPr>
            <a:r>
              <a:rPr lang="en-US"/>
              <a:t>Process/thread level startup time – millisecond timescale</a:t>
            </a:r>
          </a:p>
          <a:p>
            <a:pPr>
              <a:spcAft>
                <a:spcPts val="1200"/>
              </a:spcAft>
            </a:pPr>
            <a:r>
              <a:rPr lang="en-US"/>
              <a:t>Enabling</a:t>
            </a:r>
            <a:r>
              <a:rPr lang="en-US" i="1"/>
              <a:t> function memory sharing</a:t>
            </a:r>
          </a:p>
        </p:txBody>
      </p:sp>
      <p:sp>
        <p:nvSpPr>
          <p:cNvPr id="5" name="Slide Number Placeholder 4">
            <a:extLst>
              <a:ext uri="{FF2B5EF4-FFF2-40B4-BE49-F238E27FC236}">
                <a16:creationId xmlns:a16="http://schemas.microsoft.com/office/drawing/2014/main" id="{184C33FD-8274-4B71-BE19-77BCFCB1FBB2}"/>
              </a:ext>
            </a:extLst>
          </p:cNvPr>
          <p:cNvSpPr>
            <a:spLocks noGrp="1"/>
          </p:cNvSpPr>
          <p:nvPr>
            <p:ph type="sldNum" sz="quarter" idx="4"/>
          </p:nvPr>
        </p:nvSpPr>
        <p:spPr/>
        <p:txBody>
          <a:bodyPr/>
          <a:lstStyle/>
          <a:p>
            <a:pPr algn="l"/>
            <a:fld id="{DFAB4A35-254A-4129-B508-C0D4E219414D}" type="slidenum">
              <a:rPr lang="en-US" smtClean="0"/>
              <a:pPr algn="l"/>
              <a:t>96</a:t>
            </a:fld>
            <a:endParaRPr lang="en-US"/>
          </a:p>
        </p:txBody>
      </p:sp>
      <p:sp>
        <p:nvSpPr>
          <p:cNvPr id="6" name="TextBox 5">
            <a:extLst>
              <a:ext uri="{FF2B5EF4-FFF2-40B4-BE49-F238E27FC236}">
                <a16:creationId xmlns:a16="http://schemas.microsoft.com/office/drawing/2014/main" id="{B11751E2-6ECA-46A4-B792-19105BBD94E7}"/>
              </a:ext>
            </a:extLst>
          </p:cNvPr>
          <p:cNvSpPr txBox="1"/>
          <p:nvPr/>
        </p:nvSpPr>
        <p:spPr>
          <a:xfrm>
            <a:off x="4059910" y="4804946"/>
            <a:ext cx="5248553" cy="338554"/>
          </a:xfrm>
          <a:prstGeom prst="rect">
            <a:avLst/>
          </a:prstGeom>
          <a:noFill/>
        </p:spPr>
        <p:txBody>
          <a:bodyPr wrap="none" rtlCol="0">
            <a:spAutoFit/>
          </a:bodyPr>
          <a:lstStyle/>
          <a:p>
            <a:r>
              <a:rPr lang="en-US" sz="800" err="1">
                <a:solidFill>
                  <a:schemeClr val="bg1"/>
                </a:solidFill>
              </a:rPr>
              <a:t>Shillaker</a:t>
            </a:r>
            <a:r>
              <a:rPr lang="en-US" sz="800">
                <a:solidFill>
                  <a:schemeClr val="bg1"/>
                </a:solidFill>
              </a:rPr>
              <a:t>, Simon, and Peter </a:t>
            </a:r>
            <a:r>
              <a:rPr lang="en-US" sz="800" err="1">
                <a:solidFill>
                  <a:schemeClr val="bg1"/>
                </a:solidFill>
              </a:rPr>
              <a:t>Pietzuch</a:t>
            </a:r>
            <a:r>
              <a:rPr lang="en-US" sz="800">
                <a:solidFill>
                  <a:schemeClr val="bg1"/>
                </a:solidFill>
              </a:rPr>
              <a:t>. "</a:t>
            </a:r>
            <a:r>
              <a:rPr lang="en-US" sz="800" err="1">
                <a:solidFill>
                  <a:schemeClr val="bg1"/>
                </a:solidFill>
              </a:rPr>
              <a:t>Faasm</a:t>
            </a:r>
            <a:r>
              <a:rPr lang="en-US" sz="800">
                <a:solidFill>
                  <a:schemeClr val="bg1"/>
                </a:solidFill>
              </a:rPr>
              <a:t>: Lightweight isolation for efficient stateful serverless computing." </a:t>
            </a:r>
          </a:p>
          <a:p>
            <a:r>
              <a:rPr lang="en-US" sz="800">
                <a:solidFill>
                  <a:schemeClr val="bg1"/>
                </a:solidFill>
              </a:rPr>
              <a:t>	2020 USENIX Annual Technical Conference (USENIX ATC 20). 2020.</a:t>
            </a:r>
          </a:p>
        </p:txBody>
      </p:sp>
    </p:spTree>
    <p:extLst>
      <p:ext uri="{BB962C8B-B14F-4D97-AF65-F5344CB8AC3E}">
        <p14:creationId xmlns:p14="http://schemas.microsoft.com/office/powerpoint/2010/main" val="300813716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22935-0A74-41F6-B82B-7549B0453555}"/>
              </a:ext>
            </a:extLst>
          </p:cNvPr>
          <p:cNvSpPr>
            <a:spLocks noGrp="1"/>
          </p:cNvSpPr>
          <p:nvPr>
            <p:ph type="title"/>
          </p:nvPr>
        </p:nvSpPr>
        <p:spPr/>
        <p:txBody>
          <a:bodyPr/>
          <a:lstStyle/>
          <a:p>
            <a:r>
              <a:rPr lang="en-US" err="1"/>
              <a:t>FaasCache</a:t>
            </a:r>
            <a:endParaRPr lang="en-US"/>
          </a:p>
        </p:txBody>
      </p:sp>
      <p:sp>
        <p:nvSpPr>
          <p:cNvPr id="3" name="Text Placeholder 2">
            <a:extLst>
              <a:ext uri="{FF2B5EF4-FFF2-40B4-BE49-F238E27FC236}">
                <a16:creationId xmlns:a16="http://schemas.microsoft.com/office/drawing/2014/main" id="{1545549A-7127-4FD1-9CC9-FF12EAE2EBBA}"/>
              </a:ext>
            </a:extLst>
          </p:cNvPr>
          <p:cNvSpPr>
            <a:spLocks noGrp="1"/>
          </p:cNvSpPr>
          <p:nvPr>
            <p:ph type="body" sz="quarter" idx="10"/>
          </p:nvPr>
        </p:nvSpPr>
        <p:spPr/>
        <p:txBody>
          <a:bodyPr/>
          <a:lstStyle/>
          <a:p>
            <a:r>
              <a:rPr lang="en-US"/>
              <a:t>My Work</a:t>
            </a:r>
          </a:p>
        </p:txBody>
      </p:sp>
    </p:spTree>
    <p:extLst>
      <p:ext uri="{BB962C8B-B14F-4D97-AF65-F5344CB8AC3E}">
        <p14:creationId xmlns:p14="http://schemas.microsoft.com/office/powerpoint/2010/main" val="424696927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EA955-D39D-4ED0-BF27-F1F510A4415D}"/>
              </a:ext>
            </a:extLst>
          </p:cNvPr>
          <p:cNvSpPr>
            <a:spLocks noGrp="1"/>
          </p:cNvSpPr>
          <p:nvPr>
            <p:ph type="ctrTitle"/>
          </p:nvPr>
        </p:nvSpPr>
        <p:spPr/>
        <p:txBody>
          <a:bodyPr/>
          <a:lstStyle/>
          <a:p>
            <a:r>
              <a:rPr lang="en-US"/>
              <a:t>Keep-Alive Akin to caching</a:t>
            </a:r>
          </a:p>
        </p:txBody>
      </p:sp>
      <p:sp>
        <p:nvSpPr>
          <p:cNvPr id="3" name="Text Placeholder 2">
            <a:extLst>
              <a:ext uri="{FF2B5EF4-FFF2-40B4-BE49-F238E27FC236}">
                <a16:creationId xmlns:a16="http://schemas.microsoft.com/office/drawing/2014/main" id="{C6FCE6C5-BCB6-4820-926E-0D10C16452F6}"/>
              </a:ext>
            </a:extLst>
          </p:cNvPr>
          <p:cNvSpPr>
            <a:spLocks noGrp="1"/>
          </p:cNvSpPr>
          <p:nvPr>
            <p:ph type="body" sz="quarter" idx="10"/>
          </p:nvPr>
        </p:nvSpPr>
        <p:spPr/>
        <p:txBody>
          <a:bodyPr/>
          <a:lstStyle/>
          <a:p>
            <a:r>
              <a:rPr lang="en-US"/>
              <a:t>My Work</a:t>
            </a:r>
          </a:p>
          <a:p>
            <a:endParaRPr lang="en-US"/>
          </a:p>
        </p:txBody>
      </p:sp>
      <p:sp>
        <p:nvSpPr>
          <p:cNvPr id="4" name="Content Placeholder 3">
            <a:extLst>
              <a:ext uri="{FF2B5EF4-FFF2-40B4-BE49-F238E27FC236}">
                <a16:creationId xmlns:a16="http://schemas.microsoft.com/office/drawing/2014/main" id="{65B5F312-4506-4E27-9FB7-C5D1BA446AB2}"/>
              </a:ext>
            </a:extLst>
          </p:cNvPr>
          <p:cNvSpPr>
            <a:spLocks noGrp="1"/>
          </p:cNvSpPr>
          <p:nvPr>
            <p:ph idx="1"/>
          </p:nvPr>
        </p:nvSpPr>
        <p:spPr>
          <a:xfrm>
            <a:off x="518824" y="1629404"/>
            <a:ext cx="8015594" cy="2251653"/>
          </a:xfrm>
        </p:spPr>
        <p:txBody>
          <a:bodyPr/>
          <a:lstStyle/>
          <a:p>
            <a:pPr>
              <a:spcAft>
                <a:spcPts val="600"/>
              </a:spcAft>
            </a:pPr>
            <a:r>
              <a:rPr lang="en-US"/>
              <a:t>Workers can only keep so many items </a:t>
            </a:r>
            <a:r>
              <a:rPr lang="en-US" i="1"/>
              <a:t>warm </a:t>
            </a:r>
            <a:r>
              <a:rPr lang="en-US"/>
              <a:t>at a time</a:t>
            </a:r>
          </a:p>
          <a:p>
            <a:pPr lvl="1">
              <a:spcAft>
                <a:spcPts val="600"/>
              </a:spcAft>
            </a:pPr>
            <a:r>
              <a:rPr lang="en-US"/>
              <a:t>Major providers use fixed time periods and eagerly evict things</a:t>
            </a:r>
          </a:p>
          <a:p>
            <a:pPr>
              <a:spcAft>
                <a:spcPts val="600"/>
              </a:spcAft>
            </a:pPr>
            <a:r>
              <a:rPr lang="en-US"/>
              <a:t>Instead: carefully choose what to remove</a:t>
            </a:r>
          </a:p>
          <a:p>
            <a:pPr lvl="1">
              <a:spcAft>
                <a:spcPts val="600"/>
              </a:spcAft>
            </a:pPr>
            <a:r>
              <a:rPr lang="en-US"/>
              <a:t>Think of invocations as cache hits and misses</a:t>
            </a:r>
          </a:p>
        </p:txBody>
      </p:sp>
      <p:sp>
        <p:nvSpPr>
          <p:cNvPr id="5" name="Slide Number Placeholder 4">
            <a:extLst>
              <a:ext uri="{FF2B5EF4-FFF2-40B4-BE49-F238E27FC236}">
                <a16:creationId xmlns:a16="http://schemas.microsoft.com/office/drawing/2014/main" id="{81B55D0C-2CA9-45B6-AB31-465AA30C3EDB}"/>
              </a:ext>
            </a:extLst>
          </p:cNvPr>
          <p:cNvSpPr>
            <a:spLocks noGrp="1"/>
          </p:cNvSpPr>
          <p:nvPr>
            <p:ph type="sldNum" sz="quarter" idx="4"/>
          </p:nvPr>
        </p:nvSpPr>
        <p:spPr/>
        <p:txBody>
          <a:bodyPr/>
          <a:lstStyle/>
          <a:p>
            <a:pPr algn="l"/>
            <a:fld id="{DFAB4A35-254A-4129-B508-C0D4E219414D}" type="slidenum">
              <a:rPr lang="en-US" smtClean="0"/>
              <a:pPr algn="l"/>
              <a:t>98</a:t>
            </a:fld>
            <a:endParaRPr lang="en-US"/>
          </a:p>
        </p:txBody>
      </p:sp>
      <p:sp>
        <p:nvSpPr>
          <p:cNvPr id="6" name="TextBox 5">
            <a:extLst>
              <a:ext uri="{FF2B5EF4-FFF2-40B4-BE49-F238E27FC236}">
                <a16:creationId xmlns:a16="http://schemas.microsoft.com/office/drawing/2014/main" id="{5F964F60-EF73-440E-81C5-3307D9B0A10C}"/>
              </a:ext>
            </a:extLst>
          </p:cNvPr>
          <p:cNvSpPr txBox="1"/>
          <p:nvPr/>
        </p:nvSpPr>
        <p:spPr>
          <a:xfrm>
            <a:off x="3661771" y="4708319"/>
            <a:ext cx="5553123" cy="461665"/>
          </a:xfrm>
          <a:prstGeom prst="rect">
            <a:avLst/>
          </a:prstGeom>
          <a:noFill/>
        </p:spPr>
        <p:txBody>
          <a:bodyPr wrap="none" rtlCol="0">
            <a:spAutoFit/>
          </a:bodyPr>
          <a:lstStyle/>
          <a:p>
            <a:r>
              <a:rPr lang="en-US" sz="800">
                <a:solidFill>
                  <a:schemeClr val="bg1"/>
                </a:solidFill>
              </a:rPr>
              <a:t>Fuerst, Alexander, and Prateek Sharma. "</a:t>
            </a:r>
            <a:r>
              <a:rPr lang="en-US" sz="800" err="1">
                <a:solidFill>
                  <a:schemeClr val="bg1"/>
                </a:solidFill>
              </a:rPr>
              <a:t>FaasCache</a:t>
            </a:r>
            <a:r>
              <a:rPr lang="en-US" sz="800">
                <a:solidFill>
                  <a:schemeClr val="bg1"/>
                </a:solidFill>
              </a:rPr>
              <a:t>: keeping serverless computing alive with greedy-dual caching." </a:t>
            </a:r>
          </a:p>
          <a:p>
            <a:r>
              <a:rPr lang="en-US" sz="800" i="1">
                <a:solidFill>
                  <a:schemeClr val="bg1"/>
                </a:solidFill>
              </a:rPr>
              <a:t>Proceedings of the 26th ACM International Conference on </a:t>
            </a:r>
          </a:p>
          <a:p>
            <a:r>
              <a:rPr lang="en-US" sz="800" i="1">
                <a:solidFill>
                  <a:schemeClr val="bg1"/>
                </a:solidFill>
              </a:rPr>
              <a:t>Architectural Support for Programming Languages and Operating Systems</a:t>
            </a:r>
            <a:r>
              <a:rPr lang="en-US" sz="800">
                <a:solidFill>
                  <a:schemeClr val="bg1"/>
                </a:solidFill>
              </a:rPr>
              <a:t>. 2021.</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2A03A439-2579-4F70-9451-6CABF38797C7}"/>
                  </a:ext>
                </a:extLst>
              </p:cNvPr>
              <p:cNvSpPr txBox="1"/>
              <p:nvPr/>
            </p:nvSpPr>
            <p:spPr>
              <a:xfrm>
                <a:off x="1119518" y="3598126"/>
                <a:ext cx="6904963" cy="56586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𝐾𝑒𝑒𝑝𝐴𝑙𝑖𝑣𝑒𝑃𝑟𝑖𝑜𝑟𝑖𝑡𝑦</m:t>
                      </m:r>
                      <m:r>
                        <a:rPr lang="en-US" b="0" i="1" smtClean="0">
                          <a:latin typeface="Cambria Math" panose="02040503050406030204" pitchFamily="18" charset="0"/>
                        </a:rPr>
                        <m:t>=</m:t>
                      </m:r>
                      <m:r>
                        <a:rPr lang="en-US" b="0" i="1" smtClean="0">
                          <a:latin typeface="Cambria Math" panose="02040503050406030204" pitchFamily="18" charset="0"/>
                        </a:rPr>
                        <m:t>𝑅𝑒𝑐𝑒𝑛𝑐𝑦</m:t>
                      </m:r>
                      <m:r>
                        <a:rPr lang="en-US" b="0" i="1" smtClean="0">
                          <a:latin typeface="Cambria Math" panose="02040503050406030204" pitchFamily="18" charset="0"/>
                        </a:rPr>
                        <m:t>+ </m:t>
                      </m:r>
                      <m:f>
                        <m:fPr>
                          <m:ctrlPr>
                            <a:rPr lang="en-US" b="0" i="1" smtClean="0">
                              <a:latin typeface="Cambria Math" panose="02040503050406030204" pitchFamily="18" charset="0"/>
                            </a:rPr>
                          </m:ctrlPr>
                        </m:fPr>
                        <m:num>
                          <m:r>
                            <a:rPr lang="en-US" b="0" i="1" smtClean="0">
                              <a:latin typeface="Cambria Math" panose="02040503050406030204" pitchFamily="18" charset="0"/>
                            </a:rPr>
                            <m:t>𝐹𝑟𝑒𝑞𝑢𝑒𝑛𝑐𝑦</m:t>
                          </m:r>
                          <m:r>
                            <a:rPr lang="en-US" b="0" i="1" smtClean="0">
                              <a:latin typeface="Cambria Math" panose="02040503050406030204" pitchFamily="18" charset="0"/>
                            </a:rPr>
                            <m:t> ∗</m:t>
                          </m:r>
                          <m:r>
                            <a:rPr lang="en-US" b="0" i="1" smtClean="0">
                              <a:latin typeface="Cambria Math" panose="02040503050406030204" pitchFamily="18" charset="0"/>
                            </a:rPr>
                            <m:t>𝐼𝑛𝑖𝑡𝑇𝑖𝑚𝑒</m:t>
                          </m:r>
                        </m:num>
                        <m:den>
                          <m:r>
                            <a:rPr lang="en-US" b="0" i="1" smtClean="0">
                              <a:latin typeface="Cambria Math" panose="02040503050406030204" pitchFamily="18" charset="0"/>
                            </a:rPr>
                            <m:t>𝑀𝑒𝑚𝑜𝑟𝑦</m:t>
                          </m:r>
                        </m:den>
                      </m:f>
                    </m:oMath>
                  </m:oMathPara>
                </a14:m>
                <a:endParaRPr lang="en-US"/>
              </a:p>
            </p:txBody>
          </p:sp>
        </mc:Choice>
        <mc:Fallback xmlns="">
          <p:sp>
            <p:nvSpPr>
              <p:cNvPr id="7" name="TextBox 6">
                <a:extLst>
                  <a:ext uri="{FF2B5EF4-FFF2-40B4-BE49-F238E27FC236}">
                    <a16:creationId xmlns:a16="http://schemas.microsoft.com/office/drawing/2014/main" id="{2A03A439-2579-4F70-9451-6CABF38797C7}"/>
                  </a:ext>
                </a:extLst>
              </p:cNvPr>
              <p:cNvSpPr txBox="1">
                <a:spLocks noRot="1" noChangeAspect="1" noMove="1" noResize="1" noEditPoints="1" noAdjustHandles="1" noChangeArrowheads="1" noChangeShapeType="1" noTextEdit="1"/>
              </p:cNvSpPr>
              <p:nvPr/>
            </p:nvSpPr>
            <p:spPr>
              <a:xfrm>
                <a:off x="1119518" y="3598126"/>
                <a:ext cx="6904963" cy="565861"/>
              </a:xfrm>
              <a:prstGeom prst="rect">
                <a:avLst/>
              </a:prstGeom>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23892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EA955-D39D-4ED0-BF27-F1F510A4415D}"/>
              </a:ext>
            </a:extLst>
          </p:cNvPr>
          <p:cNvSpPr>
            <a:spLocks noGrp="1"/>
          </p:cNvSpPr>
          <p:nvPr>
            <p:ph type="ctrTitle"/>
          </p:nvPr>
        </p:nvSpPr>
        <p:spPr/>
        <p:txBody>
          <a:bodyPr/>
          <a:lstStyle/>
          <a:p>
            <a:r>
              <a:rPr lang="en-US" err="1"/>
              <a:t>FaasCache</a:t>
            </a:r>
            <a:r>
              <a:rPr lang="en-US"/>
              <a:t> Effectiveness</a:t>
            </a:r>
          </a:p>
        </p:txBody>
      </p:sp>
      <p:sp>
        <p:nvSpPr>
          <p:cNvPr id="3" name="Text Placeholder 2">
            <a:extLst>
              <a:ext uri="{FF2B5EF4-FFF2-40B4-BE49-F238E27FC236}">
                <a16:creationId xmlns:a16="http://schemas.microsoft.com/office/drawing/2014/main" id="{C6FCE6C5-BCB6-4820-926E-0D10C16452F6}"/>
              </a:ext>
            </a:extLst>
          </p:cNvPr>
          <p:cNvSpPr>
            <a:spLocks noGrp="1"/>
          </p:cNvSpPr>
          <p:nvPr>
            <p:ph type="body" sz="quarter" idx="10"/>
          </p:nvPr>
        </p:nvSpPr>
        <p:spPr/>
        <p:txBody>
          <a:bodyPr/>
          <a:lstStyle/>
          <a:p>
            <a:r>
              <a:rPr lang="en-US"/>
              <a:t>My Work</a:t>
            </a:r>
          </a:p>
          <a:p>
            <a:endParaRPr lang="en-US"/>
          </a:p>
        </p:txBody>
      </p:sp>
      <p:sp>
        <p:nvSpPr>
          <p:cNvPr id="4" name="Content Placeholder 3">
            <a:extLst>
              <a:ext uri="{FF2B5EF4-FFF2-40B4-BE49-F238E27FC236}">
                <a16:creationId xmlns:a16="http://schemas.microsoft.com/office/drawing/2014/main" id="{65B5F312-4506-4E27-9FB7-C5D1BA446AB2}"/>
              </a:ext>
            </a:extLst>
          </p:cNvPr>
          <p:cNvSpPr>
            <a:spLocks noGrp="1"/>
          </p:cNvSpPr>
          <p:nvPr>
            <p:ph idx="1"/>
          </p:nvPr>
        </p:nvSpPr>
        <p:spPr>
          <a:xfrm>
            <a:off x="518824" y="1629404"/>
            <a:ext cx="5246782" cy="2251653"/>
          </a:xfrm>
        </p:spPr>
        <p:txBody>
          <a:bodyPr>
            <a:normAutofit fontScale="92500" lnSpcReduction="10000"/>
          </a:bodyPr>
          <a:lstStyle/>
          <a:p>
            <a:r>
              <a:rPr lang="en-US" sz="1600">
                <a:solidFill>
                  <a:schemeClr val="tx1"/>
                </a:solidFill>
              </a:rPr>
              <a:t>Caching analogy allows experimentation with other keep-alive policies</a:t>
            </a:r>
          </a:p>
          <a:p>
            <a:pPr lvl="1"/>
            <a:r>
              <a:rPr lang="en-US">
                <a:solidFill>
                  <a:schemeClr val="tx1"/>
                </a:solidFill>
              </a:rPr>
              <a:t>LRU, LFU, etc.</a:t>
            </a:r>
          </a:p>
          <a:p>
            <a:r>
              <a:rPr lang="en-US" sz="1600">
                <a:solidFill>
                  <a:schemeClr val="tx1"/>
                </a:solidFill>
                <a:ea typeface="+mn-lt"/>
                <a:cs typeface="+mn-lt"/>
              </a:rPr>
              <a:t>Use ideas like hit-ratios to optimize resource allocation</a:t>
            </a:r>
          </a:p>
          <a:p>
            <a:r>
              <a:rPr lang="en-US" sz="1600">
                <a:solidFill>
                  <a:schemeClr val="tx1"/>
                </a:solidFill>
                <a:ea typeface="+mn-lt"/>
                <a:cs typeface="+mn-lt"/>
              </a:rPr>
              <a:t>Real experiments via implementation in </a:t>
            </a:r>
            <a:r>
              <a:rPr lang="en-US" sz="1600" err="1">
                <a:solidFill>
                  <a:schemeClr val="tx1"/>
                </a:solidFill>
                <a:ea typeface="+mn-lt"/>
                <a:cs typeface="+mn-lt"/>
              </a:rPr>
              <a:t>OpenWhisk</a:t>
            </a:r>
            <a:endParaRPr lang="en-US" sz="1600">
              <a:solidFill>
                <a:schemeClr val="tx1"/>
              </a:solidFill>
              <a:ea typeface="+mn-lt"/>
              <a:cs typeface="+mn-lt"/>
            </a:endParaRPr>
          </a:p>
          <a:p>
            <a:r>
              <a:rPr lang="en-US" sz="1600">
                <a:solidFill>
                  <a:schemeClr val="tx1"/>
                </a:solidFill>
                <a:ea typeface="+mn-lt"/>
                <a:cs typeface="+mn-lt"/>
              </a:rPr>
              <a:t>Increase warm hits by up to 3x!</a:t>
            </a:r>
          </a:p>
        </p:txBody>
      </p:sp>
      <p:sp>
        <p:nvSpPr>
          <p:cNvPr id="5" name="Slide Number Placeholder 4">
            <a:extLst>
              <a:ext uri="{FF2B5EF4-FFF2-40B4-BE49-F238E27FC236}">
                <a16:creationId xmlns:a16="http://schemas.microsoft.com/office/drawing/2014/main" id="{81B55D0C-2CA9-45B6-AB31-465AA30C3EDB}"/>
              </a:ext>
            </a:extLst>
          </p:cNvPr>
          <p:cNvSpPr>
            <a:spLocks noGrp="1"/>
          </p:cNvSpPr>
          <p:nvPr>
            <p:ph type="sldNum" sz="quarter" idx="4"/>
          </p:nvPr>
        </p:nvSpPr>
        <p:spPr/>
        <p:txBody>
          <a:bodyPr/>
          <a:lstStyle/>
          <a:p>
            <a:pPr algn="l"/>
            <a:fld id="{DFAB4A35-254A-4129-B508-C0D4E219414D}" type="slidenum">
              <a:rPr lang="en-US" smtClean="0"/>
              <a:pPr algn="l"/>
              <a:t>99</a:t>
            </a:fld>
            <a:endParaRPr lang="en-US"/>
          </a:p>
        </p:txBody>
      </p:sp>
      <p:sp>
        <p:nvSpPr>
          <p:cNvPr id="6" name="TextBox 5">
            <a:extLst>
              <a:ext uri="{FF2B5EF4-FFF2-40B4-BE49-F238E27FC236}">
                <a16:creationId xmlns:a16="http://schemas.microsoft.com/office/drawing/2014/main" id="{5F964F60-EF73-440E-81C5-3307D9B0A10C}"/>
              </a:ext>
            </a:extLst>
          </p:cNvPr>
          <p:cNvSpPr txBox="1"/>
          <p:nvPr/>
        </p:nvSpPr>
        <p:spPr>
          <a:xfrm>
            <a:off x="3661771" y="4708319"/>
            <a:ext cx="5553123" cy="461665"/>
          </a:xfrm>
          <a:prstGeom prst="rect">
            <a:avLst/>
          </a:prstGeom>
          <a:noFill/>
        </p:spPr>
        <p:txBody>
          <a:bodyPr wrap="none" rtlCol="0">
            <a:spAutoFit/>
          </a:bodyPr>
          <a:lstStyle/>
          <a:p>
            <a:r>
              <a:rPr lang="en-US" sz="800">
                <a:solidFill>
                  <a:schemeClr val="bg1"/>
                </a:solidFill>
              </a:rPr>
              <a:t>Fuerst, Alexander, and Prateek Sharma. "</a:t>
            </a:r>
            <a:r>
              <a:rPr lang="en-US" sz="800" err="1">
                <a:solidFill>
                  <a:schemeClr val="bg1"/>
                </a:solidFill>
              </a:rPr>
              <a:t>FaasCache</a:t>
            </a:r>
            <a:r>
              <a:rPr lang="en-US" sz="800">
                <a:solidFill>
                  <a:schemeClr val="bg1"/>
                </a:solidFill>
              </a:rPr>
              <a:t>: keeping serverless computing alive with greedy-dual caching." </a:t>
            </a:r>
          </a:p>
          <a:p>
            <a:r>
              <a:rPr lang="en-US" sz="800" i="1">
                <a:solidFill>
                  <a:schemeClr val="bg1"/>
                </a:solidFill>
              </a:rPr>
              <a:t>Proceedings of the 26th ACM International Conference on </a:t>
            </a:r>
          </a:p>
          <a:p>
            <a:r>
              <a:rPr lang="en-US" sz="800" i="1">
                <a:solidFill>
                  <a:schemeClr val="bg1"/>
                </a:solidFill>
              </a:rPr>
              <a:t>Architectural Support for Programming Languages and Operating Systems</a:t>
            </a:r>
            <a:r>
              <a:rPr lang="en-US" sz="800">
                <a:solidFill>
                  <a:schemeClr val="bg1"/>
                </a:solidFill>
              </a:rPr>
              <a:t>. 2021.</a:t>
            </a:r>
          </a:p>
        </p:txBody>
      </p:sp>
      <p:pic>
        <p:nvPicPr>
          <p:cNvPr id="8" name="Picture 7" descr="Chart, bar chart&#10;&#10;Description automatically generated">
            <a:extLst>
              <a:ext uri="{FF2B5EF4-FFF2-40B4-BE49-F238E27FC236}">
                <a16:creationId xmlns:a16="http://schemas.microsoft.com/office/drawing/2014/main" id="{3ACA1B89-7029-4E18-A4F7-8FB4B7619D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02868" y="1679846"/>
            <a:ext cx="3235280" cy="2013963"/>
          </a:xfrm>
          <a:prstGeom prst="rect">
            <a:avLst/>
          </a:prstGeom>
        </p:spPr>
      </p:pic>
    </p:spTree>
    <p:extLst>
      <p:ext uri="{BB962C8B-B14F-4D97-AF65-F5344CB8AC3E}">
        <p14:creationId xmlns:p14="http://schemas.microsoft.com/office/powerpoint/2010/main" val="948664742"/>
      </p:ext>
    </p:extLst>
  </p:cSld>
  <p:clrMapOvr>
    <a:masterClrMapping/>
  </p:clrMapOvr>
</p:sld>
</file>

<file path=ppt/theme/theme1.xml><?xml version="1.0" encoding="utf-8"?>
<a:theme xmlns:a="http://schemas.openxmlformats.org/drawingml/2006/main" name="Ma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3" id="{D4112C74-A76E-A244-A38B-7B589F31A3A0}" vid="{02DB7040-99DC-AA41-AC99-CF992BB610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6F2769-7194-4217-93D3-3AF3A4742282}">
  <ds:schemaRefs>
    <ds:schemaRef ds:uri="http://schemas.microsoft.com/office/2006/metadata/properties"/>
    <ds:schemaRef ds:uri="http://schemas.microsoft.com/office/infopath/2007/PartnerControls"/>
    <ds:schemaRef ds:uri="http://schemas.microsoft.com/sharepoint/v3/fields"/>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E4214858-785C-42F7-BE66-6D0E79395FC8}">
  <ds:schemaRefs>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field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IUB-template</Template>
  <TotalTime>2892</TotalTime>
  <Words>6529</Words>
  <Application>Microsoft Office PowerPoint</Application>
  <PresentationFormat>On-screen Show (16:9)</PresentationFormat>
  <Paragraphs>1356</Paragraphs>
  <Slides>99</Slides>
  <Notes>16</Notes>
  <HiddenSlides>2</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99</vt:i4>
      </vt:variant>
    </vt:vector>
  </HeadingPairs>
  <TitlesOfParts>
    <vt:vector size="109" baseType="lpstr">
      <vt:lpstr>Arial</vt:lpstr>
      <vt:lpstr>Calibri</vt:lpstr>
      <vt:lpstr>Cambria Math</vt:lpstr>
      <vt:lpstr>CMSS8</vt:lpstr>
      <vt:lpstr>Liberation Sans</vt:lpstr>
      <vt:lpstr>LiberationSans</vt:lpstr>
      <vt:lpstr>Lohit Devanagari</vt:lpstr>
      <vt:lpstr>Times New Roman</vt:lpstr>
      <vt:lpstr>Wingdings</vt:lpstr>
      <vt:lpstr>Main</vt:lpstr>
      <vt:lpstr>Control Planes for Efficient Resource  Allocation in Serverless Cloud Systems Thesis Defense</vt:lpstr>
      <vt:lpstr>Outline</vt:lpstr>
      <vt:lpstr>What is Serverless Cloud Computing?</vt:lpstr>
      <vt:lpstr>FaaS User Flow</vt:lpstr>
      <vt:lpstr>FaaS Provider Flow</vt:lpstr>
      <vt:lpstr>Advantages</vt:lpstr>
      <vt:lpstr>FaaS Challenges</vt:lpstr>
      <vt:lpstr>Cold Starts</vt:lpstr>
      <vt:lpstr>Workload Imbalance</vt:lpstr>
      <vt:lpstr>Why care about FaaS?</vt:lpstr>
      <vt:lpstr>My Work</vt:lpstr>
      <vt:lpstr>Questions to Answer</vt:lpstr>
      <vt:lpstr>Mitigating Cold Starts w/ Keep-Alive</vt:lpstr>
      <vt:lpstr>Load Balancer Worker Overloading</vt:lpstr>
      <vt:lpstr>CH with Random Load Update</vt:lpstr>
      <vt:lpstr>CH-RLU Global Latency Reduction</vt:lpstr>
      <vt:lpstr>Ilúvatar: A Fast Control Plane for Serverless Computing</vt:lpstr>
      <vt:lpstr>Demo!</vt:lpstr>
      <vt:lpstr>Control Planes</vt:lpstr>
      <vt:lpstr>Why make Ilúvatar?</vt:lpstr>
      <vt:lpstr>Complexity of Control Plane</vt:lpstr>
      <vt:lpstr>Ilúvatar's Worker-Centric Design</vt:lpstr>
      <vt:lpstr>Container Mechanisms</vt:lpstr>
      <vt:lpstr>Queueing Ability</vt:lpstr>
      <vt:lpstr>Queueing Ability, Contd.</vt:lpstr>
      <vt:lpstr>Implementation</vt:lpstr>
      <vt:lpstr>So how fast is it?</vt:lpstr>
      <vt:lpstr>So how fast is it?</vt:lpstr>
      <vt:lpstr>Research Prioritized</vt:lpstr>
      <vt:lpstr>Containerization Impact</vt:lpstr>
      <vt:lpstr>Queueing is important</vt:lpstr>
      <vt:lpstr>Representative simulations</vt:lpstr>
      <vt:lpstr>Black-Box GPU Acceleration for Serverless</vt:lpstr>
      <vt:lpstr>GPUs in FaaS?</vt:lpstr>
      <vt:lpstr>Problems with GPUs: Cold Starts</vt:lpstr>
      <vt:lpstr>Problems with GPUs: Multiplexing</vt:lpstr>
      <vt:lpstr>Multi-Queuing (MQFQ)</vt:lpstr>
      <vt:lpstr>MQFQ-Sticky: Locality</vt:lpstr>
      <vt:lpstr>MQFQ-Sticky: Dispatching</vt:lpstr>
      <vt:lpstr>MQFQ-Sticky: Concurrency</vt:lpstr>
      <vt:lpstr>GPU Overcommitment</vt:lpstr>
      <vt:lpstr>Procative Memory Movement</vt:lpstr>
      <vt:lpstr>Load Management</vt:lpstr>
      <vt:lpstr>Container Pool benefits</vt:lpstr>
      <vt:lpstr>Queue Comparison</vt:lpstr>
      <vt:lpstr>PowerPoint Presentation</vt:lpstr>
      <vt:lpstr>PowerPoint Presentation</vt:lpstr>
      <vt:lpstr>The Future</vt:lpstr>
      <vt:lpstr>Polymorphic Functions</vt:lpstr>
      <vt:lpstr>Distributed Serverless Computing</vt:lpstr>
      <vt:lpstr>Trust in Serverless</vt:lpstr>
      <vt:lpstr>Queue Comparison (contd.)</vt:lpstr>
      <vt:lpstr>Cold Start</vt:lpstr>
      <vt:lpstr>Cold Start Time</vt:lpstr>
      <vt:lpstr>Fast Recovery?</vt:lpstr>
      <vt:lpstr>Faster Snapshots: REAP</vt:lpstr>
      <vt:lpstr>Opportunistic FaaS Cache</vt:lpstr>
      <vt:lpstr>Containerization Impact</vt:lpstr>
      <vt:lpstr>Queueing is important</vt:lpstr>
      <vt:lpstr>Faa$T Cache</vt:lpstr>
      <vt:lpstr>Applications: Laptop to Lambda</vt:lpstr>
      <vt:lpstr>Baby Steps to the Cloud</vt:lpstr>
      <vt:lpstr>Self Hosting</vt:lpstr>
      <vt:lpstr>FaasKeeper Viability</vt:lpstr>
      <vt:lpstr>Applications</vt:lpstr>
      <vt:lpstr>Communication</vt:lpstr>
      <vt:lpstr>Related: FMI</vt:lpstr>
      <vt:lpstr>Platform MPI Support</vt:lpstr>
      <vt:lpstr>Keep-Alive Decision</vt:lpstr>
      <vt:lpstr>Locality-Aware Load-Balancing For Serverless Clusters</vt:lpstr>
      <vt:lpstr>Domain Challenges</vt:lpstr>
      <vt:lpstr>Locality via Consistent Hashing</vt:lpstr>
      <vt:lpstr>Locality via Consistent Hashing</vt:lpstr>
      <vt:lpstr>Overloading Concern</vt:lpstr>
      <vt:lpstr>CH with Bounded Loads</vt:lpstr>
      <vt:lpstr>Challenge 1: Stale loads</vt:lpstr>
      <vt:lpstr>Challenge 2: Outsized Impact Functions</vt:lpstr>
      <vt:lpstr>Solution: Aggressive Forwarding</vt:lpstr>
      <vt:lpstr>CH with Random Load Update</vt:lpstr>
      <vt:lpstr>Evaluation</vt:lpstr>
      <vt:lpstr>Global Latency Evaluation</vt:lpstr>
      <vt:lpstr>Load balancing</vt:lpstr>
      <vt:lpstr>Bursty Workload Evaluation</vt:lpstr>
      <vt:lpstr>Related Research</vt:lpstr>
      <vt:lpstr>Popular Research &amp; Usage Areas</vt:lpstr>
      <vt:lpstr>AI in Serverless</vt:lpstr>
      <vt:lpstr>Popular Research &amp; Usage Areas</vt:lpstr>
      <vt:lpstr>Applications: Laptop to Lambda</vt:lpstr>
      <vt:lpstr>Applications: FaasKeeper</vt:lpstr>
      <vt:lpstr>AI in Serverless</vt:lpstr>
      <vt:lpstr>Control Planes</vt:lpstr>
      <vt:lpstr>Load Balancing</vt:lpstr>
      <vt:lpstr>Serverless in the Wild</vt:lpstr>
      <vt:lpstr>Opportunistic FaaS Cache</vt:lpstr>
      <vt:lpstr>Speedy Startup: Snapshots</vt:lpstr>
      <vt:lpstr>FAASM</vt:lpstr>
      <vt:lpstr>FaasCache</vt:lpstr>
      <vt:lpstr>Keep-Alive Akin to caching</vt:lpstr>
      <vt:lpstr>FaasCache Effectiveness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Unnecessarily extra long title of presentation</dc:title>
  <dc:creator>IneptStormtrooper LastName</dc:creator>
  <cp:lastModifiedBy>Fuerst, Alex</cp:lastModifiedBy>
  <cp:revision>461</cp:revision>
  <cp:lastPrinted>2014-06-24T16:10:50Z</cp:lastPrinted>
  <dcterms:created xsi:type="dcterms:W3CDTF">2022-03-26T14:02:17Z</dcterms:created>
  <dcterms:modified xsi:type="dcterms:W3CDTF">2024-06-10T12:06:08Z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